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322" r:id="rId3"/>
    <p:sldId id="319" r:id="rId4"/>
    <p:sldId id="308" r:id="rId5"/>
    <p:sldId id="314" r:id="rId6"/>
    <p:sldId id="320" r:id="rId7"/>
    <p:sldId id="315" r:id="rId8"/>
    <p:sldId id="316" r:id="rId9"/>
    <p:sldId id="321" r:id="rId10"/>
    <p:sldId id="317" r:id="rId11"/>
    <p:sldId id="318" r:id="rId12"/>
    <p:sldId id="31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7266" autoAdjust="0"/>
    <p:restoredTop sz="81615" autoAdjust="0"/>
  </p:normalViewPr>
  <p:slideViewPr>
    <p:cSldViewPr snapToObjects="1">
      <p:cViewPr>
        <p:scale>
          <a:sx n="75" d="100"/>
          <a:sy n="75" d="100"/>
        </p:scale>
        <p:origin x="-108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12" charset="0"/>
              </a:defRPr>
            </a:lvl1pPr>
          </a:lstStyle>
          <a:p>
            <a:fld id="{63616BE8-EFD6-4242-BF40-A04533C14246}" type="datetimeFigureOut">
              <a:rPr lang="en-US"/>
              <a:pPr/>
              <a:t>4/27/11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12" charset="0"/>
              </a:defRPr>
            </a:lvl1pPr>
          </a:lstStyle>
          <a:p>
            <a:fld id="{AB7098F3-E11D-D847-A683-2EFDDE0F7D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12" charset="0"/>
              </a:defRPr>
            </a:lvl1pPr>
          </a:lstStyle>
          <a:p>
            <a:fld id="{31AA7A40-CDFC-394C-801F-DB409B2D3B3C}" type="datetimeFigureOut">
              <a:rPr lang="en-US"/>
              <a:pPr/>
              <a:t>4/27/11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12" charset="0"/>
              </a:defRPr>
            </a:lvl1pPr>
          </a:lstStyle>
          <a:p>
            <a:fld id="{6C1FBCE5-2B0E-BA47-9052-0E71081C77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5F32B-3B49-7647-9B59-9E03DA267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3CCF-E4F8-954B-BD87-4E5728E11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69A85-41A8-734E-B98B-365A901FF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C845-CD4B-E142-9AFD-1F0CCC9C3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32C3-0D5E-754A-B098-5EBCC956A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BA59-FC64-9E46-8ABC-E578F1A2E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035C-B06B-0E47-9EC9-4989EFA7B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EE14C-374A-F34F-8E7A-FDB8BF836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EE82-F29E-614B-95F4-A57003540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130B-1C39-7844-9F47-DCB299DC8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7546-226C-DA41-A74B-E38448C9E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000" y="6356350"/>
            <a:ext cx="287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000000"/>
                </a:solidFill>
                <a:latin typeface="Times" pitchFamily="-112" charset="0"/>
              </a:defRPr>
            </a:lvl1pPr>
          </a:lstStyle>
          <a:p>
            <a:r>
              <a:rPr lang="en-US" smtClean="0"/>
              <a:t>Computational and Information Systems Laboratory National Center for Atmospheric Research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3800" y="6356350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r>
              <a:rPr lang="en-US"/>
              <a:t>jc</a:t>
            </a:r>
          </a:p>
        </p:txBody>
      </p:sp>
      <p:pic>
        <p:nvPicPr>
          <p:cNvPr id="1031" name="Picture 9" descr="CISL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8425" y="6403975"/>
            <a:ext cx="536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12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12" charset="0"/>
        <a:buChar char="–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12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30175"/>
            <a:ext cx="7772400" cy="1470025"/>
          </a:xfrm>
        </p:spPr>
        <p:txBody>
          <a:bodyPr/>
          <a:lstStyle/>
          <a:p>
            <a:r>
              <a:rPr lang="en-US" dirty="0" smtClean="0"/>
              <a:t>National Center for Atmospheric Research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0361" y="1113409"/>
            <a:ext cx="6400800" cy="1752600"/>
          </a:xfrm>
        </p:spPr>
        <p:txBody>
          <a:bodyPr/>
          <a:lstStyle/>
          <a:p>
            <a:r>
              <a:rPr lang="en-US" dirty="0" smtClean="0"/>
              <a:t>John Clyne</a:t>
            </a:r>
          </a:p>
          <a:p>
            <a:r>
              <a:rPr lang="en-US" dirty="0" smtClean="0"/>
              <a:t>4/27/11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45-CD4B-E142-9AFD-1F0CCC9C3CA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761" y="2866009"/>
            <a:ext cx="5196539" cy="349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- DAV</a:t>
            </a:r>
            <a:br>
              <a:rPr lang="en-US" dirty="0" smtClean="0"/>
            </a:br>
            <a:r>
              <a:rPr lang="en-US" dirty="0" smtClean="0"/>
              <a:t>Vis and GPGPU Cluster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 lvl="1"/>
            <a:r>
              <a:rPr lang="en-US" dirty="0" smtClean="0"/>
              <a:t>Applications:</a:t>
            </a:r>
          </a:p>
          <a:p>
            <a:pPr lvl="2"/>
            <a:r>
              <a:rPr lang="en-US" dirty="0" smtClean="0"/>
              <a:t>Distributed memory </a:t>
            </a:r>
            <a:r>
              <a:rPr lang="en-US" dirty="0" err="1" smtClean="0"/>
              <a:t>viz</a:t>
            </a:r>
            <a:endParaRPr lang="en-US" dirty="0" smtClean="0"/>
          </a:p>
          <a:p>
            <a:pPr lvl="2"/>
            <a:r>
              <a:rPr lang="en-US" dirty="0" smtClean="0"/>
              <a:t>Experimental GPGPU</a:t>
            </a:r>
          </a:p>
          <a:p>
            <a:pPr lvl="2"/>
            <a:r>
              <a:rPr lang="en-US" dirty="0" smtClean="0"/>
              <a:t>Tiled </a:t>
            </a:r>
            <a:r>
              <a:rPr lang="en-US" dirty="0" smtClean="0"/>
              <a:t>display (remotely driven)</a:t>
            </a:r>
          </a:p>
          <a:p>
            <a:pPr lvl="1"/>
            <a:r>
              <a:rPr lang="en-US" dirty="0" smtClean="0"/>
              <a:t>16 nodes</a:t>
            </a:r>
          </a:p>
          <a:p>
            <a:pPr lvl="1"/>
            <a:r>
              <a:rPr lang="en-US" dirty="0" smtClean="0"/>
              <a:t>40 GB/sec IO bandwidth (aggregate)</a:t>
            </a:r>
            <a:endParaRPr lang="en-US" dirty="0" smtClean="0"/>
          </a:p>
          <a:p>
            <a:pPr lvl="1"/>
            <a:r>
              <a:rPr lang="en-US" dirty="0" smtClean="0"/>
              <a:t>QDR IB </a:t>
            </a:r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Nodes:</a:t>
            </a:r>
          </a:p>
          <a:p>
            <a:pPr lvl="2"/>
            <a:r>
              <a:rPr lang="en-US" dirty="0" smtClean="0"/>
              <a:t>64 </a:t>
            </a:r>
            <a:r>
              <a:rPr lang="en-US" dirty="0" err="1" smtClean="0"/>
              <a:t>GBs</a:t>
            </a:r>
            <a:r>
              <a:rPr lang="en-US" dirty="0" smtClean="0"/>
              <a:t>  RAM</a:t>
            </a:r>
          </a:p>
          <a:p>
            <a:pPr lvl="2"/>
            <a:r>
              <a:rPr lang="en-US" dirty="0" smtClean="0"/>
              <a:t>1 GPU (CUDA compliant)</a:t>
            </a:r>
          </a:p>
          <a:p>
            <a:pPr lvl="2"/>
            <a:r>
              <a:rPr lang="en-US" dirty="0" smtClean="0"/>
              <a:t>16 cores</a:t>
            </a:r>
          </a:p>
          <a:p>
            <a:pPr lvl="2"/>
            <a:r>
              <a:rPr lang="en-US" dirty="0" smtClean="0"/>
              <a:t>4GB/sec IO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- Shared Storage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lvl="1"/>
            <a:r>
              <a:rPr lang="en-US" dirty="0" smtClean="0"/>
              <a:t>15 </a:t>
            </a:r>
            <a:r>
              <a:rPr lang="en-US" dirty="0" err="1" smtClean="0"/>
              <a:t>PBs</a:t>
            </a:r>
            <a:r>
              <a:rPr lang="en-US" dirty="0" smtClean="0"/>
              <a:t> capacity</a:t>
            </a:r>
          </a:p>
          <a:p>
            <a:pPr lvl="1"/>
            <a:r>
              <a:rPr lang="en-US" dirty="0" smtClean="0"/>
              <a:t>150 GB/sec “burst” write</a:t>
            </a:r>
          </a:p>
          <a:p>
            <a:pPr lvl="2"/>
            <a:r>
              <a:rPr lang="en-US" dirty="0" smtClean="0"/>
              <a:t>I/O burst: 20% of the aggregate memory of the batch-computing portion of the NWSC-1 HPC Production resource </a:t>
            </a:r>
          </a:p>
          <a:p>
            <a:pPr lvl="1"/>
            <a:r>
              <a:rPr lang="en-US" dirty="0" smtClean="0"/>
              <a:t>60 GB/sec sustained read and write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VAPOR	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059363"/>
          </a:xfrm>
        </p:spPr>
        <p:txBody>
          <a:bodyPr vert="horz"/>
          <a:lstStyle/>
          <a:p>
            <a:r>
              <a:rPr lang="en-US" sz="2000" dirty="0" smtClean="0"/>
              <a:t>New staff:</a:t>
            </a:r>
          </a:p>
          <a:p>
            <a:pPr marL="914400" lvl="1" indent="-514350"/>
            <a:r>
              <a:rPr lang="en-US" sz="2000" dirty="0" err="1" smtClean="0"/>
              <a:t>Yannick</a:t>
            </a:r>
            <a:r>
              <a:rPr lang="en-US" sz="2000" dirty="0" smtClean="0"/>
              <a:t> </a:t>
            </a:r>
            <a:r>
              <a:rPr lang="en-US" sz="2000" dirty="0" err="1" smtClean="0"/>
              <a:t>Polius</a:t>
            </a:r>
            <a:r>
              <a:rPr lang="en-US" sz="2000" dirty="0" smtClean="0"/>
              <a:t> (Rose </a:t>
            </a:r>
            <a:r>
              <a:rPr lang="en-US" sz="2000" dirty="0" err="1" smtClean="0"/>
              <a:t>Hulman</a:t>
            </a:r>
            <a:r>
              <a:rPr lang="en-US" sz="2000" dirty="0" smtClean="0"/>
              <a:t> Institute of Technology)</a:t>
            </a:r>
          </a:p>
          <a:p>
            <a:pPr marL="514350" indent="-514350"/>
            <a:r>
              <a:rPr lang="en-US" dirty="0" smtClean="0"/>
              <a:t>Recent focus areas:</a:t>
            </a:r>
          </a:p>
          <a:p>
            <a:pPr marL="914400" lvl="1" indent="-514350"/>
            <a:r>
              <a:rPr lang="en-US" dirty="0" smtClean="0"/>
              <a:t>Re-factoring architecture for extensibility (on-going)</a:t>
            </a:r>
          </a:p>
          <a:p>
            <a:pPr marL="914400" lvl="1" indent="-514350"/>
            <a:r>
              <a:rPr lang="en-US" dirty="0" smtClean="0"/>
              <a:t>A new, more aggressive progressive access data model (VAPOR 2.0)</a:t>
            </a:r>
          </a:p>
          <a:p>
            <a:pPr marL="914400" lvl="1" indent="-514350"/>
            <a:r>
              <a:rPr lang="en-US" dirty="0" err="1" smtClean="0"/>
              <a:t>Numpy</a:t>
            </a:r>
            <a:r>
              <a:rPr lang="en-US" dirty="0" smtClean="0"/>
              <a:t> calculation engine (VAPOR 2.0)</a:t>
            </a:r>
          </a:p>
          <a:p>
            <a:pPr marL="914400" lvl="1" indent="-514350"/>
            <a:r>
              <a:rPr lang="en-US" dirty="0" smtClean="0"/>
              <a:t>Global ocean circulation model data (on-going)</a:t>
            </a:r>
          </a:p>
          <a:p>
            <a:pPr marL="514350" indent="-514350"/>
            <a:r>
              <a:rPr lang="en-US" dirty="0" smtClean="0"/>
              <a:t>More on VAPOR</a:t>
            </a:r>
            <a:r>
              <a:rPr lang="en-US" smtClean="0"/>
              <a:t>, Wednesday at 2pm</a:t>
            </a:r>
          </a:p>
          <a:p>
            <a:pPr marL="914400" lvl="1" indent="-51435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NCAR is </a:t>
            </a:r>
            <a:r>
              <a:rPr lang="en-US" dirty="0" smtClean="0"/>
              <a:t>a federally funded research and development center devoted to service, research and education in the atmospheric and related sciences.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NCAR’s</a:t>
            </a:r>
            <a:r>
              <a:rPr lang="en-US" dirty="0" smtClean="0"/>
              <a:t> </a:t>
            </a:r>
            <a:r>
              <a:rPr lang="en-US" dirty="0" smtClean="0"/>
              <a:t>mission is to understand the behavior of the atmosphere and related physical, biological and social systems; to support, enhance and extend the capabilities of the university community and the broader scientific community – nationally and internationally; and to foster transfer of knowledge and technology for the betterment of life on Earth.</a:t>
            </a:r>
            <a:r>
              <a:rPr lang="en-US" dirty="0" smtClean="0"/>
              <a:t> </a:t>
            </a:r>
            <a:endParaRPr lang="en-US" smtClean="0"/>
          </a:p>
          <a:p>
            <a:pPr>
              <a:buNone/>
            </a:pPr>
            <a:r>
              <a:rPr lang="en-US" smtClean="0"/>
              <a:t>The </a:t>
            </a:r>
            <a:r>
              <a:rPr lang="en-US" dirty="0" smtClean="0"/>
              <a:t>National Science Foundation is </a:t>
            </a:r>
            <a:r>
              <a:rPr lang="en-US" dirty="0" err="1" smtClean="0"/>
              <a:t>NCAR's</a:t>
            </a:r>
            <a:r>
              <a:rPr lang="en-US" dirty="0" smtClean="0"/>
              <a:t> primary sponsor, with significant additional support provided by other U.S. government agencies, other national governments and the private sector.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45-CD4B-E142-9AFD-1F0CCC9C3C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NCAR-Wyoming Supercomputer Center (NWSC)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45-CD4B-E142-9AFD-1F0CCC9C3C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4582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NCAR-Wyoming Supercomputer Center (NWSC)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45-CD4B-E142-9AFD-1F0CCC9C3C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nwsc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7638"/>
            <a:ext cx="6723063" cy="537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NWSC timeline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timeline_sept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8"/>
            <a:ext cx="8798511" cy="530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NWSC Fun Facts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$70M facility (state of Wyoming put up ~$25M)</a:t>
            </a:r>
          </a:p>
          <a:p>
            <a:r>
              <a:rPr lang="en-US" dirty="0" smtClean="0"/>
              <a:t>Located in Cheyenne, </a:t>
            </a:r>
            <a:r>
              <a:rPr lang="en-US" dirty="0" err="1" smtClean="0"/>
              <a:t>Wy</a:t>
            </a:r>
            <a:r>
              <a:rPr lang="en-US" dirty="0" smtClean="0"/>
              <a:t> (~2 hours north of Boulder)</a:t>
            </a:r>
          </a:p>
          <a:p>
            <a:r>
              <a:rPr lang="en-US" dirty="0" smtClean="0"/>
              <a:t>Minimal staff on site (~20 technicians) </a:t>
            </a:r>
          </a:p>
          <a:p>
            <a:r>
              <a:rPr lang="en-US" dirty="0" smtClean="0"/>
              <a:t>NCAR is pursuing LEED Gold certification for the facility (90% more efficient than typical data centers)</a:t>
            </a:r>
          </a:p>
          <a:p>
            <a:pPr lvl="1"/>
            <a:r>
              <a:rPr lang="en-US" dirty="0" smtClean="0"/>
              <a:t>92% of power will go directly to supercomputing (not cooling, etc)</a:t>
            </a:r>
          </a:p>
          <a:p>
            <a:pPr lvl="1"/>
            <a:r>
              <a:rPr lang="en-US" dirty="0" smtClean="0"/>
              <a:t>10% of power from wind</a:t>
            </a:r>
          </a:p>
          <a:p>
            <a:r>
              <a:rPr lang="en-US" dirty="0" smtClean="0"/>
              <a:t>~5 </a:t>
            </a:r>
            <a:r>
              <a:rPr lang="en-US" dirty="0" err="1" smtClean="0"/>
              <a:t>Mwatts</a:t>
            </a:r>
            <a:r>
              <a:rPr lang="en-US" dirty="0" smtClean="0"/>
              <a:t> first phase, with room for expansion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NWSC </a:t>
            </a:r>
            <a:r>
              <a:rPr lang="en-US" dirty="0" err="1" smtClean="0"/>
              <a:t>SuperComputer</a:t>
            </a:r>
            <a:r>
              <a:rPr lang="en-US" dirty="0" smtClean="0"/>
              <a:t> </a:t>
            </a:r>
            <a:r>
              <a:rPr lang="en-US" dirty="0" smtClean="0"/>
              <a:t>RFP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Bids currently under review</a:t>
            </a:r>
          </a:p>
          <a:p>
            <a:r>
              <a:rPr lang="en-US" dirty="0" smtClean="0"/>
              <a:t>Award in June/July</a:t>
            </a:r>
          </a:p>
          <a:p>
            <a:r>
              <a:rPr lang="en-US" dirty="0" smtClean="0"/>
              <a:t>Delivery Q1CY12 (we go production in June)</a:t>
            </a:r>
          </a:p>
          <a:p>
            <a:r>
              <a:rPr lang="en-US" dirty="0" smtClean="0"/>
              <a:t>RFP components:</a:t>
            </a:r>
          </a:p>
          <a:p>
            <a:pPr lvl="1"/>
            <a:r>
              <a:rPr lang="en-US" dirty="0" smtClean="0"/>
              <a:t>Batch compute</a:t>
            </a:r>
          </a:p>
          <a:p>
            <a:pPr lvl="1"/>
            <a:r>
              <a:rPr lang="en-US" dirty="0" smtClean="0"/>
              <a:t>Data Analysis and Visualization</a:t>
            </a:r>
          </a:p>
          <a:p>
            <a:pPr lvl="1"/>
            <a:r>
              <a:rPr lang="en-US" dirty="0" smtClean="0"/>
              <a:t>Shared storage</a:t>
            </a:r>
          </a:p>
          <a:p>
            <a:r>
              <a:rPr lang="en-US" dirty="0" smtClean="0"/>
              <a:t>Vendors can bid on any combination of 3 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– HPC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lvl="1"/>
            <a:r>
              <a:rPr lang="en-US" dirty="0" smtClean="0"/>
              <a:t>&gt;1 </a:t>
            </a:r>
            <a:r>
              <a:rPr lang="en-US" dirty="0" err="1" smtClean="0"/>
              <a:t>PFlop</a:t>
            </a:r>
            <a:r>
              <a:rPr lang="en-US" dirty="0" smtClean="0"/>
              <a:t> peak</a:t>
            </a:r>
          </a:p>
          <a:p>
            <a:pPr lvl="1"/>
            <a:r>
              <a:rPr lang="en-US" dirty="0" smtClean="0"/>
              <a:t>Primary evaluation metric is performance on NCAR benchmark application suite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- DAV</a:t>
            </a:r>
            <a:br>
              <a:rPr lang="en-US" dirty="0" smtClean="0"/>
            </a:br>
            <a:r>
              <a:rPr lang="en-US" dirty="0" smtClean="0"/>
              <a:t>Fat Node Cluster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pPr lvl="1"/>
            <a:r>
              <a:rPr lang="en-US" dirty="0" smtClean="0"/>
              <a:t>Applications:</a:t>
            </a:r>
          </a:p>
          <a:p>
            <a:pPr lvl="2"/>
            <a:r>
              <a:rPr lang="en-US" dirty="0" smtClean="0"/>
              <a:t>Large</a:t>
            </a:r>
            <a:r>
              <a:rPr lang="en-US" dirty="0" smtClean="0"/>
              <a:t> </a:t>
            </a:r>
            <a:r>
              <a:rPr lang="en-US" b="1" dirty="0" smtClean="0"/>
              <a:t>shared </a:t>
            </a:r>
            <a:r>
              <a:rPr lang="en-US" dirty="0" smtClean="0"/>
              <a:t>memory</a:t>
            </a:r>
            <a:r>
              <a:rPr lang="en-US" dirty="0" smtClean="0"/>
              <a:t>, limited parallelism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matlab</a:t>
            </a:r>
            <a:r>
              <a:rPr lang="en-US" dirty="0" smtClean="0"/>
              <a:t>, IDL, </a:t>
            </a:r>
            <a:r>
              <a:rPr lang="en-US" dirty="0" err="1" smtClean="0"/>
              <a:t>numpy</a:t>
            </a:r>
            <a:r>
              <a:rPr lang="en-US" dirty="0" smtClean="0"/>
              <a:t>, VAPOR</a:t>
            </a:r>
          </a:p>
          <a:p>
            <a:pPr lvl="1"/>
            <a:r>
              <a:rPr lang="en-US" dirty="0" smtClean="0"/>
              <a:t>~10 nodes</a:t>
            </a:r>
          </a:p>
          <a:p>
            <a:pPr lvl="1"/>
            <a:r>
              <a:rPr lang="en-US" dirty="0" smtClean="0"/>
              <a:t>30GB/sec IO bandwidth (aggregate)</a:t>
            </a:r>
          </a:p>
          <a:p>
            <a:pPr lvl="1"/>
            <a:r>
              <a:rPr lang="en-US" dirty="0" smtClean="0"/>
              <a:t>10 TB RAM</a:t>
            </a:r>
          </a:p>
          <a:p>
            <a:pPr lvl="1"/>
            <a:r>
              <a:rPr lang="en-US" dirty="0" smtClean="0"/>
              <a:t>~512 cores</a:t>
            </a:r>
          </a:p>
          <a:p>
            <a:pPr lvl="1"/>
            <a:r>
              <a:rPr lang="en-US" dirty="0" smtClean="0"/>
              <a:t>10GigE interconnect</a:t>
            </a:r>
          </a:p>
          <a:p>
            <a:pPr lvl="1"/>
            <a:r>
              <a:rPr lang="en-US" dirty="0" smtClean="0"/>
              <a:t>Nodes:</a:t>
            </a:r>
          </a:p>
          <a:p>
            <a:pPr lvl="2"/>
            <a:r>
              <a:rPr lang="en-US" dirty="0" smtClean="0"/>
              <a:t>1TB  RAM</a:t>
            </a:r>
          </a:p>
          <a:p>
            <a:pPr lvl="2"/>
            <a:r>
              <a:rPr lang="en-US" dirty="0" smtClean="0"/>
              <a:t>1 GPU (CUDA compliant)</a:t>
            </a:r>
          </a:p>
          <a:p>
            <a:pPr lvl="2"/>
            <a:r>
              <a:rPr lang="en-US" dirty="0" smtClean="0"/>
              <a:t>~64 cores</a:t>
            </a:r>
          </a:p>
          <a:p>
            <a:pPr lvl="2"/>
            <a:r>
              <a:rPr lang="en-US" dirty="0" smtClean="0"/>
              <a:t>4GB/sec IO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4/26/2011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E14C-374A-F34F-8E7A-FDB8BF8366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585</Words>
  <Application>Microsoft Macintosh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National Center for Atmospheric Research</vt:lpstr>
      <vt:lpstr>NCAR Mission</vt:lpstr>
      <vt:lpstr>NCAR-Wyoming Supercomputer Center (NWSC)</vt:lpstr>
      <vt:lpstr>NCAR-Wyoming Supercomputer Center (NWSC)</vt:lpstr>
      <vt:lpstr>NWSC timeline</vt:lpstr>
      <vt:lpstr>NWSC Fun Facts</vt:lpstr>
      <vt:lpstr>NWSC SuperComputer RFP</vt:lpstr>
      <vt:lpstr>RFP – HPC</vt:lpstr>
      <vt:lpstr>RFP - DAV Fat Node Cluster</vt:lpstr>
      <vt:lpstr>RFP - DAV Vis and GPGPU Cluster</vt:lpstr>
      <vt:lpstr>RFP - Shared Storage</vt:lpstr>
      <vt:lpstr>VAPOR </vt:lpstr>
    </vt:vector>
  </TitlesOfParts>
  <Company>Andrea Clyne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VAPOR: A Desktop Tool for Visual Aided Analysis of Earth Sciences CFD Data</dc:title>
  <dc:creator>Andrea Clyne User</dc:creator>
  <cp:lastModifiedBy>John Clyne</cp:lastModifiedBy>
  <cp:revision>59</cp:revision>
  <dcterms:created xsi:type="dcterms:W3CDTF">2011-04-27T12:41:39Z</dcterms:created>
  <dcterms:modified xsi:type="dcterms:W3CDTF">2011-04-27T13:19:59Z</dcterms:modified>
</cp:coreProperties>
</file>