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2"/>
  </p:notesMasterIdLst>
  <p:handoutMasterIdLst>
    <p:handoutMasterId r:id="rId23"/>
  </p:handoutMasterIdLst>
  <p:sldIdLst>
    <p:sldId id="256" r:id="rId2"/>
    <p:sldId id="258" r:id="rId3"/>
    <p:sldId id="259" r:id="rId4"/>
    <p:sldId id="260" r:id="rId5"/>
    <p:sldId id="261" r:id="rId6"/>
    <p:sldId id="262" r:id="rId7"/>
    <p:sldId id="263" r:id="rId8"/>
    <p:sldId id="277" r:id="rId9"/>
    <p:sldId id="279" r:id="rId10"/>
    <p:sldId id="265" r:id="rId11"/>
    <p:sldId id="266" r:id="rId12"/>
    <p:sldId id="267" r:id="rId13"/>
    <p:sldId id="268" r:id="rId14"/>
    <p:sldId id="275" r:id="rId15"/>
    <p:sldId id="276" r:id="rId16"/>
    <p:sldId id="271" r:id="rId17"/>
    <p:sldId id="272" r:id="rId18"/>
    <p:sldId id="273" r:id="rId19"/>
    <p:sldId id="274" r:id="rId20"/>
    <p:sldId id="278" r:id="rId21"/>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AA5"/>
    <a:srgbClr val="A2AB00"/>
    <a:srgbClr val="730000"/>
    <a:srgbClr val="043504"/>
    <a:srgbClr val="0099CC"/>
    <a:srgbClr val="423174"/>
    <a:srgbClr val="00279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40" autoAdjust="0"/>
  </p:normalViewPr>
  <p:slideViewPr>
    <p:cSldViewPr>
      <p:cViewPr varScale="1">
        <p:scale>
          <a:sx n="108" d="100"/>
          <a:sy n="108" d="100"/>
        </p:scale>
        <p:origin x="-1080" y="-104"/>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469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793354781"/>
      </p:ext>
    </p:extLst>
  </p:cSld>
  <p:clrMap bg1="lt1" tx1="dk1" bg2="lt2" tx2="dk2" accent1="accent1" accent2="accent2" accent3="accent3" accent4="accent4" accent5="accent5" accent6="accent6" hlink="hlink" folHlink="folHlink"/>
  <p:hf hdr="0" ftr="0" dt="0"/>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204573"/>
                </a:solidFill>
              </a:rPr>
              <a:t>Ocean is a principal component of the Earth’s surface and also a dominant factor</a:t>
            </a:r>
            <a:r>
              <a:rPr lang="en-US" sz="1200" baseline="0" dirty="0" smtClean="0">
                <a:solidFill>
                  <a:srgbClr val="204573"/>
                </a:solidFill>
              </a:rPr>
              <a:t> in the hydrosphere. When needing to better understand globe climate, it is a crucial step to better understand ocean, especially the laws governing long-term regional and larger scale flows and short-term transient eddies. These features are typically unsteady over time, appearing at varying depths and affected by many factors of chemical and physical nature. </a:t>
            </a:r>
            <a:r>
              <a:rPr lang="en-US" sz="1200" dirty="0" smtClean="0">
                <a:solidFill>
                  <a:srgbClr val="204573"/>
                </a:solidFill>
              </a:rPr>
              <a:t>Previously,</a:t>
            </a:r>
            <a:r>
              <a:rPr lang="en-US" sz="1200" baseline="0" dirty="0" smtClean="0">
                <a:solidFill>
                  <a:srgbClr val="204573"/>
                </a:solidFill>
              </a:rPr>
              <a:t> ocean features could not be definitively specified – making it hard to create scientifically useful visualizations using traditional methods. In addition, it is hard to simultaneously resolve ocean features with great geospatial, depth and temporal details, while also capturing the entire global scale of our planet. Through </a:t>
            </a:r>
            <a:r>
              <a:rPr lang="en-US" sz="1200" baseline="0" dirty="0" err="1" smtClean="0">
                <a:solidFill>
                  <a:srgbClr val="204573"/>
                </a:solidFill>
              </a:rPr>
              <a:t>SciDAC</a:t>
            </a:r>
            <a:r>
              <a:rPr lang="en-US" sz="1200" baseline="0" dirty="0" smtClean="0">
                <a:solidFill>
                  <a:srgbClr val="204573"/>
                </a:solidFill>
              </a:rPr>
              <a:t> </a:t>
            </a:r>
            <a:r>
              <a:rPr lang="en-US" sz="1200" baseline="0" dirty="0" err="1" smtClean="0">
                <a:solidFill>
                  <a:srgbClr val="204573"/>
                </a:solidFill>
              </a:rPr>
              <a:t>Ultravis</a:t>
            </a:r>
            <a:r>
              <a:rPr lang="en-US" sz="1200" baseline="0" dirty="0" smtClean="0">
                <a:solidFill>
                  <a:srgbClr val="204573"/>
                </a:solidFill>
              </a:rPr>
              <a:t> research, we use leadership computing </a:t>
            </a:r>
            <a:r>
              <a:rPr lang="en-US" sz="1200" baseline="0" dirty="0" err="1" smtClean="0">
                <a:solidFill>
                  <a:srgbClr val="204573"/>
                </a:solidFill>
              </a:rPr>
              <a:t>facilties</a:t>
            </a:r>
            <a:r>
              <a:rPr lang="en-US" sz="1200" baseline="0" dirty="0" smtClean="0">
                <a:solidFill>
                  <a:srgbClr val="204573"/>
                </a:solidFill>
              </a:rPr>
              <a:t> to automate exploring aspects of numerical, spatial and temporal uncertainties, and hence to capture real-world ocean features that do not perfectly fit with theoretical concepts.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rgbClr val="204573"/>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204573"/>
                </a:solidFill>
              </a:rPr>
              <a:t>The sample visualizations show results from a recent DOE Earth System simulation that modeled global ocean at 0.1 degree resolution from 2001 to 2003. </a:t>
            </a:r>
            <a:r>
              <a:rPr lang="en-US" sz="1200" baseline="0" dirty="0" smtClean="0">
                <a:solidFill>
                  <a:srgbClr val="204573"/>
                </a:solidFill>
              </a:rPr>
              <a:t>We are able to visually summarize strong short-term transient ocean eddies (upper image) as well as long term regional scale ocean flows (lower image). Colors represent depth of flow features (warm colors for shallow depths, cool colors for deep depths).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rgbClr val="204573"/>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solidFill>
                  <a:srgbClr val="204573"/>
                </a:solidFill>
              </a:rPr>
              <a:t>More talking points about the ocean flow features: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Upper image</a:t>
            </a:r>
            <a:r>
              <a:rPr lang="en-US" baseline="0" dirty="0" smtClean="0"/>
              <a:t> -- </a:t>
            </a:r>
            <a:r>
              <a:rPr lang="en-US" dirty="0" smtClean="0"/>
              <a:t>Eddies can range from centimeters to hundreds of</a:t>
            </a:r>
            <a:r>
              <a:rPr lang="en-US" baseline="0" dirty="0" smtClean="0"/>
              <a:t> </a:t>
            </a:r>
            <a:r>
              <a:rPr lang="en-US" dirty="0" smtClean="0"/>
              <a:t>kilometers in diameter and can persist for periods of days to months.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result shows significant eddy activity in the Atlantic and the Indian Ocean.</a:t>
            </a:r>
            <a:r>
              <a:rPr lang="en-US" baseline="0" dirty="0" smtClean="0"/>
              <a:t> Well known eddies such as those nearing Cape of Good Hope are distinctly visualized. </a:t>
            </a:r>
            <a:r>
              <a:rPr lang="en-US" dirty="0" smtClean="0"/>
              <a:t>As expected, most eddy activities occur near coasts and away from those major currents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Lower image</a:t>
            </a:r>
            <a:r>
              <a:rPr lang="en-US" baseline="0" dirty="0" smtClean="0"/>
              <a:t> -- </a:t>
            </a:r>
            <a:r>
              <a:rPr lang="en-US" dirty="0" smtClean="0"/>
              <a:t>The Equatorial and Antarctic currents are clearly shown</a:t>
            </a:r>
            <a:r>
              <a:rPr lang="en-US" baseline="0" dirty="0" smtClean="0"/>
              <a:t> </a:t>
            </a:r>
            <a:r>
              <a:rPr lang="en-US" dirty="0" smtClean="0"/>
              <a:t>and the Labrador current near Greenland is also well represented. The</a:t>
            </a:r>
            <a:r>
              <a:rPr lang="en-US" baseline="0" dirty="0" smtClean="0"/>
              <a:t> </a:t>
            </a:r>
            <a:r>
              <a:rPr lang="en-US" dirty="0" smtClean="0"/>
              <a:t>Beaufort Gyre, a wind-driven current located in the Arctic Ocean,</a:t>
            </a:r>
            <a:r>
              <a:rPr lang="en-US" baseline="0" dirty="0" smtClean="0"/>
              <a:t> </a:t>
            </a:r>
            <a:r>
              <a:rPr lang="en-US" dirty="0" smtClean="0"/>
              <a:t>is also highlighted in this visualization. Another interesting flow is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shown when the major ocean current comes above Australia. The</a:t>
            </a:r>
            <a:r>
              <a:rPr lang="en-US" baseline="0" dirty="0" smtClean="0"/>
              <a:t> </a:t>
            </a:r>
            <a:r>
              <a:rPr lang="en-US" dirty="0" smtClean="0"/>
              <a:t>flow lines abruptly disappear when reaching this area because a shift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occurs when the current sweeps between Australia and Indonesia.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Contributors:</a:t>
            </a:r>
          </a:p>
          <a:p>
            <a:r>
              <a:rPr lang="en-US" dirty="0" err="1" smtClean="0"/>
              <a:t>SciDAC</a:t>
            </a:r>
            <a:r>
              <a:rPr lang="en-US" baseline="0" dirty="0" smtClean="0"/>
              <a:t> </a:t>
            </a:r>
            <a:r>
              <a:rPr lang="en-US" baseline="0" dirty="0" err="1" smtClean="0"/>
              <a:t>Ultravis</a:t>
            </a:r>
            <a:r>
              <a:rPr lang="en-US" baseline="0" dirty="0" smtClean="0"/>
              <a:t> computer scientists: </a:t>
            </a:r>
          </a:p>
          <a:p>
            <a:r>
              <a:rPr lang="en-US" baseline="0" dirty="0" smtClean="0"/>
              <a:t>      Wesley Kendall, Jian Huang – University of Tennessee, Knoxville</a:t>
            </a:r>
          </a:p>
          <a:p>
            <a:r>
              <a:rPr lang="en-US" baseline="0" dirty="0" smtClean="0"/>
              <a:t>      Han-Wei </a:t>
            </a:r>
            <a:r>
              <a:rPr lang="en-US" baseline="0" dirty="0" err="1" smtClean="0"/>
              <a:t>Shen</a:t>
            </a:r>
            <a:r>
              <a:rPr lang="en-US" baseline="0" dirty="0" smtClean="0"/>
              <a:t> – The Ohio State University</a:t>
            </a:r>
          </a:p>
          <a:p>
            <a:r>
              <a:rPr lang="en-US" dirty="0" smtClean="0"/>
              <a:t>      Tom</a:t>
            </a:r>
            <a:r>
              <a:rPr lang="en-US" baseline="0" dirty="0" smtClean="0"/>
              <a:t> </a:t>
            </a:r>
            <a:r>
              <a:rPr lang="en-US" baseline="0" dirty="0" err="1" smtClean="0"/>
              <a:t>Peterka</a:t>
            </a:r>
            <a:r>
              <a:rPr lang="en-US" baseline="0" dirty="0" smtClean="0"/>
              <a:t>, Robert Ross – Argonne National Laboratory</a:t>
            </a:r>
          </a:p>
          <a:p>
            <a:r>
              <a:rPr lang="en-US" baseline="0" dirty="0" err="1" smtClean="0"/>
              <a:t>SciDAC</a:t>
            </a:r>
            <a:r>
              <a:rPr lang="en-US" baseline="0" dirty="0" smtClean="0"/>
              <a:t> Climate scientists:</a:t>
            </a:r>
          </a:p>
          <a:p>
            <a:r>
              <a:rPr lang="en-US" baseline="0" dirty="0" smtClean="0"/>
              <a:t>      Robert Jacobs – Argonne National Laboratory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pPr>
              <a:defRPr/>
            </a:pPr>
            <a:fld id="{6EA57365-4C56-4C17-9C35-5E39883F8AB3}" type="slidenum">
              <a:rPr lang="en-US" smtClean="0"/>
              <a:pPr>
                <a:defRPr/>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endParaRPr lang="en-US" sz="900">
              <a:latin typeface="Calibri" charset="0"/>
              <a:ea typeface="ＭＳ Ｐゴシック" charset="0"/>
              <a:cs typeface="ＭＳ Ｐゴシック" charset="0"/>
            </a:endParaRPr>
          </a:p>
          <a:p>
            <a:pPr>
              <a:lnSpc>
                <a:spcPct val="80000"/>
              </a:lnSpc>
            </a:pPr>
            <a:endParaRPr lang="en-US" sz="900">
              <a:latin typeface="Calibri" charset="0"/>
              <a:ea typeface="ＭＳ Ｐゴシック" charset="0"/>
              <a:cs typeface="ＭＳ Ｐゴシック" charset="0"/>
            </a:endParaRPr>
          </a:p>
          <a:p>
            <a:pPr>
              <a:lnSpc>
                <a:spcPct val="80000"/>
              </a:lnSpc>
              <a:buFontTx/>
              <a:buChar char="-"/>
            </a:pPr>
            <a:endParaRPr lang="en-US" sz="900">
              <a:latin typeface="Calibri" charset="0"/>
              <a:ea typeface="ＭＳ Ｐゴシック" charset="0"/>
              <a:cs typeface="ＭＳ Ｐゴシック" charset="0"/>
            </a:endParaRPr>
          </a:p>
        </p:txBody>
      </p:sp>
      <p:sp>
        <p:nvSpPr>
          <p:cNvPr id="17412"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charset="0"/>
                <a:ea typeface="ＭＳ Ｐゴシック" charset="0"/>
                <a:cs typeface="ＭＳ Ｐゴシック" charset="0"/>
              </a:defRPr>
            </a:lvl1pPr>
            <a:lvl2pPr marL="37931725" indent="-37474525" eaLnBrk="0" hangingPunct="0">
              <a:defRPr sz="1400">
                <a:solidFill>
                  <a:schemeClr val="tx1"/>
                </a:solidFill>
                <a:latin typeface="Times New Roman" charset="0"/>
                <a:ea typeface="ＭＳ Ｐゴシック" charset="0"/>
              </a:defRPr>
            </a:lvl2pPr>
            <a:lvl3pPr eaLnBrk="0" hangingPunct="0">
              <a:defRPr sz="1400">
                <a:solidFill>
                  <a:schemeClr val="tx1"/>
                </a:solidFill>
                <a:latin typeface="Times New Roman" charset="0"/>
                <a:ea typeface="ＭＳ Ｐゴシック" charset="0"/>
              </a:defRPr>
            </a:lvl3pPr>
            <a:lvl4pPr eaLnBrk="0" hangingPunct="0">
              <a:defRPr sz="1400">
                <a:solidFill>
                  <a:schemeClr val="tx1"/>
                </a:solidFill>
                <a:latin typeface="Times New Roman" charset="0"/>
                <a:ea typeface="ＭＳ Ｐゴシック" charset="0"/>
              </a:defRPr>
            </a:lvl4pPr>
            <a:lvl5pPr eaLnBrk="0" hangingPunct="0">
              <a:defRPr sz="1400">
                <a:solidFill>
                  <a:schemeClr val="tx1"/>
                </a:solidFill>
                <a:latin typeface="Times New Roman" charset="0"/>
                <a:ea typeface="ＭＳ Ｐゴシック" charset="0"/>
              </a:defRPr>
            </a:lvl5pPr>
            <a:lvl6pPr marL="457200" eaLnBrk="0" fontAlgn="base" hangingPunct="0">
              <a:spcBef>
                <a:spcPct val="0"/>
              </a:spcBef>
              <a:spcAft>
                <a:spcPct val="0"/>
              </a:spcAft>
              <a:defRPr sz="1400">
                <a:solidFill>
                  <a:schemeClr val="tx1"/>
                </a:solidFill>
                <a:latin typeface="Times New Roman" charset="0"/>
                <a:ea typeface="ＭＳ Ｐゴシック" charset="0"/>
              </a:defRPr>
            </a:lvl6pPr>
            <a:lvl7pPr marL="914400" eaLnBrk="0" fontAlgn="base" hangingPunct="0">
              <a:spcBef>
                <a:spcPct val="0"/>
              </a:spcBef>
              <a:spcAft>
                <a:spcPct val="0"/>
              </a:spcAft>
              <a:defRPr sz="1400">
                <a:solidFill>
                  <a:schemeClr val="tx1"/>
                </a:solidFill>
                <a:latin typeface="Times New Roman" charset="0"/>
                <a:ea typeface="ＭＳ Ｐゴシック" charset="0"/>
              </a:defRPr>
            </a:lvl7pPr>
            <a:lvl8pPr marL="1371600" eaLnBrk="0" fontAlgn="base" hangingPunct="0">
              <a:spcBef>
                <a:spcPct val="0"/>
              </a:spcBef>
              <a:spcAft>
                <a:spcPct val="0"/>
              </a:spcAft>
              <a:defRPr sz="1400">
                <a:solidFill>
                  <a:schemeClr val="tx1"/>
                </a:solidFill>
                <a:latin typeface="Times New Roman" charset="0"/>
                <a:ea typeface="ＭＳ Ｐゴシック" charset="0"/>
              </a:defRPr>
            </a:lvl8pPr>
            <a:lvl9pPr marL="1828800" eaLnBrk="0" fontAlgn="base" hangingPunct="0">
              <a:spcBef>
                <a:spcPct val="0"/>
              </a:spcBef>
              <a:spcAft>
                <a:spcPct val="0"/>
              </a:spcAft>
              <a:defRPr sz="1400">
                <a:solidFill>
                  <a:schemeClr val="tx1"/>
                </a:solidFill>
                <a:latin typeface="Times New Roman" charset="0"/>
                <a:ea typeface="ＭＳ Ｐゴシック" charset="0"/>
              </a:defRPr>
            </a:lvl9pPr>
          </a:lstStyle>
          <a:p>
            <a:pPr eaLnBrk="1" hangingPunct="1"/>
            <a:fld id="{5B5710AA-12B5-0C4B-B028-21A9BD2B20B3}" type="slidenum">
              <a:rPr lang="en-US" sz="1200"/>
              <a:pPr eaLnBrk="1" hangingPunct="1"/>
              <a:t>16</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It has been a long standing goal to seek the most effective methods for extracting knowledge from complex data. A few of the most difficult challenges stem from situations where a priori knowledge of a pattern cannot be specified with sufficient formalism, as well as when sensitivity of key algorithmic parameters is hard to measure and thus hard to evaluate. We have found a promising approach to address these difficulties for studying climate modeling. We do so by introducing programming language interfaces for feature </a:t>
            </a:r>
            <a:r>
              <a:rPr lang="en-US" dirty="0" err="1" smtClean="0"/>
              <a:t>speciﬁcation</a:t>
            </a:r>
            <a:r>
              <a:rPr lang="en-US" dirty="0" smtClean="0"/>
              <a:t> in large data visualization. Designed and implemented with great scalability (up to 32,768 cores), our method is capable of handling </a:t>
            </a:r>
            <a:r>
              <a:rPr lang="en-US" dirty="0" err="1" smtClean="0"/>
              <a:t>ultrascale</a:t>
            </a:r>
            <a:r>
              <a:rPr lang="en-US" dirty="0" smtClean="0"/>
              <a:t> datasets on leadership computing facilities such as Jaguar (OLCF) and Intrepid (ALCF). </a:t>
            </a:r>
          </a:p>
          <a:p>
            <a:endParaRPr lang="en-US" dirty="0" smtClean="0"/>
          </a:p>
          <a:p>
            <a:r>
              <a:rPr lang="en-US" dirty="0" smtClean="0"/>
              <a:t>When using our system to analyze terabytes of climate data sets, both from NASA's satellite monitoring program like MODIS (http://</a:t>
            </a:r>
            <a:r>
              <a:rPr lang="en-US" dirty="0" err="1" smtClean="0"/>
              <a:t>modis.gsfc.nasa.gov</a:t>
            </a:r>
            <a:r>
              <a:rPr lang="en-US" dirty="0" smtClean="0"/>
              <a:t>/) and from IPCC climate simulation data sets, our collaborative DOE </a:t>
            </a:r>
            <a:r>
              <a:rPr lang="en-US" dirty="0" err="1" smtClean="0"/>
              <a:t>SciDAC</a:t>
            </a:r>
            <a:r>
              <a:rPr lang="en-US" dirty="0" smtClean="0"/>
              <a:t> research team has discovered changes in patterns of </a:t>
            </a:r>
            <a:r>
              <a:rPr lang="en-US" dirty="0" err="1" smtClean="0"/>
              <a:t>phenology</a:t>
            </a:r>
            <a:r>
              <a:rPr lang="en-US" dirty="0" smtClean="0"/>
              <a:t> in undisturbed vegetated ecosystems suggestive of climate change. The imagery example here is a summary visualization of a decade (year 2000 to year 2009) of NASA's MODIS satellite data at a 500-meter per pixel resolution. It shows that, over the past decade, spring growth rates have been becoming qualitatively stronger, rendered with warm colors from yellow to red, within the Adirondack Region (http://</a:t>
            </a:r>
            <a:r>
              <a:rPr lang="en-US" dirty="0" err="1" smtClean="0"/>
              <a:t>visitadirondacks.com</a:t>
            </a:r>
            <a:r>
              <a:rPr lang="en-US" dirty="0" smtClean="0"/>
              <a:t>/, http://</a:t>
            </a:r>
            <a:r>
              <a:rPr lang="en-US" dirty="0" err="1" smtClean="0"/>
              <a:t>en.wikipedia.org/wiki/Adirondack_Park</a:t>
            </a:r>
            <a:r>
              <a:rPr lang="en-US" dirty="0" smtClean="0"/>
              <a:t>), while spring growth rates right outside the park reserve have not kept at the same increasing pace (shown with cool blue colors). Complex features of this kind are very hard to capture without </a:t>
            </a:r>
            <a:r>
              <a:rPr lang="en-US" dirty="0" err="1" smtClean="0"/>
              <a:t>ultrascale</a:t>
            </a:r>
            <a:r>
              <a:rPr lang="en-US" dirty="0" smtClean="0"/>
              <a:t> visualization techniques and were previously unknown to climate scientists.</a:t>
            </a:r>
          </a:p>
          <a:p>
            <a:endParaRPr lang="en-US" dirty="0" smtClean="0"/>
          </a:p>
          <a:p>
            <a:r>
              <a:rPr lang="en-US" dirty="0" smtClean="0"/>
              <a:t>Contributors:</a:t>
            </a:r>
          </a:p>
          <a:p>
            <a:r>
              <a:rPr lang="en-US" dirty="0" err="1" smtClean="0"/>
              <a:t>SciDAC</a:t>
            </a:r>
            <a:r>
              <a:rPr lang="en-US" baseline="0" dirty="0" smtClean="0"/>
              <a:t> </a:t>
            </a:r>
            <a:r>
              <a:rPr lang="en-US" baseline="0" dirty="0" err="1" smtClean="0"/>
              <a:t>Ultravis</a:t>
            </a:r>
            <a:r>
              <a:rPr lang="en-US" baseline="0" dirty="0" smtClean="0"/>
              <a:t> computer scientists: </a:t>
            </a:r>
          </a:p>
          <a:p>
            <a:r>
              <a:rPr lang="en-US" baseline="0" dirty="0" smtClean="0"/>
              <a:t>      Wesley Kendall, Markus </a:t>
            </a:r>
            <a:r>
              <a:rPr lang="en-US" baseline="0" dirty="0" err="1" smtClean="0"/>
              <a:t>Glatter</a:t>
            </a:r>
            <a:r>
              <a:rPr lang="en-US" baseline="0" dirty="0" smtClean="0"/>
              <a:t>, Jian Huang – University of Tennessee, Knoxville</a:t>
            </a:r>
          </a:p>
          <a:p>
            <a:r>
              <a:rPr lang="en-US" dirty="0" smtClean="0"/>
              <a:t>      Tom</a:t>
            </a:r>
            <a:r>
              <a:rPr lang="en-US" baseline="0" dirty="0" smtClean="0"/>
              <a:t> </a:t>
            </a:r>
            <a:r>
              <a:rPr lang="en-US" baseline="0" dirty="0" err="1" smtClean="0"/>
              <a:t>Peterka</a:t>
            </a:r>
            <a:r>
              <a:rPr lang="en-US" baseline="0" dirty="0" smtClean="0"/>
              <a:t>, Robert Latham, Robert Ross – Argonne National Laboratory</a:t>
            </a:r>
          </a:p>
          <a:p>
            <a:r>
              <a:rPr lang="en-US" baseline="0" dirty="0" err="1" smtClean="0"/>
              <a:t>SciDAC</a:t>
            </a:r>
            <a:r>
              <a:rPr lang="en-US" baseline="0" dirty="0" smtClean="0"/>
              <a:t> Climate scientists:</a:t>
            </a:r>
          </a:p>
          <a:p>
            <a:r>
              <a:rPr lang="en-US" baseline="0" dirty="0" smtClean="0"/>
              <a:t>      Forrest Hoffman, David Erickson III – Oak Ridge National Laboratory</a:t>
            </a:r>
          </a:p>
          <a:p>
            <a:r>
              <a:rPr lang="en-US" baseline="0" dirty="0" err="1" smtClean="0"/>
              <a:t>SciDAC</a:t>
            </a:r>
            <a:r>
              <a:rPr lang="en-US" baseline="0" dirty="0" smtClean="0"/>
              <a:t> VACET visualization collaborator:</a:t>
            </a:r>
          </a:p>
          <a:p>
            <a:r>
              <a:rPr lang="en-US" baseline="0" dirty="0" smtClean="0"/>
              <a:t>      Sean Ahern – Oak Ridge National Laboratory</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pPr>
              <a:defRPr/>
            </a:pPr>
            <a:fld id="{6EA57365-4C56-4C17-9C35-5E39883F8AB3}" type="slidenum">
              <a:rPr lang="en-US" smtClean="0"/>
              <a:pPr>
                <a:defRPr/>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r>
              <a:rPr lang="en-US" sz="900">
                <a:latin typeface="Calibri" charset="0"/>
              </a:rPr>
              <a:t>Scientists at Sandia National Laboratories have performed petascale turbulent combustion simulation to study the basic phenomena of reacting flows in the combustion process. Of scientific interest is the main flame structure, which corresponds to a known stoichiometric mixture fraction surface. Scientists hope to observe how other flame properties and chemical species distribute along this main flame surface to evaluate the efficiency of the combustion process.</a:t>
            </a:r>
            <a:r>
              <a:rPr lang="en-US" sz="900">
                <a:solidFill>
                  <a:srgbClr val="204573"/>
                </a:solidFill>
                <a:latin typeface="Calibri" charset="0"/>
              </a:rPr>
              <a:t>  However, the resulting time-varying multivariate data is large and  complex, making visualization of fine flow structures and detailed interaction among them a challenging task.  Computer scientists at the Institute for Ultrascale Visualization have developed a new visualization method that can reduce the data while enabling </a:t>
            </a:r>
            <a:r>
              <a:rPr lang="en-US" sz="1100">
                <a:solidFill>
                  <a:srgbClr val="304576"/>
                </a:solidFill>
                <a:latin typeface="Calibri" charset="0"/>
              </a:rPr>
              <a:t>scientists to zoom in and see for the first time the interaction of small turbulent eddies with the preheat layer of a turbulent flame, a region that was previously obscured by the multi-scale nature of turbulence.</a:t>
            </a:r>
          </a:p>
          <a:p>
            <a:pPr>
              <a:lnSpc>
                <a:spcPct val="80000"/>
              </a:lnSpc>
            </a:pPr>
            <a:endParaRPr lang="en-US" sz="900">
              <a:latin typeface="Calibri" charset="0"/>
            </a:endParaRPr>
          </a:p>
          <a:p>
            <a:pPr>
              <a:lnSpc>
                <a:spcPct val="80000"/>
              </a:lnSpc>
            </a:pPr>
            <a:r>
              <a:rPr lang="en-US" sz="900">
                <a:latin typeface="Calibri" charset="0"/>
              </a:rPr>
              <a:t>Contributors:</a:t>
            </a:r>
          </a:p>
          <a:p>
            <a:pPr>
              <a:lnSpc>
                <a:spcPct val="80000"/>
              </a:lnSpc>
            </a:pPr>
            <a:endParaRPr lang="en-US" sz="900">
              <a:latin typeface="Calibri" charset="0"/>
            </a:endParaRPr>
          </a:p>
          <a:p>
            <a:pPr>
              <a:lnSpc>
                <a:spcPct val="80000"/>
              </a:lnSpc>
            </a:pPr>
            <a:r>
              <a:rPr lang="en-US" sz="900">
                <a:latin typeface="Calibri" charset="0"/>
              </a:rPr>
              <a:t>SciDAC Ultravis computer scientists: </a:t>
            </a:r>
          </a:p>
          <a:p>
            <a:pPr>
              <a:lnSpc>
                <a:spcPct val="80000"/>
              </a:lnSpc>
            </a:pPr>
            <a:r>
              <a:rPr lang="en-US" sz="900">
                <a:latin typeface="Calibri" charset="0"/>
              </a:rPr>
              <a:t>Kwan-Liu Ma– University of California-Davis</a:t>
            </a:r>
          </a:p>
          <a:p>
            <a:pPr>
              <a:lnSpc>
                <a:spcPct val="80000"/>
              </a:lnSpc>
            </a:pPr>
            <a:endParaRPr lang="en-US" sz="900">
              <a:latin typeface="Calibri" charset="0"/>
            </a:endParaRPr>
          </a:p>
          <a:p>
            <a:pPr>
              <a:lnSpc>
                <a:spcPct val="80000"/>
              </a:lnSpc>
            </a:pPr>
            <a:r>
              <a:rPr lang="en-US" sz="900">
                <a:latin typeface="Calibri" charset="0"/>
              </a:rPr>
              <a:t>Sandia National Laboratories:</a:t>
            </a:r>
          </a:p>
          <a:p>
            <a:pPr>
              <a:lnSpc>
                <a:spcPct val="80000"/>
              </a:lnSpc>
            </a:pPr>
            <a:r>
              <a:rPr lang="en-US" sz="900">
                <a:latin typeface="Calibri" charset="0"/>
              </a:rPr>
              <a:t>Hongfeng Yu and Jackie Chen</a:t>
            </a:r>
          </a:p>
          <a:p>
            <a:pPr>
              <a:lnSpc>
                <a:spcPct val="80000"/>
              </a:lnSpc>
            </a:pPr>
            <a:endParaRPr lang="en-US" sz="900">
              <a:latin typeface="Calibri" charset="0"/>
            </a:endParaRPr>
          </a:p>
          <a:p>
            <a:pPr>
              <a:lnSpc>
                <a:spcPct val="80000"/>
              </a:lnSpc>
            </a:pPr>
            <a:endParaRPr lang="en-US" sz="900">
              <a:latin typeface="Calibri" charset="0"/>
            </a:endParaRPr>
          </a:p>
        </p:txBody>
      </p:sp>
      <p:sp>
        <p:nvSpPr>
          <p:cNvPr id="17412"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charset="0"/>
                <a:ea typeface="ＭＳ Ｐゴシック" charset="0"/>
                <a:cs typeface="ＭＳ Ｐゴシック" charset="0"/>
              </a:defRPr>
            </a:lvl1pPr>
            <a:lvl2pPr marL="37931725" indent="-37474525" eaLnBrk="0" hangingPunct="0">
              <a:defRPr sz="1400">
                <a:solidFill>
                  <a:schemeClr val="tx1"/>
                </a:solidFill>
                <a:latin typeface="Times New Roman" charset="0"/>
                <a:ea typeface="ＭＳ Ｐゴシック" charset="0"/>
              </a:defRPr>
            </a:lvl2pPr>
            <a:lvl3pPr eaLnBrk="0" hangingPunct="0">
              <a:defRPr sz="1400">
                <a:solidFill>
                  <a:schemeClr val="tx1"/>
                </a:solidFill>
                <a:latin typeface="Times New Roman" charset="0"/>
                <a:ea typeface="ＭＳ Ｐゴシック" charset="0"/>
              </a:defRPr>
            </a:lvl3pPr>
            <a:lvl4pPr eaLnBrk="0" hangingPunct="0">
              <a:defRPr sz="1400">
                <a:solidFill>
                  <a:schemeClr val="tx1"/>
                </a:solidFill>
                <a:latin typeface="Times New Roman" charset="0"/>
                <a:ea typeface="ＭＳ Ｐゴシック" charset="0"/>
              </a:defRPr>
            </a:lvl4pPr>
            <a:lvl5pPr eaLnBrk="0" hangingPunct="0">
              <a:defRPr sz="1400">
                <a:solidFill>
                  <a:schemeClr val="tx1"/>
                </a:solidFill>
                <a:latin typeface="Times New Roman" charset="0"/>
                <a:ea typeface="ＭＳ Ｐゴシック" charset="0"/>
              </a:defRPr>
            </a:lvl5pPr>
            <a:lvl6pPr marL="457200" eaLnBrk="0" fontAlgn="base" hangingPunct="0">
              <a:spcBef>
                <a:spcPct val="0"/>
              </a:spcBef>
              <a:spcAft>
                <a:spcPct val="0"/>
              </a:spcAft>
              <a:defRPr sz="1400">
                <a:solidFill>
                  <a:schemeClr val="tx1"/>
                </a:solidFill>
                <a:latin typeface="Times New Roman" charset="0"/>
                <a:ea typeface="ＭＳ Ｐゴシック" charset="0"/>
              </a:defRPr>
            </a:lvl6pPr>
            <a:lvl7pPr marL="914400" eaLnBrk="0" fontAlgn="base" hangingPunct="0">
              <a:spcBef>
                <a:spcPct val="0"/>
              </a:spcBef>
              <a:spcAft>
                <a:spcPct val="0"/>
              </a:spcAft>
              <a:defRPr sz="1400">
                <a:solidFill>
                  <a:schemeClr val="tx1"/>
                </a:solidFill>
                <a:latin typeface="Times New Roman" charset="0"/>
                <a:ea typeface="ＭＳ Ｐゴシック" charset="0"/>
              </a:defRPr>
            </a:lvl7pPr>
            <a:lvl8pPr marL="1371600" eaLnBrk="0" fontAlgn="base" hangingPunct="0">
              <a:spcBef>
                <a:spcPct val="0"/>
              </a:spcBef>
              <a:spcAft>
                <a:spcPct val="0"/>
              </a:spcAft>
              <a:defRPr sz="1400">
                <a:solidFill>
                  <a:schemeClr val="tx1"/>
                </a:solidFill>
                <a:latin typeface="Times New Roman" charset="0"/>
                <a:ea typeface="ＭＳ Ｐゴシック" charset="0"/>
              </a:defRPr>
            </a:lvl8pPr>
            <a:lvl9pPr marL="1828800" eaLnBrk="0" fontAlgn="base" hangingPunct="0">
              <a:spcBef>
                <a:spcPct val="0"/>
              </a:spcBef>
              <a:spcAft>
                <a:spcPct val="0"/>
              </a:spcAft>
              <a:defRPr sz="1400">
                <a:solidFill>
                  <a:schemeClr val="tx1"/>
                </a:solidFill>
                <a:latin typeface="Times New Roman" charset="0"/>
                <a:ea typeface="ＭＳ Ｐゴシック" charset="0"/>
              </a:defRPr>
            </a:lvl9pPr>
          </a:lstStyle>
          <a:p>
            <a:pPr eaLnBrk="1" hangingPunct="1"/>
            <a:fld id="{A66AD89E-AC93-8443-8E6C-149B0F53BE42}" type="slidenum">
              <a:rPr lang="en-US" sz="1200"/>
              <a:pPr eaLnBrk="1" hangingPunct="1"/>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Simulation</a:t>
            </a:r>
          </a:p>
          <a:p>
            <a:r>
              <a:rPr lang="en-US" baseline="0" dirty="0" smtClean="0"/>
              <a:t>Jackie Chen, Sandia </a:t>
            </a:r>
            <a:r>
              <a:rPr lang="en-US" baseline="0" smtClean="0"/>
              <a:t>National Laboratories, CA</a:t>
            </a:r>
          </a:p>
          <a:p>
            <a:endParaRPr lang="en-US" baseline="0" smtClean="0"/>
          </a:p>
          <a:p>
            <a:r>
              <a:rPr lang="en-US" baseline="0" dirty="0" smtClean="0"/>
              <a:t>Visualization:</a:t>
            </a:r>
          </a:p>
          <a:p>
            <a:r>
              <a:rPr lang="en-US" baseline="0" dirty="0" err="1" smtClean="0"/>
              <a:t>Hongfeng</a:t>
            </a:r>
            <a:r>
              <a:rPr lang="en-US" baseline="0" dirty="0" smtClean="0"/>
              <a:t> Yu, Sandia National Laboratories, CA</a:t>
            </a:r>
          </a:p>
          <a:p>
            <a:r>
              <a:rPr lang="en-US" baseline="0" dirty="0" smtClean="0"/>
              <a:t>Kwan-Liu Ma, </a:t>
            </a:r>
            <a:r>
              <a:rPr lang="en-US" baseline="0" dirty="0" err="1" smtClean="0"/>
              <a:t>SciDAC</a:t>
            </a:r>
            <a:r>
              <a:rPr lang="en-US" baseline="0" dirty="0" smtClean="0"/>
              <a:t> Institute for </a:t>
            </a:r>
            <a:r>
              <a:rPr lang="en-US" baseline="0" dirty="0" err="1" smtClean="0"/>
              <a:t>Ultrascale</a:t>
            </a:r>
            <a:r>
              <a:rPr lang="en-US" baseline="0" dirty="0" smtClean="0"/>
              <a:t> Visualization</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pPr>
              <a:defRPr/>
            </a:pPr>
            <a:fld id="{6EA57365-4C56-4C17-9C35-5E39883F8AB3}" type="slidenum">
              <a:rPr lang="en-US" smtClean="0"/>
              <a:pPr>
                <a:defRPr/>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smtClean="0"/>
          </a:p>
          <a:p>
            <a:r>
              <a:rPr lang="en-US" b="1" dirty="0" smtClean="0"/>
              <a:t>Problem</a:t>
            </a:r>
          </a:p>
          <a:p>
            <a:r>
              <a:rPr lang="en-US" dirty="0" smtClean="0"/>
              <a:t>- Efficient data movement is essential for extreme-scale parallel visualization and analysis algorithms. Existing</a:t>
            </a:r>
            <a:r>
              <a:rPr lang="en-US" baseline="0" dirty="0" smtClean="0"/>
              <a:t> i</a:t>
            </a:r>
            <a:r>
              <a:rPr lang="en-US" dirty="0" smtClean="0"/>
              <a:t>mage composition algorithms,</a:t>
            </a:r>
            <a:r>
              <a:rPr lang="en-US" baseline="0" dirty="0" smtClean="0"/>
              <a:t> however, were developed in the mid 1990’s, and algorithms such as direct-send and binary-swap underutilize modern supercomputer networks.</a:t>
            </a:r>
            <a:endParaRPr lang="en-US" dirty="0" smtClean="0"/>
          </a:p>
          <a:p>
            <a:endParaRPr lang="en-US" dirty="0" smtClean="0"/>
          </a:p>
          <a:p>
            <a:r>
              <a:rPr lang="en-US" b="1" dirty="0" smtClean="0"/>
              <a:t>Solution</a:t>
            </a:r>
          </a:p>
          <a:p>
            <a:pPr>
              <a:buFontTx/>
              <a:buChar char="-"/>
            </a:pPr>
            <a:r>
              <a:rPr lang="en-US" dirty="0" smtClean="0"/>
              <a:t>We improved the performance of collective communication for data-parallel visualization with</a:t>
            </a:r>
            <a:r>
              <a:rPr lang="en-US" baseline="0" dirty="0" smtClean="0"/>
              <a:t> a new image composition algorithm called Radix-</a:t>
            </a:r>
            <a:r>
              <a:rPr lang="en-US" baseline="0" dirty="0" err="1" smtClean="0"/>
              <a:t>k</a:t>
            </a:r>
            <a:r>
              <a:rPr lang="en-US" baseline="0" dirty="0" smtClean="0"/>
              <a:t> that in many cases performs better than existing algorithms.</a:t>
            </a:r>
          </a:p>
          <a:p>
            <a:pPr>
              <a:buFontTx/>
              <a:buChar char="-"/>
            </a:pPr>
            <a:r>
              <a:rPr lang="en-US" baseline="0" dirty="0" smtClean="0"/>
              <a:t> It does so through a set of configurable parameters that determine the number of communication partners in each message round. The algorithm is not tied to a particular computing architecture or network topology, and the selection of parameters allows Radix-</a:t>
            </a:r>
            <a:r>
              <a:rPr lang="en-US" baseline="0" dirty="0" err="1" smtClean="0"/>
              <a:t>k</a:t>
            </a:r>
            <a:r>
              <a:rPr lang="en-US" baseline="0" dirty="0" smtClean="0"/>
              <a:t> to take advantage of new supercomputer interconnect features such as multiple 3D torus links and DMA engines. </a:t>
            </a:r>
          </a:p>
          <a:p>
            <a:pPr>
              <a:buFontTx/>
              <a:buChar char="-"/>
            </a:pPr>
            <a:endParaRPr lang="en-US" dirty="0" smtClean="0"/>
          </a:p>
          <a:p>
            <a:r>
              <a:rPr lang="en-US" b="1" dirty="0" smtClean="0"/>
              <a:t>Impact</a:t>
            </a:r>
          </a:p>
          <a:p>
            <a:pPr>
              <a:buFontTx/>
              <a:buChar char="-"/>
            </a:pPr>
            <a:r>
              <a:rPr lang="en-US" baseline="0" dirty="0" smtClean="0"/>
              <a:t>Proven scalability on Argonne Blue Gene/P  and </a:t>
            </a:r>
            <a:r>
              <a:rPr lang="en-US" baseline="0" smtClean="0"/>
              <a:t>Oak Ridge Cray </a:t>
            </a:r>
            <a:r>
              <a:rPr lang="en-US" baseline="0" dirty="0" smtClean="0"/>
              <a:t>XT systems</a:t>
            </a:r>
          </a:p>
          <a:p>
            <a:pPr>
              <a:buFontTx/>
              <a:buChar char="-"/>
            </a:pPr>
            <a:r>
              <a:rPr lang="en-US" baseline="0" dirty="0" smtClean="0"/>
              <a:t>Optimized</a:t>
            </a:r>
            <a:r>
              <a:rPr lang="en-US" dirty="0" smtClean="0"/>
              <a:t> performance for both HPC machines</a:t>
            </a:r>
            <a:r>
              <a:rPr lang="en-US" baseline="0" dirty="0" smtClean="0"/>
              <a:t> (Argonne’s Intrepid and Oak Ridge’s Jaguar)</a:t>
            </a:r>
            <a:r>
              <a:rPr lang="en-US" dirty="0" smtClean="0"/>
              <a:t> and graphics clusters (Argonne’s Eureka and Oak Ridge’s Lens), for process counts up to 32 K processes and image sizes to 64 megapixels. We demonstrated that 32 megapixels generated from parallel volume rendering at 32 K processes can be composited at interactive rates of .04 seconds, or 25 frames per second,</a:t>
            </a:r>
            <a:r>
              <a:rPr lang="en-US" baseline="0" dirty="0" smtClean="0"/>
              <a:t> and 64 megapixel images can be composited at 12.5 frames per second. </a:t>
            </a:r>
          </a:p>
          <a:p>
            <a:pPr>
              <a:buFontTx/>
              <a:buChar char="-"/>
            </a:pPr>
            <a:r>
              <a:rPr lang="en-US" baseline="0" dirty="0" smtClean="0"/>
              <a:t>We implemented Radix-K in the </a:t>
            </a:r>
            <a:r>
              <a:rPr lang="en-US" baseline="0" dirty="0" err="1" smtClean="0"/>
              <a:t>IceT</a:t>
            </a:r>
            <a:r>
              <a:rPr lang="en-US" baseline="0" dirty="0" smtClean="0"/>
              <a:t> image compositing library that is used by </a:t>
            </a:r>
            <a:r>
              <a:rPr lang="en-US" baseline="0" dirty="0" err="1" smtClean="0"/>
              <a:t>VisIt</a:t>
            </a:r>
            <a:r>
              <a:rPr lang="en-US" baseline="0" dirty="0" smtClean="0"/>
              <a:t> and </a:t>
            </a:r>
            <a:r>
              <a:rPr lang="en-US" baseline="0" dirty="0" err="1" smtClean="0"/>
              <a:t>ParaView</a:t>
            </a:r>
            <a:r>
              <a:rPr lang="en-US" baseline="0" dirty="0" smtClean="0"/>
              <a:t>. It is now part of the </a:t>
            </a:r>
            <a:r>
              <a:rPr lang="en-US" baseline="0" dirty="0" err="1" smtClean="0"/>
              <a:t>IceT</a:t>
            </a:r>
            <a:r>
              <a:rPr lang="en-US" baseline="0" dirty="0" smtClean="0"/>
              <a:t> distribution, so that in future versions of these tools, visualization researchers and computational scientists can benefit from its advantages.</a:t>
            </a:r>
            <a:endParaRPr lang="en-US" b="1" dirty="0" smtClean="0"/>
          </a:p>
          <a:p>
            <a:endParaRPr lang="en-US" dirty="0" smtClean="0"/>
          </a:p>
          <a:p>
            <a:r>
              <a:rPr lang="en-US" b="1" dirty="0" smtClean="0"/>
              <a:t>Images: (From top to bottom)</a:t>
            </a:r>
          </a:p>
          <a:p>
            <a:pPr>
              <a:buFontTx/>
              <a:buChar char="-"/>
            </a:pPr>
            <a:r>
              <a:rPr lang="en-US" b="0" baseline="0" dirty="0" smtClean="0"/>
              <a:t>An example of eight processes’ images being composed into one final image</a:t>
            </a:r>
          </a:p>
          <a:p>
            <a:pPr>
              <a:buFontTx/>
              <a:buChar char="-"/>
            </a:pPr>
            <a:r>
              <a:rPr lang="en-US" b="0" baseline="0" dirty="0" smtClean="0"/>
              <a:t>Radix-</a:t>
            </a:r>
            <a:r>
              <a:rPr lang="en-US" b="0" baseline="0" dirty="0" err="1" smtClean="0"/>
              <a:t>k</a:t>
            </a:r>
            <a:r>
              <a:rPr lang="en-US" b="0" baseline="0" dirty="0" smtClean="0"/>
              <a:t> outperforms binary swap by 3X to 5X across a range of system scales</a:t>
            </a:r>
          </a:p>
          <a:p>
            <a:pPr>
              <a:buFontTx/>
              <a:buChar char="-"/>
            </a:pPr>
            <a:r>
              <a:rPr lang="en-US" b="0" baseline="0" dirty="0" smtClean="0"/>
              <a:t>Core-collapse supernova simulation rendered in parallel across 32K processes and composed using the Radix-</a:t>
            </a:r>
            <a:r>
              <a:rPr lang="en-US" b="0" baseline="0" dirty="0" err="1" smtClean="0"/>
              <a:t>k</a:t>
            </a:r>
            <a:r>
              <a:rPr lang="en-US" b="0" baseline="0" dirty="0" smtClean="0"/>
              <a:t> algorithm</a:t>
            </a:r>
          </a:p>
          <a:p>
            <a:pPr>
              <a:buFontTx/>
              <a:buChar char="-"/>
            </a:pPr>
            <a:r>
              <a:rPr lang="en-US" b="0" baseline="0" dirty="0" smtClean="0"/>
              <a:t> A timeline of image composition algorithm developments. The three items in red are our contributions to the state of the art.</a:t>
            </a:r>
          </a:p>
          <a:p>
            <a:pPr>
              <a:buFontTx/>
              <a:buChar char="-"/>
            </a:pPr>
            <a:endParaRPr lang="en-US" b="0"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pPr>
              <a:defRPr/>
            </a:pPr>
            <a:fld id="{6EA57365-4C56-4C17-9C35-5E39883F8AB3}"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fld id="{BB1D31A8-DB4B-8E4A-BB07-DB8F9589F1A6}" type="slidenum">
              <a:rPr lang="en-US"/>
              <a:pPr/>
              <a:t>5</a:t>
            </a:fld>
            <a:endParaRPr lang="en-US"/>
          </a:p>
        </p:txBody>
      </p:sp>
      <p:sp>
        <p:nvSpPr>
          <p:cNvPr id="214018"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1401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ln>
        </p:spPr>
      </p:sp>
      <p:sp>
        <p:nvSpPr>
          <p:cNvPr id="8195" name="Rectangle 2"/>
          <p:cNvSpPr>
            <a:spLocks noGrp="1" noChangeArrowheads="1"/>
          </p:cNvSpPr>
          <p:nvPr>
            <p:ph type="body" idx="1"/>
          </p:nvPr>
        </p:nvSpPr>
        <p:spPr>
          <a:xfrm>
            <a:off x="701200" y="4416108"/>
            <a:ext cx="5608001" cy="4184016"/>
          </a:xfrm>
          <a:noFill/>
          <a:ln/>
        </p:spPr>
        <p:txBody>
          <a:bodyPr wrap="none" anchor="ctr"/>
          <a:lstStyle/>
          <a:p>
            <a:pPr>
              <a:spcBef>
                <a:spcPts val="451"/>
              </a:spcBef>
              <a:tabLst>
                <a:tab pos="0" algn="l"/>
                <a:tab pos="458297" algn="l"/>
                <a:tab pos="916595" algn="l"/>
                <a:tab pos="1374892" algn="l"/>
                <a:tab pos="1833189" algn="l"/>
                <a:tab pos="2291486" algn="l"/>
                <a:tab pos="2749784" algn="l"/>
                <a:tab pos="3208081" algn="l"/>
                <a:tab pos="3666378" algn="l"/>
                <a:tab pos="4124676" algn="l"/>
                <a:tab pos="4582973" algn="l"/>
                <a:tab pos="5041270" algn="l"/>
                <a:tab pos="5499567" algn="l"/>
                <a:tab pos="5957865" algn="l"/>
                <a:tab pos="6416162" algn="l"/>
                <a:tab pos="6874459" algn="l"/>
                <a:tab pos="7332756" algn="l"/>
                <a:tab pos="7791054" algn="l"/>
                <a:tab pos="8249351" algn="l"/>
                <a:tab pos="8707648" algn="l"/>
                <a:tab pos="9165946" algn="l"/>
              </a:tabLst>
            </a:pPr>
            <a:endParaRPr lang="zh-CN" altLang="zh-CN"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Times New Roman" charset="0"/>
                <a:ea typeface="ＭＳ Ｐゴシック" charset="-128"/>
                <a:cs typeface="ＭＳ Ｐゴシック" charset="-128"/>
              </a:rPr>
              <a:t>- What's the connection between BIL and the three libraries mentioned  </a:t>
            </a:r>
          </a:p>
          <a:p>
            <a:r>
              <a:rPr lang="en-US" sz="1200" kern="1200" dirty="0" smtClean="0">
                <a:solidFill>
                  <a:schemeClr val="tx1"/>
                </a:solidFill>
                <a:latin typeface="Times New Roman" charset="0"/>
                <a:ea typeface="ＭＳ Ｐゴシック" charset="-128"/>
                <a:cs typeface="ＭＳ Ｐゴシック" charset="-128"/>
              </a:rPr>
              <a:t>on the slide?</a:t>
            </a:r>
          </a:p>
          <a:p>
            <a:r>
              <a:rPr lang="en-US" sz="1200" kern="1200" dirty="0" err="1" smtClean="0">
                <a:solidFill>
                  <a:schemeClr val="tx1"/>
                </a:solidFill>
                <a:latin typeface="Times New Roman" charset="0"/>
                <a:ea typeface="ＭＳ Ｐゴシック" charset="-128"/>
                <a:cs typeface="ＭＳ Ｐゴシック" charset="-128"/>
              </a:rPr>
              <a:t>Ans</a:t>
            </a:r>
            <a:r>
              <a:rPr lang="en-US" sz="1200" kern="1200" dirty="0" smtClean="0">
                <a:solidFill>
                  <a:schemeClr val="tx1"/>
                </a:solidFill>
                <a:latin typeface="Times New Roman" charset="0"/>
                <a:ea typeface="ＭＳ Ｐゴシック" charset="-128"/>
                <a:cs typeface="ＭＳ Ｐゴシック" charset="-128"/>
              </a:rPr>
              <a:t>: BIL is an application level library that abstracts away the file save layer. It uses MPI-IO directly and  </a:t>
            </a:r>
          </a:p>
          <a:p>
            <a:r>
              <a:rPr lang="en-US" sz="1200" kern="1200" dirty="0" smtClean="0">
                <a:solidFill>
                  <a:schemeClr val="tx1"/>
                </a:solidFill>
                <a:latin typeface="Times New Roman" charset="0"/>
                <a:ea typeface="ＭＳ Ｐゴシック" charset="-128"/>
                <a:cs typeface="ＭＳ Ｐゴシック" charset="-128"/>
              </a:rPr>
              <a:t>indirectly via </a:t>
            </a:r>
            <a:r>
              <a:rPr lang="en-US" sz="1200" kern="1200" dirty="0" err="1" smtClean="0">
                <a:solidFill>
                  <a:schemeClr val="tx1"/>
                </a:solidFill>
                <a:latin typeface="Times New Roman" charset="0"/>
                <a:ea typeface="ＭＳ Ｐゴシック" charset="-128"/>
                <a:cs typeface="ＭＳ Ｐゴシック" charset="-128"/>
              </a:rPr>
              <a:t>PnetCDF</a:t>
            </a:r>
            <a:r>
              <a:rPr lang="en-US" sz="1200" kern="1200" dirty="0" smtClean="0">
                <a:solidFill>
                  <a:schemeClr val="tx1"/>
                </a:solidFill>
                <a:latin typeface="Times New Roman" charset="0"/>
                <a:ea typeface="ＭＳ Ｐゴシック" charset="-128"/>
                <a:cs typeface="ＭＳ Ｐゴシック" charset="-128"/>
              </a:rPr>
              <a:t> (already implemented) or HDF5 (to be</a:t>
            </a:r>
            <a:r>
              <a:rPr lang="en-US" sz="1200" kern="1200" baseline="0" dirty="0" smtClean="0">
                <a:solidFill>
                  <a:schemeClr val="tx1"/>
                </a:solidFill>
                <a:latin typeface="Times New Roman" charset="0"/>
                <a:ea typeface="ＭＳ Ｐゴシック" charset="-128"/>
                <a:cs typeface="ＭＳ Ｐゴシック" charset="-128"/>
              </a:rPr>
              <a:t> </a:t>
            </a:r>
            <a:r>
              <a:rPr lang="en-US" sz="1200" kern="1200" dirty="0" smtClean="0">
                <a:solidFill>
                  <a:schemeClr val="tx1"/>
                </a:solidFill>
                <a:latin typeface="Times New Roman" charset="0"/>
                <a:ea typeface="ＭＳ Ｐゴシック" charset="-128"/>
                <a:cs typeface="ＭＳ Ｐゴシック" charset="-128"/>
              </a:rPr>
              <a:t>released).</a:t>
            </a:r>
          </a:p>
          <a:p>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 What does BIL *do* to deliver these results? A hint as to the  </a:t>
            </a:r>
          </a:p>
          <a:p>
            <a:r>
              <a:rPr lang="en-US" sz="1200" kern="1200" dirty="0" smtClean="0">
                <a:solidFill>
                  <a:schemeClr val="tx1"/>
                </a:solidFill>
                <a:latin typeface="Times New Roman" charset="0"/>
                <a:ea typeface="ＭＳ Ｐゴシック" charset="-128"/>
                <a:cs typeface="ＭＳ Ｐゴシック" charset="-128"/>
              </a:rPr>
              <a:t>technique(s) involved would be helpful for uninformed audience members.</a:t>
            </a:r>
          </a:p>
          <a:p>
            <a:r>
              <a:rPr lang="en-US" sz="1200" kern="1200" dirty="0" err="1" smtClean="0">
                <a:solidFill>
                  <a:schemeClr val="tx1"/>
                </a:solidFill>
                <a:latin typeface="Times New Roman" charset="0"/>
                <a:ea typeface="ＭＳ Ｐゴシック" charset="-128"/>
                <a:cs typeface="ＭＳ Ｐゴシック" charset="-128"/>
              </a:rPr>
              <a:t>Ans</a:t>
            </a:r>
            <a:r>
              <a:rPr lang="en-US" sz="1200" kern="1200" dirty="0" smtClean="0">
                <a:solidFill>
                  <a:schemeClr val="tx1"/>
                </a:solidFill>
                <a:latin typeface="Times New Roman" charset="0"/>
                <a:ea typeface="ＭＳ Ｐゴシック" charset="-128"/>
                <a:cs typeface="ＭＳ Ｐゴシック" charset="-128"/>
              </a:rPr>
              <a:t>: BIL implements two-phase collective I/O (I/O requests are  </a:t>
            </a:r>
          </a:p>
          <a:p>
            <a:r>
              <a:rPr lang="en-US" sz="1200" kern="1200" dirty="0" smtClean="0">
                <a:solidFill>
                  <a:schemeClr val="tx1"/>
                </a:solidFill>
                <a:latin typeface="Times New Roman" charset="0"/>
                <a:ea typeface="ＭＳ Ｐゴシック" charset="-128"/>
                <a:cs typeface="ＭＳ Ｐゴシック" charset="-128"/>
              </a:rPr>
              <a:t>aggregated, I/O are then performed on maximized contiguous regions,  </a:t>
            </a:r>
          </a:p>
          <a:p>
            <a:r>
              <a:rPr lang="en-US" sz="1200" kern="1200" dirty="0" smtClean="0">
                <a:solidFill>
                  <a:schemeClr val="tx1"/>
                </a:solidFill>
                <a:latin typeface="Times New Roman" charset="0"/>
                <a:ea typeface="ＭＳ Ｐゴシック" charset="-128"/>
                <a:cs typeface="ＭＳ Ｐゴシック" charset="-128"/>
              </a:rPr>
              <a:t>then exchange/resort data through MPI). The focus is on designing the  </a:t>
            </a:r>
          </a:p>
          <a:p>
            <a:r>
              <a:rPr lang="en-US" sz="1200" kern="1200" dirty="0" smtClean="0">
                <a:solidFill>
                  <a:schemeClr val="tx1"/>
                </a:solidFill>
                <a:latin typeface="Times New Roman" charset="0"/>
                <a:ea typeface="ＭＳ Ｐゴシック" charset="-128"/>
                <a:cs typeface="ＭＳ Ｐゴシック" charset="-128"/>
              </a:rPr>
              <a:t>generic API, as well as on implementing parallel I/O practices  </a:t>
            </a:r>
          </a:p>
          <a:p>
            <a:r>
              <a:rPr lang="en-US" sz="1200" kern="1200" dirty="0" smtClean="0">
                <a:solidFill>
                  <a:schemeClr val="tx1"/>
                </a:solidFill>
                <a:latin typeface="Times New Roman" charset="0"/>
                <a:ea typeface="ＭＳ Ｐゴシック" charset="-128"/>
                <a:cs typeface="ＭＳ Ｐゴシック" charset="-128"/>
              </a:rPr>
              <a:t>underneath. Multi-file capabilities are supported. On this slide 3-</a:t>
            </a:r>
          </a:p>
          <a:p>
            <a:r>
              <a:rPr lang="en-US" sz="1200" kern="1200" dirty="0" err="1" smtClean="0">
                <a:solidFill>
                  <a:schemeClr val="tx1"/>
                </a:solidFill>
                <a:latin typeface="Times New Roman" charset="0"/>
                <a:ea typeface="ＭＳ Ｐゴシック" charset="-128"/>
                <a:cs typeface="ＭＳ Ｐゴシック" charset="-128"/>
              </a:rPr>
              <a:t>timesteps</a:t>
            </a:r>
            <a:r>
              <a:rPr lang="en-US" sz="1200" kern="1200" dirty="0" smtClean="0">
                <a:solidFill>
                  <a:schemeClr val="tx1"/>
                </a:solidFill>
                <a:latin typeface="Times New Roman" charset="0"/>
                <a:ea typeface="ＭＳ Ｐゴシック" charset="-128"/>
                <a:cs typeface="ＭＳ Ｐゴシック" charset="-128"/>
              </a:rPr>
              <a:t> are illustrated. With the test results, one test case has  </a:t>
            </a:r>
          </a:p>
          <a:p>
            <a:r>
              <a:rPr lang="en-US" sz="1200" kern="1200" dirty="0" smtClean="0">
                <a:solidFill>
                  <a:schemeClr val="tx1"/>
                </a:solidFill>
                <a:latin typeface="Times New Roman" charset="0"/>
                <a:ea typeface="ＭＳ Ｐゴシック" charset="-128"/>
                <a:cs typeface="ＭＳ Ｐゴシック" charset="-128"/>
              </a:rPr>
              <a:t>2000 time steps, 375GB in total.</a:t>
            </a:r>
          </a:p>
          <a:p>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 Were the results from the BG/P? What are the I/O sizes?</a:t>
            </a:r>
          </a:p>
          <a:p>
            <a:r>
              <a:rPr lang="en-US" sz="1200" kern="1200" dirty="0" err="1" smtClean="0">
                <a:solidFill>
                  <a:schemeClr val="tx1"/>
                </a:solidFill>
                <a:latin typeface="Times New Roman" charset="0"/>
                <a:ea typeface="ＭＳ Ｐゴシック" charset="-128"/>
                <a:cs typeface="ＭＳ Ｐゴシック" charset="-128"/>
              </a:rPr>
              <a:t>Ans</a:t>
            </a:r>
            <a:r>
              <a:rPr lang="en-US" sz="1200" kern="1200" dirty="0" smtClean="0">
                <a:solidFill>
                  <a:schemeClr val="tx1"/>
                </a:solidFill>
                <a:latin typeface="Times New Roman" charset="0"/>
                <a:ea typeface="ＭＳ Ｐゴシック" charset="-128"/>
                <a:cs typeface="ＭＳ Ｐゴシック" charset="-128"/>
              </a:rPr>
              <a:t>: Intrepid, BG/P. Jet: 375 GB total in 2000 files (one for each  </a:t>
            </a:r>
          </a:p>
          <a:p>
            <a:r>
              <a:rPr lang="en-US" sz="1200" kern="1200" dirty="0" err="1" smtClean="0">
                <a:solidFill>
                  <a:schemeClr val="tx1"/>
                </a:solidFill>
                <a:latin typeface="Times New Roman" charset="0"/>
                <a:ea typeface="ＭＳ Ｐゴシック" charset="-128"/>
                <a:cs typeface="ＭＳ Ｐゴシック" charset="-128"/>
              </a:rPr>
              <a:t>timestep</a:t>
            </a:r>
            <a:r>
              <a:rPr lang="en-US" sz="1200" kern="1200" dirty="0" smtClean="0">
                <a:solidFill>
                  <a:schemeClr val="tx1"/>
                </a:solidFill>
                <a:latin typeface="Times New Roman" charset="0"/>
                <a:ea typeface="ＭＳ Ｐゴシック" charset="-128"/>
                <a:cs typeface="ＭＳ Ｐゴシック" charset="-128"/>
              </a:rPr>
              <a:t>). So, small file in this case. Ocean: 82 GB, 32 files (one  </a:t>
            </a:r>
          </a:p>
          <a:p>
            <a:r>
              <a:rPr lang="en-US" sz="1200" kern="1200" dirty="0" smtClean="0">
                <a:solidFill>
                  <a:schemeClr val="tx1"/>
                </a:solidFill>
                <a:latin typeface="Times New Roman" charset="0"/>
                <a:ea typeface="ＭＳ Ｐゴシック" charset="-128"/>
                <a:cs typeface="ＭＳ Ｐゴシック" charset="-128"/>
              </a:rPr>
              <a:t>for each </a:t>
            </a:r>
            <a:r>
              <a:rPr lang="en-US" sz="1200" kern="1200" dirty="0" err="1" smtClean="0">
                <a:solidFill>
                  <a:schemeClr val="tx1"/>
                </a:solidFill>
                <a:latin typeface="Times New Roman" charset="0"/>
                <a:ea typeface="ＭＳ Ｐゴシック" charset="-128"/>
                <a:cs typeface="ＭＳ Ｐゴシック" charset="-128"/>
              </a:rPr>
              <a:t>timestep</a:t>
            </a:r>
            <a:r>
              <a:rPr lang="en-US" sz="1200" kern="1200" dirty="0" smtClean="0">
                <a:solidFill>
                  <a:schemeClr val="tx1"/>
                </a:solidFill>
                <a:latin typeface="Times New Roman" charset="0"/>
                <a:ea typeface="ＭＳ Ｐゴシック" charset="-128"/>
                <a:cs typeface="ＭＳ Ｐゴシック" charset="-128"/>
              </a:rPr>
              <a:t>); medium sized files.</a:t>
            </a:r>
          </a:p>
          <a:p>
            <a:endParaRPr lang="en-US" sz="1200" kern="1200" dirty="0" smtClean="0">
              <a:solidFill>
                <a:schemeClr val="tx1"/>
              </a:solidFill>
              <a:latin typeface="Times New Roman" charset="0"/>
              <a:ea typeface="ＭＳ Ｐゴシック" charset="-128"/>
              <a:cs typeface="ＭＳ Ｐゴシック" charset="-128"/>
            </a:endParaRPr>
          </a:p>
          <a:p>
            <a:r>
              <a:rPr lang="en-US" sz="1200" kern="1200" dirty="0" smtClean="0">
                <a:solidFill>
                  <a:schemeClr val="tx1"/>
                </a:solidFill>
                <a:latin typeface="Times New Roman" charset="0"/>
                <a:ea typeface="ＭＳ Ｐゴシック" charset="-128"/>
                <a:cs typeface="ＭＳ Ｐゴシック" charset="-128"/>
              </a:rPr>
              <a:t>- Why are you showing three </a:t>
            </a:r>
            <a:r>
              <a:rPr lang="en-US" sz="1200" kern="1200" dirty="0" err="1" smtClean="0">
                <a:solidFill>
                  <a:schemeClr val="tx1"/>
                </a:solidFill>
                <a:latin typeface="Times New Roman" charset="0"/>
                <a:ea typeface="ＭＳ Ｐゴシック" charset="-128"/>
                <a:cs typeface="ＭＳ Ｐゴシック" charset="-128"/>
              </a:rPr>
              <a:t>timesteps</a:t>
            </a:r>
            <a:r>
              <a:rPr lang="en-US" sz="1200" kern="1200" dirty="0" smtClean="0">
                <a:solidFill>
                  <a:schemeClr val="tx1"/>
                </a:solidFill>
                <a:latin typeface="Times New Roman" charset="0"/>
                <a:ea typeface="ＭＳ Ｐゴシック" charset="-128"/>
                <a:cs typeface="ＭＳ Ｐゴシック" charset="-128"/>
              </a:rPr>
              <a:t>? Are we combining I/O between  </a:t>
            </a:r>
          </a:p>
          <a:p>
            <a:r>
              <a:rPr lang="en-US" sz="1200" kern="1200" dirty="0" err="1" smtClean="0">
                <a:solidFill>
                  <a:schemeClr val="tx1"/>
                </a:solidFill>
                <a:latin typeface="Times New Roman" charset="0"/>
                <a:ea typeface="ＭＳ Ｐゴシック" charset="-128"/>
                <a:cs typeface="ＭＳ Ｐゴシック" charset="-128"/>
              </a:rPr>
              <a:t>timesteps</a:t>
            </a:r>
            <a:r>
              <a:rPr lang="en-US" sz="1200" kern="1200" dirty="0" smtClean="0">
                <a:solidFill>
                  <a:schemeClr val="tx1"/>
                </a:solidFill>
                <a:latin typeface="Times New Roman" charset="0"/>
                <a:ea typeface="ＭＳ Ｐゴシック" charset="-128"/>
                <a:cs typeface="ＭＳ Ｐゴシック" charset="-128"/>
              </a:rPr>
              <a:t> or something?</a:t>
            </a:r>
          </a:p>
          <a:p>
            <a:r>
              <a:rPr lang="en-US" sz="1200" kern="1200" dirty="0" err="1" smtClean="0">
                <a:solidFill>
                  <a:schemeClr val="tx1"/>
                </a:solidFill>
                <a:latin typeface="Times New Roman" charset="0"/>
                <a:ea typeface="ＭＳ Ｐゴシック" charset="-128"/>
                <a:cs typeface="ＭＳ Ｐゴシック" charset="-128"/>
              </a:rPr>
              <a:t>Ans</a:t>
            </a:r>
            <a:r>
              <a:rPr lang="en-US" sz="1200" kern="1200" dirty="0" smtClean="0">
                <a:solidFill>
                  <a:schemeClr val="tx1"/>
                </a:solidFill>
                <a:latin typeface="Times New Roman" charset="0"/>
                <a:ea typeface="ＭＳ Ｐゴシック" charset="-128"/>
                <a:cs typeface="ＭＳ Ｐゴシック" charset="-128"/>
              </a:rPr>
              <a:t>: Reading the whole dataset altogether, and distribute data by  </a:t>
            </a:r>
          </a:p>
          <a:p>
            <a:r>
              <a:rPr lang="en-US" sz="1200" kern="1200" dirty="0" smtClean="0">
                <a:solidFill>
                  <a:schemeClr val="tx1"/>
                </a:solidFill>
                <a:latin typeface="Times New Roman" charset="0"/>
                <a:ea typeface="ＭＳ Ｐゴシック" charset="-128"/>
                <a:cs typeface="ＭＳ Ｐゴシック" charset="-128"/>
              </a:rPr>
              <a:t>block granularity to visualization processes -- as commonly done by  </a:t>
            </a:r>
          </a:p>
          <a:p>
            <a:r>
              <a:rPr lang="en-US" sz="1200" kern="1200" dirty="0" smtClean="0">
                <a:solidFill>
                  <a:schemeClr val="tx1"/>
                </a:solidFill>
                <a:latin typeface="Times New Roman" charset="0"/>
                <a:ea typeface="ＭＳ Ｐゴシック" charset="-128"/>
                <a:cs typeface="ＭＳ Ｐゴシック" charset="-128"/>
              </a:rPr>
              <a:t>applications like volume rendering and flow advection. Three </a:t>
            </a:r>
            <a:r>
              <a:rPr lang="en-US" sz="1200" kern="1200" dirty="0" err="1" smtClean="0">
                <a:solidFill>
                  <a:schemeClr val="tx1"/>
                </a:solidFill>
                <a:latin typeface="Times New Roman" charset="0"/>
                <a:ea typeface="ＭＳ Ｐゴシック" charset="-128"/>
                <a:cs typeface="ＭＳ Ｐゴシック" charset="-128"/>
              </a:rPr>
              <a:t>timesteps</a:t>
            </a:r>
            <a:r>
              <a:rPr lang="en-US" sz="1200" kern="1200" dirty="0" smtClean="0">
                <a:solidFill>
                  <a:schemeClr val="tx1"/>
                </a:solidFill>
                <a:latin typeface="Times New Roman" charset="0"/>
                <a:ea typeface="ＭＳ Ｐゴシック" charset="-128"/>
                <a:cs typeface="ＭＳ Ｐゴシック" charset="-128"/>
              </a:rPr>
              <a:t>  </a:t>
            </a:r>
          </a:p>
          <a:p>
            <a:r>
              <a:rPr lang="en-US" sz="1200" kern="1200" dirty="0" smtClean="0">
                <a:solidFill>
                  <a:schemeClr val="tx1"/>
                </a:solidFill>
                <a:latin typeface="Times New Roman" charset="0"/>
                <a:ea typeface="ＭＳ Ｐゴシック" charset="-128"/>
                <a:cs typeface="ＭＳ Ｐゴシック" charset="-128"/>
              </a:rPr>
              <a:t>are for illustration purpose.</a:t>
            </a:r>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pPr>
              <a:defRPr/>
            </a:pPr>
            <a:fld id="{6EA57365-4C56-4C17-9C35-5E39883F8AB3}" type="slidenum">
              <a:rPr lang="en-US" smtClean="0"/>
              <a:pPr>
                <a:defRPr/>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p:nvPr>
        </p:nvSpPr>
        <p:spPr>
          <a:xfrm>
            <a:off x="3970938" y="8829967"/>
            <a:ext cx="3037840" cy="464820"/>
          </a:xfrm>
          <a:prstGeom prst="rect">
            <a:avLst/>
          </a:prstGeom>
          <a:ln/>
        </p:spPr>
        <p:txBody>
          <a:bodyPr lIns="93177" tIns="46589" rIns="93177" bIns="46589"/>
          <a:lstStyle/>
          <a:p>
            <a:fld id="{0CF1A0DC-6B60-6546-9266-F5DC027AA81B}" type="slidenum">
              <a:rPr lang="en-US"/>
              <a:pPr/>
              <a:t>9</a:t>
            </a:fld>
            <a:endParaRPr lang="en-US"/>
          </a:p>
        </p:txBody>
      </p:sp>
      <p:sp>
        <p:nvSpPr>
          <p:cNvPr id="5121" name="Text Box 1"/>
          <p:cNvSpPr txBox="1">
            <a:spLocks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122" name="Text Box 2"/>
          <p:cNvSpPr txBox="1">
            <a:spLocks noChangeArrowheads="1"/>
          </p:cNvSpPr>
          <p:nvPr>
            <p:ph type="body" idx="1"/>
          </p:nvPr>
        </p:nvSpPr>
        <p:spPr bwMode="auto">
          <a:xfrm>
            <a:off x="0" y="0"/>
            <a:ext cx="1623" cy="366917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710" tIns="45855" rIns="91710" bIns="4585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a:spcBef>
                <a:spcPct val="0"/>
              </a:spcBef>
              <a:buClrTx/>
              <a:buFontTx/>
              <a:buNone/>
            </a:pPr>
            <a:r>
              <a:rPr lang="en-US" sz="2000">
                <a:latin typeface="Arial" charset="0"/>
                <a:cs typeface="DejaVu Sans" charset="0"/>
              </a:rPr>
              <a:t>To start with, I’d like to introduce some basic notions of attractors and strange attractors.</a:t>
            </a:r>
          </a:p>
          <a:p>
            <a:pPr eaLnBrk="1">
              <a:spcBef>
                <a:spcPct val="0"/>
              </a:spcBef>
              <a:buClrTx/>
              <a:buFontTx/>
              <a:buNone/>
            </a:pPr>
            <a:r>
              <a:rPr lang="en-US" sz="2000">
                <a:latin typeface="Arial" charset="0"/>
                <a:cs typeface="DejaVu Sans" charset="0"/>
              </a:rPr>
              <a:t>Informally an attractor is a set towards which a dynamical system evolves over time. So if we put many points inside the dynamic system, the points will eventually be infinitely close to the attractor.</a:t>
            </a:r>
          </a:p>
          <a:p>
            <a:pPr eaLnBrk="1">
              <a:spcBef>
                <a:spcPct val="0"/>
              </a:spcBef>
              <a:buClrTx/>
              <a:buFontTx/>
              <a:buNone/>
            </a:pPr>
            <a:endParaRPr lang="en-US" sz="2000">
              <a:latin typeface="Arial" charset="0"/>
              <a:cs typeface="DejaVu Sans" charset="0"/>
            </a:endParaRPr>
          </a:p>
          <a:p>
            <a:pPr eaLnBrk="1">
              <a:spcBef>
                <a:spcPct val="0"/>
              </a:spcBef>
              <a:buClrTx/>
              <a:buFontTx/>
              <a:buNone/>
            </a:pPr>
            <a:r>
              <a:rPr lang="en-US" sz="2000">
                <a:latin typeface="Arial" charset="0"/>
                <a:cs typeface="DejaVu Sans" charset="0"/>
              </a:rPr>
              <a:t>Strange attractors are attractor arise from chaotic systems. the chaotic behavior is the behavior of a dynamic system that is very sensitive to the initial conditions. </a:t>
            </a:r>
          </a:p>
          <a:p>
            <a:pPr eaLnBrk="1">
              <a:spcBef>
                <a:spcPct val="0"/>
              </a:spcBef>
              <a:buClrTx/>
              <a:buFontTx/>
              <a:buNone/>
            </a:pPr>
            <a:r>
              <a:rPr lang="en-US" sz="2000">
                <a:latin typeface="Arial" charset="0"/>
                <a:cs typeface="DejaVu Sans" charset="0"/>
              </a:rPr>
              <a:t>If the chaotic behavior takes place on an attractor, the attractor is called a strange attractor.</a:t>
            </a:r>
          </a:p>
          <a:p>
            <a:pPr eaLnBrk="1">
              <a:spcBef>
                <a:spcPct val="0"/>
              </a:spcBef>
              <a:buClrTx/>
              <a:buFontTx/>
              <a:buNone/>
            </a:pPr>
            <a:endParaRPr lang="en-US" sz="2000">
              <a:latin typeface="Arial" charset="0"/>
              <a:cs typeface="DejaVu Sans" charset="0"/>
            </a:endParaRPr>
          </a:p>
          <a:p>
            <a:pPr eaLnBrk="1">
              <a:spcBef>
                <a:spcPct val="0"/>
              </a:spcBef>
              <a:buClrTx/>
              <a:buFontTx/>
              <a:buNone/>
            </a:pPr>
            <a:r>
              <a:rPr lang="en-US" sz="2000">
                <a:latin typeface="Arial" charset="0"/>
                <a:cs typeface="DejaVu Sans" charset="0"/>
              </a:rPr>
              <a:t>A Strange attractor has the characteristics of having fractal structures. In the cases we test in this paper, the fractal structure can be simply described as infinite layers on top of itself.</a:t>
            </a:r>
          </a:p>
        </p:txBody>
      </p:sp>
      <p:sp>
        <p:nvSpPr>
          <p:cNvPr id="5123" name="Text Box 3"/>
          <p:cNvSpPr txBox="1">
            <a:spLocks noChangeArrowheads="1"/>
          </p:cNvSpPr>
          <p:nvPr/>
        </p:nvSpPr>
        <p:spPr bwMode="auto">
          <a:xfrm>
            <a:off x="0" y="0"/>
            <a:ext cx="1623" cy="1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710" tIns="45855" rIns="91710" bIns="4585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9pPr>
          </a:lstStyle>
          <a:p>
            <a:pPr hangingPunct="1">
              <a:lnSpc>
                <a:spcPct val="100000"/>
              </a:lnSpc>
              <a:buClrTx/>
              <a:buFontTx/>
              <a:buNone/>
            </a:pPr>
            <a:fld id="{D835D38A-9E7F-3B4A-A1B0-A94E635785FE}" type="slidenum">
              <a:rPr lang="en-US">
                <a:latin typeface="+mn-lt" charset="0"/>
                <a:cs typeface="+mn-ea" charset="0"/>
              </a:rPr>
              <a:pPr hangingPunct="1">
                <a:lnSpc>
                  <a:spcPct val="100000"/>
                </a:lnSpc>
                <a:buClrTx/>
                <a:buFontTx/>
                <a:buNone/>
              </a:pPr>
              <a:t>9</a:t>
            </a:fld>
            <a:endParaRPr lang="en-US">
              <a:latin typeface="+mn-lt" charset="0"/>
              <a:cs typeface="+mn-e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fld id="{BB1D31A8-DB4B-8E4A-BB07-DB8F9589F1A6}" type="slidenum">
              <a:rPr lang="en-US"/>
              <a:pPr/>
              <a:t>13</a:t>
            </a:fld>
            <a:endParaRPr lang="en-US"/>
          </a:p>
        </p:txBody>
      </p:sp>
      <p:sp>
        <p:nvSpPr>
          <p:cNvPr id="214018"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1401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
        <p:nvSpPr>
          <p:cNvPr id="5"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
        <p:nvSpPr>
          <p:cNvPr id="5"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
        <p:nvSpPr>
          <p:cNvPr id="5"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
        <p:nvSpPr>
          <p:cNvPr id="6"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
        <p:nvSpPr>
          <p:cNvPr id="8" name="Slide Number Placeholder 1"/>
          <p:cNvSpPr>
            <a:spLocks noGrp="1"/>
          </p:cNvSpPr>
          <p:nvPr>
            <p:ph type="sldNum" sz="quarter" idx="11"/>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dirty="0"/>
          </a:p>
        </p:txBody>
      </p:sp>
      <p:sp>
        <p:nvSpPr>
          <p:cNvPr id="4"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
        <p:nvSpPr>
          <p:cNvPr id="3"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
        <p:nvSpPr>
          <p:cNvPr id="6"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xfrm>
            <a:off x="3352800" y="6324600"/>
            <a:ext cx="2895600" cy="457200"/>
          </a:xfrm>
          <a:prstGeom prst="rect">
            <a:avLst/>
          </a:prstGeom>
          <a:ln/>
        </p:spPr>
        <p:txBody>
          <a:bodyPr/>
          <a:lstStyle>
            <a:lvl1pPr>
              <a:defRPr/>
            </a:lvl1pPr>
          </a:lstStyle>
          <a:p>
            <a:pPr>
              <a:defRPr/>
            </a:pPr>
            <a:endParaRPr lang="en-US"/>
          </a:p>
        </p:txBody>
      </p:sp>
      <p:sp>
        <p:nvSpPr>
          <p:cNvPr id="6"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Ultravis_logo.gi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76200"/>
            <a:ext cx="2514600" cy="678942"/>
          </a:xfrm>
          <a:prstGeom prst="rect">
            <a:avLst/>
          </a:prstGeom>
        </p:spPr>
      </p:pic>
      <p:sp>
        <p:nvSpPr>
          <p:cNvPr id="1026" name="Rectangle 2"/>
          <p:cNvSpPr>
            <a:spLocks noGrp="1" noChangeArrowheads="1"/>
          </p:cNvSpPr>
          <p:nvPr>
            <p:ph type="body" idx="1"/>
          </p:nvPr>
        </p:nvSpPr>
        <p:spPr bwMode="auto">
          <a:xfrm>
            <a:off x="533400" y="838200"/>
            <a:ext cx="8077200" cy="5715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dirty="0"/>
              <a:t>Subtitle 24 pt</a:t>
            </a:r>
          </a:p>
          <a:p>
            <a:pPr lvl="1"/>
            <a:r>
              <a:rPr lang="en-US" dirty="0"/>
              <a:t>Second level 22 pt</a:t>
            </a:r>
          </a:p>
          <a:p>
            <a:pPr lvl="2"/>
            <a:r>
              <a:rPr lang="en-US" dirty="0"/>
              <a:t>Third level 20 pt</a:t>
            </a:r>
          </a:p>
          <a:p>
            <a:pPr lvl="3"/>
            <a:r>
              <a:rPr lang="en-US" dirty="0"/>
              <a:t>Fourth level 18pt</a:t>
            </a:r>
          </a:p>
          <a:p>
            <a:pPr lvl="4"/>
            <a:r>
              <a:rPr lang="en-US" dirty="0"/>
              <a:t>Fifth level 18pt</a:t>
            </a:r>
          </a:p>
        </p:txBody>
      </p:sp>
      <p:sp>
        <p:nvSpPr>
          <p:cNvPr id="1029" name="Rectangle 5"/>
          <p:cNvSpPr>
            <a:spLocks noGrp="1" noChangeArrowheads="1"/>
          </p:cNvSpPr>
          <p:nvPr>
            <p:ph type="title"/>
          </p:nvPr>
        </p:nvSpPr>
        <p:spPr bwMode="auto">
          <a:xfrm>
            <a:off x="2514600" y="0"/>
            <a:ext cx="6096000" cy="8382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dirty="0"/>
              <a:t>Title - 28 Point Helvetica </a:t>
            </a:r>
            <a:r>
              <a:rPr lang="en-US" dirty="0" smtClean="0"/>
              <a:t>Bold</a:t>
            </a:r>
            <a:endParaRPr lang="en-US" dirty="0"/>
          </a:p>
        </p:txBody>
      </p:sp>
      <p:sp>
        <p:nvSpPr>
          <p:cNvPr id="2"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1000">
                <a:solidFill>
                  <a:schemeClr val="tx1">
                    <a:tint val="75000"/>
                  </a:schemeClr>
                </a:solidFill>
              </a:defRPr>
            </a:lvl1pPr>
          </a:lstStyle>
          <a:p>
            <a:fld id="{23DA5C8E-5713-6E42-877E-0205A48AEA8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hf hdr="0" ftr="0" dt="0"/>
  <p:txStyles>
    <p:titleStyle>
      <a:lvl1pPr algn="ctr" rtl="0" eaLnBrk="0" fontAlgn="base" hangingPunct="0">
        <a:spcBef>
          <a:spcPct val="0"/>
        </a:spcBef>
        <a:spcAft>
          <a:spcPct val="0"/>
        </a:spcAft>
        <a:defRPr sz="2800" b="1" i="0">
          <a:solidFill>
            <a:srgbClr val="000000"/>
          </a:solidFill>
          <a:latin typeface="Helvetica"/>
          <a:ea typeface="ＭＳ Ｐゴシック" charset="-128"/>
          <a:cs typeface="Helvetica"/>
        </a:defRPr>
      </a:lvl1pPr>
      <a:lvl2pPr algn="ctr" rtl="0" eaLnBrk="0" fontAlgn="base" hangingPunct="0">
        <a:spcBef>
          <a:spcPct val="0"/>
        </a:spcBef>
        <a:spcAft>
          <a:spcPct val="0"/>
        </a:spcAft>
        <a:defRPr sz="28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00"/>
          </a:solidFill>
          <a:latin typeface="Arial" charset="0"/>
        </a:defRPr>
      </a:lvl6pPr>
      <a:lvl7pPr marL="914400" algn="ctr" rtl="0" eaLnBrk="0" fontAlgn="base" hangingPunct="0">
        <a:spcBef>
          <a:spcPct val="0"/>
        </a:spcBef>
        <a:spcAft>
          <a:spcPct val="0"/>
        </a:spcAft>
        <a:defRPr sz="2800" b="1">
          <a:solidFill>
            <a:srgbClr val="000000"/>
          </a:solidFill>
          <a:latin typeface="Arial" charset="0"/>
        </a:defRPr>
      </a:lvl7pPr>
      <a:lvl8pPr marL="1371600" algn="ctr" rtl="0" eaLnBrk="0" fontAlgn="base" hangingPunct="0">
        <a:spcBef>
          <a:spcPct val="0"/>
        </a:spcBef>
        <a:spcAft>
          <a:spcPct val="0"/>
        </a:spcAft>
        <a:defRPr sz="2800" b="1">
          <a:solidFill>
            <a:srgbClr val="000000"/>
          </a:solidFill>
          <a:latin typeface="Arial" charset="0"/>
        </a:defRPr>
      </a:lvl8pPr>
      <a:lvl9pPr marL="1828800" algn="ctr" rtl="0" eaLnBrk="0" fontAlgn="base" hangingPunct="0">
        <a:spcBef>
          <a:spcPct val="0"/>
        </a:spcBef>
        <a:spcAft>
          <a:spcPct val="0"/>
        </a:spcAft>
        <a:defRPr sz="28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2400" b="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200" b="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b="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b="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b="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b="1">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b="1">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b="1">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b="1">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wmf"/><Relationship Id="rId5" Type="http://schemas.openxmlformats.org/officeDocument/2006/relationships/image" Target="../media/image4.jpeg"/><Relationship Id="rId6"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emf"/><Relationship Id="rId7" Type="http://schemas.openxmlformats.org/officeDocument/2006/relationships/image" Target="../media/image33.emf"/><Relationship Id="rId8" Type="http://schemas.openxmlformats.org/officeDocument/2006/relationships/image" Target="../media/image34.em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nSCornerWhite.png"/>
          <p:cNvPicPr>
            <a:picLocks noChangeAspect="1"/>
          </p:cNvPicPr>
          <p:nvPr/>
        </p:nvPicPr>
        <p:blipFill>
          <a:blip r:embed="rId3"/>
          <a:stretch>
            <a:fillRect/>
          </a:stretch>
        </p:blipFill>
        <p:spPr>
          <a:xfrm>
            <a:off x="0" y="0"/>
            <a:ext cx="2286000" cy="1306286"/>
          </a:xfrm>
          <a:prstGeom prst="rect">
            <a:avLst/>
          </a:prstGeom>
        </p:spPr>
      </p:pic>
      <p:pic>
        <p:nvPicPr>
          <p:cNvPr id="9" name="Picture 6"/>
          <p:cNvPicPr>
            <a:picLocks noChangeArrowheads="1"/>
          </p:cNvPicPr>
          <p:nvPr/>
        </p:nvPicPr>
        <p:blipFill>
          <a:blip r:embed="rId4"/>
          <a:srcRect/>
          <a:stretch>
            <a:fillRect/>
          </a:stretch>
        </p:blipFill>
        <p:spPr bwMode="auto">
          <a:xfrm>
            <a:off x="7924800" y="6324600"/>
            <a:ext cx="1104900" cy="431800"/>
          </a:xfrm>
          <a:prstGeom prst="rect">
            <a:avLst/>
          </a:prstGeom>
          <a:noFill/>
          <a:ln w="12700">
            <a:noFill/>
            <a:miter lim="800000"/>
            <a:headEnd/>
            <a:tailEnd/>
          </a:ln>
        </p:spPr>
      </p:pic>
      <p:sp>
        <p:nvSpPr>
          <p:cNvPr id="15363" name="Rectangle 2"/>
          <p:cNvSpPr>
            <a:spLocks noGrp="1" noChangeArrowheads="1"/>
          </p:cNvSpPr>
          <p:nvPr>
            <p:ph type="ctrTitle"/>
          </p:nvPr>
        </p:nvSpPr>
        <p:spPr>
          <a:xfrm>
            <a:off x="685800" y="1066800"/>
            <a:ext cx="7772400" cy="838200"/>
          </a:xfrm>
          <a:noFill/>
        </p:spPr>
        <p:txBody>
          <a:bodyPr/>
          <a:lstStyle/>
          <a:p>
            <a:r>
              <a:rPr lang="en-US" sz="3200" dirty="0" err="1" smtClean="0">
                <a:latin typeface="Helvetica"/>
                <a:cs typeface="Helvetica"/>
              </a:rPr>
              <a:t>UltraVis</a:t>
            </a:r>
            <a:r>
              <a:rPr lang="en-US" sz="3200" dirty="0" smtClean="0">
                <a:latin typeface="Helvetica"/>
                <a:cs typeface="Helvetica"/>
              </a:rPr>
              <a:t> Research Overview</a:t>
            </a:r>
          </a:p>
        </p:txBody>
      </p:sp>
      <p:sp>
        <p:nvSpPr>
          <p:cNvPr id="4099" name="Rectangle 3"/>
          <p:cNvSpPr>
            <a:spLocks noGrp="1" noChangeArrowheads="1"/>
          </p:cNvSpPr>
          <p:nvPr>
            <p:ph type="subTitle" idx="1"/>
          </p:nvPr>
        </p:nvSpPr>
        <p:spPr>
          <a:xfrm>
            <a:off x="1295400" y="2133600"/>
            <a:ext cx="6553200" cy="3810000"/>
          </a:xfrm>
        </p:spPr>
        <p:txBody>
          <a:bodyPr/>
          <a:lstStyle/>
          <a:p>
            <a:pPr marL="342900" indent="-171450">
              <a:defRPr/>
            </a:pPr>
            <a:r>
              <a:rPr lang="en-US" sz="2800" dirty="0" smtClean="0"/>
              <a:t>DOECGF</a:t>
            </a:r>
            <a:endParaRPr lang="en-US" dirty="0" smtClean="0">
              <a:effectLst>
                <a:outerShdw blurRad="38100" dist="38100" dir="2700000" algn="tl">
                  <a:srgbClr val="DDDDDD"/>
                </a:outerShdw>
              </a:effectLst>
            </a:endParaRPr>
          </a:p>
          <a:p>
            <a:pPr marL="342900" indent="-171450">
              <a:defRPr/>
            </a:pPr>
            <a:r>
              <a:rPr lang="en-US" sz="2000" dirty="0" smtClean="0"/>
              <a:t>April 29, 2011</a:t>
            </a:r>
            <a:endParaRPr lang="en-US" dirty="0" smtClean="0">
              <a:effectLst>
                <a:outerShdw blurRad="38100" dist="38100" dir="2700000" algn="tl">
                  <a:srgbClr val="DDDDDD"/>
                </a:outerShdw>
              </a:effectLst>
            </a:endParaRPr>
          </a:p>
          <a:p>
            <a:pPr marL="342900" indent="-171450">
              <a:defRPr/>
            </a:pPr>
            <a:endParaRPr lang="en-US" dirty="0" smtClean="0">
              <a:effectLst>
                <a:outerShdw blurRad="38100" dist="38100" dir="2700000" algn="tl">
                  <a:srgbClr val="DDDDDD"/>
                </a:outerShdw>
              </a:effectLst>
            </a:endParaRPr>
          </a:p>
          <a:p>
            <a:pPr marL="342900" indent="-171450">
              <a:lnSpc>
                <a:spcPts val="2000"/>
              </a:lnSpc>
              <a:defRPr/>
            </a:pPr>
            <a:r>
              <a:rPr lang="en-US" sz="1800" dirty="0" smtClean="0"/>
              <a:t>Kenneth Moreland</a:t>
            </a:r>
          </a:p>
          <a:p>
            <a:pPr marL="342900" indent="-171450">
              <a:lnSpc>
                <a:spcPts val="2000"/>
              </a:lnSpc>
              <a:defRPr/>
            </a:pPr>
            <a:r>
              <a:rPr lang="en-US" sz="1600" dirty="0" smtClean="0"/>
              <a:t>Sandia National Laboratories</a:t>
            </a:r>
          </a:p>
          <a:p>
            <a:pPr marL="342900" indent="-171450">
              <a:lnSpc>
                <a:spcPts val="2000"/>
              </a:lnSpc>
              <a:defRPr/>
            </a:pPr>
            <a:endParaRPr lang="en-US" sz="2000" dirty="0" smtClean="0"/>
          </a:p>
          <a:p>
            <a:pPr marL="342900" indent="-171450">
              <a:lnSpc>
                <a:spcPts val="2000"/>
              </a:lnSpc>
              <a:defRPr/>
            </a:pPr>
            <a:r>
              <a:rPr lang="en-US" sz="1600" dirty="0" smtClean="0"/>
              <a:t>With contributions from: </a:t>
            </a:r>
          </a:p>
          <a:p>
            <a:pPr marL="342900" indent="-171450">
              <a:lnSpc>
                <a:spcPts val="2000"/>
              </a:lnSpc>
              <a:defRPr/>
            </a:pPr>
            <a:r>
              <a:rPr lang="en-US" sz="1600" dirty="0" err="1" smtClean="0"/>
              <a:t>Jian</a:t>
            </a:r>
            <a:r>
              <a:rPr lang="en-US" sz="1600" dirty="0" smtClean="0"/>
              <a:t> Huang, Kwan-Liu </a:t>
            </a:r>
            <a:r>
              <a:rPr lang="en-US" sz="1600" dirty="0" smtClean="0"/>
              <a:t>Ma, Nelson Max, </a:t>
            </a:r>
            <a:r>
              <a:rPr lang="en-US" sz="1600" dirty="0" smtClean="0"/>
              <a:t>John Owens, Tom </a:t>
            </a:r>
            <a:r>
              <a:rPr lang="en-US" sz="1600" dirty="0" err="1" smtClean="0"/>
              <a:t>Peterka</a:t>
            </a:r>
            <a:r>
              <a:rPr lang="en-US" sz="1600" dirty="0" smtClean="0"/>
              <a:t>, Rob Ross, Han-Wei </a:t>
            </a:r>
            <a:r>
              <a:rPr lang="en-US" sz="1600" dirty="0" err="1" smtClean="0"/>
              <a:t>Shen</a:t>
            </a:r>
            <a:r>
              <a:rPr lang="en-US" sz="1600" dirty="0" smtClean="0"/>
              <a:t>, Debora </a:t>
            </a:r>
            <a:r>
              <a:rPr lang="en-US" sz="1600" dirty="0" smtClean="0"/>
              <a:t>Silver, Shi Yan</a:t>
            </a:r>
            <a:endParaRPr lang="en-US" sz="1600" dirty="0" smtClean="0"/>
          </a:p>
          <a:p>
            <a:pPr marL="342900" indent="-171450">
              <a:lnSpc>
                <a:spcPts val="2000"/>
              </a:lnSpc>
              <a:defRPr/>
            </a:pPr>
            <a:endParaRPr lang="en-US" sz="2000" dirty="0" smtClean="0"/>
          </a:p>
          <a:p>
            <a:pPr marL="342900" indent="-171450">
              <a:lnSpc>
                <a:spcPts val="2000"/>
              </a:lnSpc>
              <a:defRPr/>
            </a:pPr>
            <a:r>
              <a:rPr lang="en-US" sz="1200" dirty="0" smtClean="0"/>
              <a:t>SAND 2011-2710P</a:t>
            </a:r>
          </a:p>
        </p:txBody>
      </p:sp>
      <p:sp>
        <p:nvSpPr>
          <p:cNvPr id="15365" name="Rectangle 5"/>
          <p:cNvSpPr>
            <a:spLocks noChangeArrowheads="1"/>
          </p:cNvSpPr>
          <p:nvPr/>
        </p:nvSpPr>
        <p:spPr bwMode="auto">
          <a:xfrm>
            <a:off x="1992769" y="6283325"/>
            <a:ext cx="5158462" cy="643766"/>
          </a:xfrm>
          <a:prstGeom prst="rect">
            <a:avLst/>
          </a:prstGeom>
          <a:noFill/>
          <a:ln w="12700">
            <a:noFill/>
            <a:miter lim="800000"/>
            <a:headEnd/>
            <a:tailEnd/>
          </a:ln>
        </p:spPr>
        <p:txBody>
          <a:bodyPr wrap="none" lIns="90487" tIns="44450" rIns="90487" bIns="44450">
            <a:prstTxWarp prst="textNoShape">
              <a:avLst/>
            </a:prstTxWarp>
            <a:spAutoFit/>
          </a:bodyPr>
          <a:lstStyle/>
          <a:p>
            <a:pPr algn="ctr"/>
            <a:r>
              <a:rPr lang="en-US" sz="900" dirty="0" smtClean="0"/>
              <a:t>Sandia National Laboratories is a multi-program laboratory managed and operated by Sandia Corporation,</a:t>
            </a:r>
          </a:p>
          <a:p>
            <a:pPr algn="ctr"/>
            <a:r>
              <a:rPr lang="en-US" sz="900" dirty="0" smtClean="0"/>
              <a:t> a wholly owned subsidiary of Lockheed Martin Corporation, for the U.S. Department of Energy’s National </a:t>
            </a:r>
          </a:p>
          <a:p>
            <a:pPr algn="ctr"/>
            <a:r>
              <a:rPr lang="en-US" sz="900" dirty="0" smtClean="0"/>
              <a:t>Nuclear Security Administration under contract DE-AC04-94AL85000.</a:t>
            </a:r>
            <a:endParaRPr lang="en-US" sz="900" dirty="0" smtClean="0">
              <a:solidFill>
                <a:srgbClr val="000000"/>
              </a:solidFill>
              <a:latin typeface="Helvetica" pitchFamily="-111" charset="0"/>
            </a:endParaRPr>
          </a:p>
          <a:p>
            <a:pPr algn="ctr"/>
            <a:endParaRPr lang="en-US" sz="900" dirty="0">
              <a:solidFill>
                <a:srgbClr val="000000"/>
              </a:solidFill>
              <a:latin typeface="Helvetica" charset="0"/>
            </a:endParaRPr>
          </a:p>
        </p:txBody>
      </p:sp>
      <p:pic>
        <p:nvPicPr>
          <p:cNvPr id="15367" name="Picture 11" descr="C:\_Alldata\DEB WORK\Templates &amp; Logos\Other Labs.NNSA\NNSAlogo041001.jpg"/>
          <p:cNvPicPr>
            <a:picLocks noChangeAspect="1" noChangeArrowheads="1"/>
          </p:cNvPicPr>
          <p:nvPr/>
        </p:nvPicPr>
        <p:blipFill>
          <a:blip r:embed="rId5"/>
          <a:srcRect/>
          <a:stretch>
            <a:fillRect/>
          </a:stretch>
        </p:blipFill>
        <p:spPr bwMode="auto">
          <a:xfrm>
            <a:off x="7924800" y="5915025"/>
            <a:ext cx="914400" cy="333375"/>
          </a:xfrm>
          <a:prstGeom prst="rect">
            <a:avLst/>
          </a:prstGeom>
          <a:noFill/>
          <a:ln w="9525">
            <a:noFill/>
            <a:miter lim="800000"/>
            <a:headEnd/>
            <a:tailEnd/>
          </a:ln>
        </p:spPr>
      </p:pic>
      <p:pic>
        <p:nvPicPr>
          <p:cNvPr id="2" name="Picture 1" descr="Ultravis_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0"/>
            <a:ext cx="2514600" cy="6789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mtClean="0"/>
              <a:t>Parallel Particle Tracing for Large-scale Flow Fields </a:t>
            </a:r>
            <a:endParaRPr lang="en-US" dirty="0" smtClean="0"/>
          </a:p>
        </p:txBody>
      </p:sp>
      <p:sp>
        <p:nvSpPr>
          <p:cNvPr id="5" name="Content Placeholder 2"/>
          <p:cNvSpPr txBox="1">
            <a:spLocks/>
          </p:cNvSpPr>
          <p:nvPr/>
        </p:nvSpPr>
        <p:spPr bwMode="auto">
          <a:xfrm>
            <a:off x="228600" y="990600"/>
            <a:ext cx="6019800" cy="5589588"/>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Tx/>
              <a:buChar char="•"/>
            </a:pPr>
            <a:r>
              <a:rPr lang="en-US" sz="1400" dirty="0">
                <a:latin typeface="+mn-lt"/>
              </a:rPr>
              <a:t>Problem</a:t>
            </a:r>
          </a:p>
          <a:p>
            <a:pPr marL="742950" lvl="1" indent="-285750" eaLnBrk="0" hangingPunct="0">
              <a:spcBef>
                <a:spcPct val="20000"/>
              </a:spcBef>
              <a:buFontTx/>
              <a:buChar char="–"/>
            </a:pPr>
            <a:r>
              <a:rPr lang="en-US" sz="1400" dirty="0">
                <a:latin typeface="+mn-lt"/>
              </a:rPr>
              <a:t>Large-scale simulations (climate modeling, nuclear fusion, etc.) often attempt to model very complex fluid flow phenomena.  Effective visualization of the resulting flow fields plays an important role in enabling validation of the simulations and scientific knowledge discovery.   </a:t>
            </a:r>
          </a:p>
          <a:p>
            <a:pPr marL="742950" lvl="1" indent="-285750" eaLnBrk="0" hangingPunct="0">
              <a:spcBef>
                <a:spcPct val="20000"/>
              </a:spcBef>
              <a:buFontTx/>
              <a:buChar char="–"/>
            </a:pPr>
            <a:r>
              <a:rPr lang="en-US" sz="1400" dirty="0">
                <a:latin typeface="+mn-lt"/>
              </a:rPr>
              <a:t>To understanding of the complex flow fields, many visualization techniques based on computing a large number of particle tracing in space and time </a:t>
            </a:r>
          </a:p>
          <a:p>
            <a:pPr marL="742950" lvl="1" indent="-285750" eaLnBrk="0" hangingPunct="0">
              <a:spcBef>
                <a:spcPct val="20000"/>
              </a:spcBef>
              <a:buFontTx/>
              <a:buChar char="–"/>
            </a:pPr>
            <a:r>
              <a:rPr lang="en-US" sz="1400" dirty="0">
                <a:latin typeface="+mn-lt"/>
              </a:rPr>
              <a:t>Efficient parallel particle tracing is non-trivia due to irregular workload distribution and data access patterns.</a:t>
            </a:r>
          </a:p>
          <a:p>
            <a:pPr marL="342900" indent="-342900" eaLnBrk="0" hangingPunct="0">
              <a:spcBef>
                <a:spcPct val="20000"/>
              </a:spcBef>
              <a:buFontTx/>
              <a:buChar char="•"/>
            </a:pPr>
            <a:r>
              <a:rPr lang="en-US" sz="1400" dirty="0">
                <a:latin typeface="+mn-lt"/>
              </a:rPr>
              <a:t>Solution</a:t>
            </a:r>
          </a:p>
          <a:p>
            <a:pPr marL="742950" lvl="1" indent="-285750" eaLnBrk="0" hangingPunct="0">
              <a:spcBef>
                <a:spcPct val="20000"/>
              </a:spcBef>
              <a:buFontTx/>
              <a:buChar char="–"/>
            </a:pPr>
            <a:r>
              <a:rPr lang="en-US" sz="1400" dirty="0">
                <a:latin typeface="+mn-lt"/>
              </a:rPr>
              <a:t>A scalable parallel flow visualization library is developed by IUSV researchers for </a:t>
            </a:r>
            <a:r>
              <a:rPr lang="en-US" sz="1400" dirty="0" err="1">
                <a:latin typeface="+mn-lt"/>
              </a:rPr>
              <a:t>DOE’s</a:t>
            </a:r>
            <a:r>
              <a:rPr lang="en-US" sz="1400" dirty="0">
                <a:latin typeface="+mn-lt"/>
              </a:rPr>
              <a:t> Leadership Computing Facility.</a:t>
            </a:r>
          </a:p>
          <a:p>
            <a:pPr marL="742950" lvl="1" indent="-285750" eaLnBrk="0" hangingPunct="0">
              <a:spcBef>
                <a:spcPct val="20000"/>
              </a:spcBef>
              <a:buFontTx/>
              <a:buChar char="–"/>
            </a:pPr>
            <a:r>
              <a:rPr lang="en-US" sz="1400" dirty="0">
                <a:latin typeface="+mn-lt"/>
              </a:rPr>
              <a:t>The library contains optimized parallel load distribution, communication, I/O components with high quality rendering capability to support both </a:t>
            </a:r>
            <a:r>
              <a:rPr lang="en-US" sz="1400" dirty="0" err="1">
                <a:latin typeface="+mn-lt"/>
              </a:rPr>
              <a:t>postprocessing</a:t>
            </a:r>
            <a:r>
              <a:rPr lang="en-US" sz="1400" dirty="0">
                <a:latin typeface="+mn-lt"/>
              </a:rPr>
              <a:t> and in-situ visualization</a:t>
            </a:r>
            <a:r>
              <a:rPr lang="en-US" sz="1400" dirty="0" smtClean="0">
                <a:latin typeface="+mn-lt"/>
              </a:rPr>
              <a:t>.</a:t>
            </a:r>
          </a:p>
          <a:p>
            <a:pPr marL="342900" indent="-342900" defTabSz="457200">
              <a:lnSpc>
                <a:spcPct val="90000"/>
              </a:lnSpc>
              <a:spcBef>
                <a:spcPct val="20000"/>
              </a:spcBef>
              <a:buFont typeface="Arial" charset="0"/>
              <a:buChar char="•"/>
            </a:pPr>
            <a:r>
              <a:rPr lang="en-US" sz="1400" dirty="0">
                <a:latin typeface="+mn-lt"/>
              </a:rPr>
              <a:t>Impact</a:t>
            </a:r>
          </a:p>
          <a:p>
            <a:pPr marL="742950" lvl="1" indent="-285750" defTabSz="457200">
              <a:lnSpc>
                <a:spcPct val="90000"/>
              </a:lnSpc>
              <a:spcBef>
                <a:spcPct val="20000"/>
              </a:spcBef>
              <a:buFontTx/>
              <a:buChar char="–"/>
            </a:pPr>
            <a:r>
              <a:rPr lang="en-US" sz="1400" dirty="0">
                <a:latin typeface="+mn-lt"/>
              </a:rPr>
              <a:t>The library exhibits strong scaling up to 16K processes.</a:t>
            </a:r>
          </a:p>
          <a:p>
            <a:pPr marL="742950" lvl="1" indent="-285750" defTabSz="457200">
              <a:lnSpc>
                <a:spcPct val="90000"/>
              </a:lnSpc>
              <a:spcBef>
                <a:spcPct val="20000"/>
              </a:spcBef>
              <a:buFontTx/>
              <a:buChar char="–"/>
            </a:pPr>
            <a:r>
              <a:rPr lang="en-US" sz="1400" dirty="0">
                <a:latin typeface="+mn-lt"/>
              </a:rPr>
              <a:t>It has been made freely downloadable.</a:t>
            </a:r>
          </a:p>
          <a:p>
            <a:pPr marL="742950" lvl="1" indent="-285750" defTabSz="457200">
              <a:lnSpc>
                <a:spcPct val="90000"/>
              </a:lnSpc>
              <a:spcBef>
                <a:spcPct val="20000"/>
              </a:spcBef>
              <a:buFontTx/>
              <a:buChar char="–"/>
            </a:pPr>
            <a:r>
              <a:rPr lang="en-US" sz="1400" dirty="0">
                <a:latin typeface="+mn-lt"/>
              </a:rPr>
              <a:t>IUSV is actively collaborating with scientists at Argonne National Lab (Nek5000 code) and climate scientists at PNNL to adopt this library.</a:t>
            </a:r>
          </a:p>
          <a:p>
            <a:pPr marL="742950" lvl="1" indent="-285750" eaLnBrk="0" hangingPunct="0">
              <a:spcBef>
                <a:spcPct val="20000"/>
              </a:spcBef>
              <a:buFontTx/>
              <a:buChar char="–"/>
            </a:pPr>
            <a:endParaRPr lang="en-US" sz="1400" dirty="0">
              <a:latin typeface="+mn-lt"/>
            </a:endParaRPr>
          </a:p>
        </p:txBody>
      </p:sp>
      <p:pic>
        <p:nvPicPr>
          <p:cNvPr id="7" name="Picture 15" descr="plume_streamline_semitransparent.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5867400" y="1066800"/>
            <a:ext cx="3505200" cy="3505200"/>
          </a:xfrm>
          <a:prstGeom prst="rect">
            <a:avLst/>
          </a:prstGeom>
          <a:noFill/>
          <a:ln w="9525">
            <a:noFill/>
            <a:miter lim="800000"/>
            <a:headEnd/>
            <a:tailEnd/>
          </a:ln>
        </p:spPr>
      </p:pic>
      <p:pic>
        <p:nvPicPr>
          <p:cNvPr id="8" name="Picture 8"/>
          <p:cNvPicPr>
            <a:picLocks noChangeAspect="1"/>
          </p:cNvPicPr>
          <p:nvPr/>
        </p:nvPicPr>
        <p:blipFill>
          <a:blip r:embed="rId3">
            <a:clrChange>
              <a:clrFrom>
                <a:srgbClr val="FEFDFD"/>
              </a:clrFrom>
              <a:clrTo>
                <a:srgbClr val="FEFDFD">
                  <a:alpha val="0"/>
                </a:srgbClr>
              </a:clrTo>
            </a:clrChange>
          </a:blip>
          <a:srcRect t="56587"/>
          <a:stretch>
            <a:fillRect/>
          </a:stretch>
        </p:blipFill>
        <p:spPr bwMode="auto">
          <a:xfrm>
            <a:off x="6269037" y="4800600"/>
            <a:ext cx="2798763" cy="1655763"/>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23DA5C8E-5713-6E42-877E-0205A48AEA8B}" type="slidenum">
              <a:rPr lang="en-US" smtClean="0"/>
              <a:pPr/>
              <a:t>10</a:t>
            </a:fld>
            <a:endParaRPr lang="en-US" dirty="0"/>
          </a:p>
        </p:txBody>
      </p:sp>
    </p:spTree>
    <p:extLst>
      <p:ext uri="{BB962C8B-B14F-4D97-AF65-F5344CB8AC3E}">
        <p14:creationId xmlns:p14="http://schemas.microsoft.com/office/powerpoint/2010/main" val="1205314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mtClean="0"/>
              <a:t>OSUFlow Library</a:t>
            </a:r>
            <a:endParaRPr lang="en-US" dirty="0"/>
          </a:p>
        </p:txBody>
      </p:sp>
      <p:sp>
        <p:nvSpPr>
          <p:cNvPr id="5" name="Content Placeholder 2"/>
          <p:cNvSpPr>
            <a:spLocks noGrp="1"/>
          </p:cNvSpPr>
          <p:nvPr>
            <p:ph idx="4294967295"/>
          </p:nvPr>
        </p:nvSpPr>
        <p:spPr>
          <a:xfrm>
            <a:off x="0" y="1371600"/>
            <a:ext cx="5257800" cy="4572000"/>
          </a:xfrm>
        </p:spPr>
        <p:txBody>
          <a:bodyPr/>
          <a:lstStyle/>
          <a:p>
            <a:r>
              <a:rPr lang="en-US" sz="2000" dirty="0" smtClean="0"/>
              <a:t>As a result of an NSF grant, OSU began to construct a flow visualization library since 2004</a:t>
            </a:r>
          </a:p>
          <a:p>
            <a:r>
              <a:rPr lang="en-US" sz="2000" dirty="0" smtClean="0"/>
              <a:t>In 2005, the core of </a:t>
            </a:r>
            <a:r>
              <a:rPr lang="en-US" sz="2000" dirty="0" err="1" smtClean="0"/>
              <a:t>OSUFlow</a:t>
            </a:r>
            <a:r>
              <a:rPr lang="en-US" sz="2000" dirty="0" smtClean="0"/>
              <a:t> Vis library was adopted by NCAR’s visualization software VAPOR and released to the turbulence research community via </a:t>
            </a:r>
            <a:r>
              <a:rPr lang="en-US" sz="2000" dirty="0" err="1" smtClean="0"/>
              <a:t>SourceForge</a:t>
            </a:r>
            <a:r>
              <a:rPr lang="en-US" sz="2000" dirty="0" smtClean="0"/>
              <a:t>  (more than 1000 downloads so far)</a:t>
            </a:r>
          </a:p>
          <a:p>
            <a:r>
              <a:rPr lang="en-US" sz="2000" dirty="0" smtClean="0"/>
              <a:t>In 2008, OSU and Argonne began to extend the library to run on DOE’s leadership computing facility </a:t>
            </a:r>
          </a:p>
          <a:p>
            <a:r>
              <a:rPr lang="en-US" sz="2000" dirty="0" smtClean="0"/>
              <a:t>Currently more than 25,000 lines of code </a:t>
            </a:r>
          </a:p>
          <a:p>
            <a:endParaRPr lang="en-US" sz="2000" dirty="0"/>
          </a:p>
        </p:txBody>
      </p:sp>
      <p:pic>
        <p:nvPicPr>
          <p:cNvPr id="6" name="Picture 5"/>
          <p:cNvPicPr>
            <a:picLocks noChangeAspect="1"/>
          </p:cNvPicPr>
          <p:nvPr/>
        </p:nvPicPr>
        <p:blipFill>
          <a:blip r:embed="rId2"/>
          <a:stretch>
            <a:fillRect/>
          </a:stretch>
        </p:blipFill>
        <p:spPr>
          <a:xfrm>
            <a:off x="3733800" y="6056085"/>
            <a:ext cx="1676400" cy="725715"/>
          </a:xfrm>
          <a:prstGeom prst="rect">
            <a:avLst/>
          </a:prstGeom>
        </p:spPr>
      </p:pic>
      <p:pic>
        <p:nvPicPr>
          <p:cNvPr id="7" name="Picture 6"/>
          <p:cNvPicPr>
            <a:picLocks noChangeAspect="1"/>
          </p:cNvPicPr>
          <p:nvPr/>
        </p:nvPicPr>
        <p:blipFill>
          <a:blip r:embed="rId3"/>
          <a:stretch>
            <a:fillRect/>
          </a:stretch>
        </p:blipFill>
        <p:spPr>
          <a:xfrm>
            <a:off x="5386079" y="3508716"/>
            <a:ext cx="2919721" cy="2150978"/>
          </a:xfrm>
          <a:prstGeom prst="rect">
            <a:avLst/>
          </a:prstGeom>
        </p:spPr>
      </p:pic>
      <p:pic>
        <p:nvPicPr>
          <p:cNvPr id="8" name="Picture 7"/>
          <p:cNvPicPr>
            <a:picLocks noChangeAspect="1"/>
          </p:cNvPicPr>
          <p:nvPr/>
        </p:nvPicPr>
        <p:blipFill>
          <a:blip r:embed="rId4"/>
          <a:stretch>
            <a:fillRect/>
          </a:stretch>
        </p:blipFill>
        <p:spPr>
          <a:xfrm>
            <a:off x="5410200" y="1295400"/>
            <a:ext cx="2919721" cy="2137116"/>
          </a:xfrm>
          <a:prstGeom prst="rect">
            <a:avLst/>
          </a:prstGeom>
        </p:spPr>
      </p:pic>
      <p:sp>
        <p:nvSpPr>
          <p:cNvPr id="3" name="Slide Number Placeholder 2"/>
          <p:cNvSpPr>
            <a:spLocks noGrp="1"/>
          </p:cNvSpPr>
          <p:nvPr>
            <p:ph type="sldNum" sz="quarter" idx="4"/>
          </p:nvPr>
        </p:nvSpPr>
        <p:spPr/>
        <p:txBody>
          <a:bodyPr/>
          <a:lstStyle/>
          <a:p>
            <a:fld id="{23DA5C8E-5713-6E42-877E-0205A48AEA8B}" type="slidenum">
              <a:rPr lang="en-US" smtClean="0"/>
              <a:pPr/>
              <a:t>11</a:t>
            </a:fld>
            <a:endParaRPr lang="en-US" dirty="0"/>
          </a:p>
        </p:txBody>
      </p:sp>
    </p:spTree>
    <p:extLst>
      <p:ext uri="{BB962C8B-B14F-4D97-AF65-F5344CB8AC3E}">
        <p14:creationId xmlns:p14="http://schemas.microsoft.com/office/powerpoint/2010/main" val="891537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Large-Scale Parallel Particle Tracing</a:t>
            </a:r>
            <a:endParaRPr lang="en-US" dirty="0"/>
          </a:p>
        </p:txBody>
      </p:sp>
      <p:sp>
        <p:nvSpPr>
          <p:cNvPr id="3" name="Content Placeholder 2"/>
          <p:cNvSpPr>
            <a:spLocks noGrp="1"/>
          </p:cNvSpPr>
          <p:nvPr>
            <p:ph idx="4294967295"/>
          </p:nvPr>
        </p:nvSpPr>
        <p:spPr>
          <a:xfrm>
            <a:off x="4495800" y="5638800"/>
            <a:ext cx="2286000" cy="762000"/>
          </a:xfrm>
        </p:spPr>
        <p:txBody>
          <a:bodyPr lIns="0" tIns="0" rIns="0" bIns="0"/>
          <a:lstStyle/>
          <a:p>
            <a:pPr marL="0" indent="0">
              <a:buNone/>
            </a:pPr>
            <a:r>
              <a:rPr lang="en-US" sz="1400" dirty="0" smtClean="0">
                <a:solidFill>
                  <a:schemeClr val="tx1"/>
                </a:solidFill>
              </a:rPr>
              <a:t>Rayleigh-Taylor instability data courtesy Mark Petersen and Daniel </a:t>
            </a:r>
            <a:r>
              <a:rPr lang="en-US" sz="1400" dirty="0" err="1" smtClean="0">
                <a:solidFill>
                  <a:schemeClr val="tx1"/>
                </a:solidFill>
              </a:rPr>
              <a:t>Livescu</a:t>
            </a:r>
            <a:r>
              <a:rPr lang="en-US" sz="1400" dirty="0" smtClean="0">
                <a:solidFill>
                  <a:schemeClr val="tx1"/>
                </a:solidFill>
              </a:rPr>
              <a:t>, LANL</a:t>
            </a:r>
          </a:p>
        </p:txBody>
      </p:sp>
      <p:pic>
        <p:nvPicPr>
          <p:cNvPr id="7" name="Picture 6" descr="nek-screenshot.png"/>
          <p:cNvPicPr>
            <a:picLocks noChangeAspect="1"/>
          </p:cNvPicPr>
          <p:nvPr/>
        </p:nvPicPr>
        <p:blipFill>
          <a:blip r:embed="rId3"/>
          <a:stretch>
            <a:fillRect/>
          </a:stretch>
        </p:blipFill>
        <p:spPr>
          <a:xfrm>
            <a:off x="2133600" y="3733800"/>
            <a:ext cx="2209800" cy="1825408"/>
          </a:xfrm>
          <a:prstGeom prst="rect">
            <a:avLst/>
          </a:prstGeom>
        </p:spPr>
      </p:pic>
      <p:pic>
        <p:nvPicPr>
          <p:cNvPr id="8" name="Picture 7" descr="rmi3.png"/>
          <p:cNvPicPr>
            <a:picLocks noChangeAspect="1"/>
          </p:cNvPicPr>
          <p:nvPr/>
        </p:nvPicPr>
        <p:blipFill>
          <a:blip r:embed="rId4"/>
          <a:srcRect l="10286" r="11571"/>
          <a:stretch>
            <a:fillRect/>
          </a:stretch>
        </p:blipFill>
        <p:spPr>
          <a:xfrm>
            <a:off x="4571438" y="3733800"/>
            <a:ext cx="2286562" cy="1828800"/>
          </a:xfrm>
          <a:prstGeom prst="rect">
            <a:avLst/>
          </a:prstGeom>
        </p:spPr>
      </p:pic>
      <p:pic>
        <p:nvPicPr>
          <p:cNvPr id="9" name="Picture 8" descr="flame.png"/>
          <p:cNvPicPr>
            <a:picLocks noChangeAspect="1"/>
          </p:cNvPicPr>
          <p:nvPr/>
        </p:nvPicPr>
        <p:blipFill>
          <a:blip r:embed="rId5"/>
          <a:stretch>
            <a:fillRect/>
          </a:stretch>
        </p:blipFill>
        <p:spPr>
          <a:xfrm>
            <a:off x="7010400" y="3733800"/>
            <a:ext cx="1929184" cy="1828800"/>
          </a:xfrm>
          <a:prstGeom prst="rect">
            <a:avLst/>
          </a:prstGeom>
        </p:spPr>
      </p:pic>
      <p:sp>
        <p:nvSpPr>
          <p:cNvPr id="10" name="Content Placeholder 2"/>
          <p:cNvSpPr txBox="1">
            <a:spLocks/>
          </p:cNvSpPr>
          <p:nvPr/>
        </p:nvSpPr>
        <p:spPr bwMode="auto">
          <a:xfrm>
            <a:off x="6858000" y="5638800"/>
            <a:ext cx="2133600" cy="6096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Pct val="100000"/>
              <a:tabLst/>
              <a:defRPr/>
            </a:pPr>
            <a:r>
              <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Flame stabilization data courtesy Ray Grout, NREL and Jackie Chen, SNL</a:t>
            </a:r>
          </a:p>
        </p:txBody>
      </p:sp>
      <p:sp>
        <p:nvSpPr>
          <p:cNvPr id="11" name="Content Placeholder 2"/>
          <p:cNvSpPr txBox="1">
            <a:spLocks/>
          </p:cNvSpPr>
          <p:nvPr/>
        </p:nvSpPr>
        <p:spPr bwMode="auto">
          <a:xfrm>
            <a:off x="2133600" y="5638800"/>
            <a:ext cx="2209800" cy="685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Pct val="100000"/>
              <a:tabLst/>
              <a:defRPr/>
            </a:pPr>
            <a:r>
              <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Thermal hydraulics data courtesy </a:t>
            </a:r>
            <a:r>
              <a:rPr kumimoji="0" lang="en-US" sz="1400" b="0" i="0" u="none" strike="noStrike" kern="0" cap="none" spc="0" normalizeH="0" baseline="0" noProof="0" dirty="0" err="1" smtClean="0">
                <a:ln>
                  <a:noFill/>
                </a:ln>
                <a:solidFill>
                  <a:schemeClr val="tx1"/>
                </a:solidFill>
                <a:effectLst/>
                <a:uLnTx/>
                <a:uFillTx/>
                <a:latin typeface="+mn-lt"/>
                <a:ea typeface="ＭＳ Ｐゴシック" charset="-128"/>
                <a:cs typeface="ＭＳ Ｐゴシック" charset="-128"/>
              </a:rPr>
              <a:t>Aleks</a:t>
            </a:r>
            <a:r>
              <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a:t>
            </a:r>
            <a:r>
              <a:rPr kumimoji="0" lang="en-US" sz="1400" b="0" i="0" u="none" strike="noStrike" kern="0" cap="none" spc="0" normalizeH="0" baseline="0" noProof="0" dirty="0" err="1" smtClean="0">
                <a:ln>
                  <a:noFill/>
                </a:ln>
                <a:solidFill>
                  <a:schemeClr val="tx1"/>
                </a:solidFill>
                <a:effectLst/>
                <a:uLnTx/>
                <a:uFillTx/>
                <a:latin typeface="+mn-lt"/>
                <a:ea typeface="ＭＳ Ｐゴシック" charset="-128"/>
                <a:cs typeface="ＭＳ Ｐゴシック" charset="-128"/>
              </a:rPr>
              <a:t>Obabko</a:t>
            </a:r>
            <a:r>
              <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and Paul Fischer, ANL</a:t>
            </a:r>
          </a:p>
        </p:txBody>
      </p:sp>
      <p:sp>
        <p:nvSpPr>
          <p:cNvPr id="12" name="Content Placeholder 2"/>
          <p:cNvSpPr txBox="1">
            <a:spLocks/>
          </p:cNvSpPr>
          <p:nvPr/>
        </p:nvSpPr>
        <p:spPr bwMode="auto">
          <a:xfrm>
            <a:off x="762000" y="6477000"/>
            <a:ext cx="7696200" cy="4572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marL="342900" marR="0" lvl="0" indent="-171450" defTabSz="914400" rtl="0" eaLnBrk="0" fontAlgn="base" latinLnBrk="0" hangingPunct="0">
              <a:lnSpc>
                <a:spcPct val="100000"/>
              </a:lnSpc>
              <a:spcBef>
                <a:spcPct val="20000"/>
              </a:spcBef>
              <a:spcAft>
                <a:spcPct val="0"/>
              </a:spcAft>
              <a:buClrTx/>
              <a:buSzPct val="100000"/>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A Study of Parallel Particle Tracing for Steady-State and Time-Varying Flow Fields. Peterka et al., IPDPS’11</a:t>
            </a:r>
          </a:p>
        </p:txBody>
      </p:sp>
      <p:pic>
        <p:nvPicPr>
          <p:cNvPr id="14" name="Picture 13" descr="nek_strong.pdf"/>
          <p:cNvPicPr>
            <a:picLocks noChangeAspect="1"/>
          </p:cNvPicPr>
          <p:nvPr/>
        </p:nvPicPr>
        <p:blipFill>
          <a:blip r:embed="rId6"/>
          <a:stretch>
            <a:fillRect/>
          </a:stretch>
        </p:blipFill>
        <p:spPr>
          <a:xfrm>
            <a:off x="2133600" y="762000"/>
            <a:ext cx="2209800" cy="2209800"/>
          </a:xfrm>
          <a:prstGeom prst="rect">
            <a:avLst/>
          </a:prstGeom>
        </p:spPr>
      </p:pic>
      <p:sp>
        <p:nvSpPr>
          <p:cNvPr id="15" name="Content Placeholder 2"/>
          <p:cNvSpPr txBox="1">
            <a:spLocks/>
          </p:cNvSpPr>
          <p:nvPr/>
        </p:nvSpPr>
        <p:spPr bwMode="auto">
          <a:xfrm>
            <a:off x="2133600" y="2895600"/>
            <a:ext cx="2209800" cy="685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Pct val="100000"/>
              <a:tabLst/>
              <a:defRPr/>
            </a:pPr>
            <a:r>
              <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Strong</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scaling, 2048 </a:t>
            </a:r>
            <a:r>
              <a:rPr kumimoji="0" lang="en-US" sz="1400" b="0" i="0" u="none" strike="noStrike" kern="0" cap="none" spc="0" normalizeH="0" noProof="0" dirty="0" err="1" smtClean="0">
                <a:ln>
                  <a:noFill/>
                </a:ln>
                <a:solidFill>
                  <a:schemeClr val="tx1"/>
                </a:solidFill>
                <a:effectLst/>
                <a:uLnTx/>
                <a:uFillTx/>
                <a:latin typeface="+mn-lt"/>
                <a:ea typeface="ＭＳ Ｐゴシック" charset="-128"/>
                <a:cs typeface="ＭＳ Ｐゴシック" charset="-128"/>
              </a:rPr>
              <a:t>x</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2048 </a:t>
            </a:r>
            <a:r>
              <a:rPr kumimoji="0" lang="en-US" sz="1400" b="0" i="0" u="none" strike="noStrike" kern="0" cap="none" spc="0" normalizeH="0" noProof="0" dirty="0" err="1" smtClean="0">
                <a:ln>
                  <a:noFill/>
                </a:ln>
                <a:solidFill>
                  <a:schemeClr val="tx1"/>
                </a:solidFill>
                <a:effectLst/>
                <a:uLnTx/>
                <a:uFillTx/>
                <a:latin typeface="+mn-lt"/>
                <a:ea typeface="ＭＳ Ｐゴシック" charset="-128"/>
                <a:cs typeface="ＭＳ Ｐゴシック" charset="-128"/>
              </a:rPr>
              <a:t>x</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2048 data, 128K particles, 1 time-step</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pic>
        <p:nvPicPr>
          <p:cNvPr id="16" name="Picture 15" descr="rti_weak.pdf"/>
          <p:cNvPicPr>
            <a:picLocks noChangeAspect="1"/>
          </p:cNvPicPr>
          <p:nvPr/>
        </p:nvPicPr>
        <p:blipFill>
          <a:blip r:embed="rId7"/>
          <a:stretch>
            <a:fillRect/>
          </a:stretch>
        </p:blipFill>
        <p:spPr>
          <a:xfrm>
            <a:off x="4495800" y="762000"/>
            <a:ext cx="2209800" cy="2209800"/>
          </a:xfrm>
          <a:prstGeom prst="rect">
            <a:avLst/>
          </a:prstGeom>
        </p:spPr>
      </p:pic>
      <p:sp>
        <p:nvSpPr>
          <p:cNvPr id="17" name="Content Placeholder 2"/>
          <p:cNvSpPr txBox="1">
            <a:spLocks/>
          </p:cNvSpPr>
          <p:nvPr/>
        </p:nvSpPr>
        <p:spPr bwMode="auto">
          <a:xfrm>
            <a:off x="4495800" y="2895600"/>
            <a:ext cx="2209800" cy="685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marL="1588" marR="0" lvl="0" indent="-1588" algn="l" defTabSz="914400" rtl="0" eaLnBrk="0" fontAlgn="base" latinLnBrk="0" hangingPunct="0">
              <a:lnSpc>
                <a:spcPct val="100000"/>
              </a:lnSpc>
              <a:spcBef>
                <a:spcPct val="20000"/>
              </a:spcBef>
              <a:spcAft>
                <a:spcPct val="0"/>
              </a:spcAft>
              <a:buClrTx/>
              <a:buSzPct val="100000"/>
              <a:tabLst/>
              <a:defRPr/>
            </a:pPr>
            <a:r>
              <a:rPr lang="en-US" sz="1400" kern="0" dirty="0" smtClean="0">
                <a:latin typeface="+mn-lt"/>
                <a:ea typeface="ＭＳ Ｐゴシック" charset="-128"/>
                <a:cs typeface="ＭＳ Ｐゴシック" charset="-128"/>
              </a:rPr>
              <a:t>Weak</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scaling, 2304 </a:t>
            </a:r>
            <a:r>
              <a:rPr kumimoji="0" lang="en-US" sz="1400" b="0" i="0" u="none" strike="noStrike" kern="0" cap="none" spc="0" normalizeH="0" noProof="0" dirty="0" err="1" smtClean="0">
                <a:ln>
                  <a:noFill/>
                </a:ln>
                <a:solidFill>
                  <a:schemeClr val="tx1"/>
                </a:solidFill>
                <a:effectLst/>
                <a:uLnTx/>
                <a:uFillTx/>
                <a:latin typeface="+mn-lt"/>
                <a:ea typeface="ＭＳ Ｐゴシック" charset="-128"/>
                <a:cs typeface="ＭＳ Ｐゴシック" charset="-128"/>
              </a:rPr>
              <a:t>x</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4096 </a:t>
            </a:r>
            <a:r>
              <a:rPr kumimoji="0" lang="en-US" sz="1400" b="0" i="0" u="none" strike="noStrike" kern="0" cap="none" spc="0" normalizeH="0" noProof="0" dirty="0" err="1" smtClean="0">
                <a:ln>
                  <a:noFill/>
                </a:ln>
                <a:solidFill>
                  <a:schemeClr val="tx1"/>
                </a:solidFill>
                <a:effectLst/>
                <a:uLnTx/>
                <a:uFillTx/>
                <a:latin typeface="+mn-lt"/>
                <a:ea typeface="ＭＳ Ｐゴシック" charset="-128"/>
                <a:cs typeface="ＭＳ Ｐゴシック" charset="-128"/>
              </a:rPr>
              <a:t>x</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4096 data, 16K to 128K particles, 1 time-step</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pic>
        <p:nvPicPr>
          <p:cNvPr id="18" name="Picture 17" descr="flame_weak.pdf"/>
          <p:cNvPicPr>
            <a:picLocks noChangeAspect="1"/>
          </p:cNvPicPr>
          <p:nvPr/>
        </p:nvPicPr>
        <p:blipFill>
          <a:blip r:embed="rId8"/>
          <a:stretch>
            <a:fillRect/>
          </a:stretch>
        </p:blipFill>
        <p:spPr>
          <a:xfrm>
            <a:off x="6858000" y="762000"/>
            <a:ext cx="2133600" cy="2133600"/>
          </a:xfrm>
          <a:prstGeom prst="rect">
            <a:avLst/>
          </a:prstGeom>
        </p:spPr>
      </p:pic>
      <p:sp>
        <p:nvSpPr>
          <p:cNvPr id="19" name="Content Placeholder 2"/>
          <p:cNvSpPr txBox="1">
            <a:spLocks/>
          </p:cNvSpPr>
          <p:nvPr/>
        </p:nvSpPr>
        <p:spPr bwMode="auto">
          <a:xfrm>
            <a:off x="6858000" y="2895600"/>
            <a:ext cx="2133600" cy="685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Pct val="100000"/>
              <a:tabLst/>
              <a:defRPr/>
            </a:pPr>
            <a:r>
              <a:rPr lang="en-US" sz="1400" kern="0" dirty="0" smtClean="0">
                <a:latin typeface="+mn-lt"/>
                <a:ea typeface="ＭＳ Ｐゴシック" charset="-128"/>
                <a:cs typeface="ＭＳ Ｐゴシック" charset="-128"/>
              </a:rPr>
              <a:t>Weak</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scaling, 1408 </a:t>
            </a:r>
            <a:r>
              <a:rPr kumimoji="0" lang="en-US" sz="1400" b="0" i="0" u="none" strike="noStrike" kern="0" cap="none" spc="0" normalizeH="0" noProof="0" dirty="0" err="1" smtClean="0">
                <a:ln>
                  <a:noFill/>
                </a:ln>
                <a:solidFill>
                  <a:schemeClr val="tx1"/>
                </a:solidFill>
                <a:effectLst/>
                <a:uLnTx/>
                <a:uFillTx/>
                <a:latin typeface="+mn-lt"/>
                <a:ea typeface="ＭＳ Ｐゴシック" charset="-128"/>
                <a:cs typeface="ＭＳ Ｐゴシック" charset="-128"/>
              </a:rPr>
              <a:t>x</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1080 </a:t>
            </a:r>
            <a:r>
              <a:rPr kumimoji="0" lang="en-US" sz="1400" b="0" i="0" u="none" strike="noStrike" kern="0" cap="none" spc="0" normalizeH="0" noProof="0" dirty="0" err="1" smtClean="0">
                <a:ln>
                  <a:noFill/>
                </a:ln>
                <a:solidFill>
                  <a:schemeClr val="tx1"/>
                </a:solidFill>
                <a:effectLst/>
                <a:uLnTx/>
                <a:uFillTx/>
                <a:latin typeface="+mn-lt"/>
                <a:ea typeface="ＭＳ Ｐゴシック" charset="-128"/>
                <a:cs typeface="ＭＳ Ｐゴシック" charset="-128"/>
              </a:rPr>
              <a:t>x</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1100 data, 512 to 16K particles,1 to 32 time-steps</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sp>
        <p:nvSpPr>
          <p:cNvPr id="20" name="Rectangle 19"/>
          <p:cNvSpPr>
            <a:spLocks noChangeArrowheads="1"/>
          </p:cNvSpPr>
          <p:nvPr/>
        </p:nvSpPr>
        <p:spPr bwMode="auto">
          <a:xfrm>
            <a:off x="228600" y="1277808"/>
            <a:ext cx="1752600" cy="4970592"/>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lvl="0" eaLnBrk="1" hangingPunct="1"/>
            <a:r>
              <a:rPr lang="en-US" sz="1600" b="1" kern="0" dirty="0" smtClean="0">
                <a:latin typeface="+mn-lt"/>
              </a:rPr>
              <a:t>Benefits</a:t>
            </a:r>
          </a:p>
          <a:p>
            <a:pPr lvl="0" eaLnBrk="1" hangingPunct="1"/>
            <a:endParaRPr lang="en-US" sz="1600" b="1" kern="0" dirty="0" smtClean="0">
              <a:latin typeface="+mn-lt"/>
            </a:endParaRPr>
          </a:p>
          <a:p>
            <a:pPr marL="111125" indent="-111125" eaLnBrk="1" hangingPunct="1">
              <a:buFont typeface="Arial"/>
              <a:buChar char="•"/>
            </a:pPr>
            <a:r>
              <a:rPr lang="en-US" sz="1600" dirty="0" smtClean="0">
                <a:latin typeface="+mn-lt"/>
              </a:rPr>
              <a:t>Large system size, up 32K cores</a:t>
            </a:r>
          </a:p>
          <a:p>
            <a:pPr marL="111125" indent="-111125" eaLnBrk="1" hangingPunct="1">
              <a:buFont typeface="Arial"/>
              <a:buChar char="•"/>
            </a:pPr>
            <a:endParaRPr lang="en-US" sz="1600" dirty="0" smtClean="0">
              <a:latin typeface="+mn-lt"/>
            </a:endParaRPr>
          </a:p>
          <a:p>
            <a:pPr marL="111125" indent="-111125" eaLnBrk="1" hangingPunct="1">
              <a:buFont typeface="Arial"/>
              <a:buChar char="•"/>
            </a:pPr>
            <a:r>
              <a:rPr lang="en-US" sz="1600" dirty="0" smtClean="0">
                <a:latin typeface="+mn-lt"/>
              </a:rPr>
              <a:t>Dense seeding, up to 128K particles</a:t>
            </a:r>
          </a:p>
          <a:p>
            <a:pPr marL="111125" indent="-111125" eaLnBrk="1" hangingPunct="1">
              <a:buFont typeface="Arial"/>
              <a:buChar char="•"/>
            </a:pPr>
            <a:endParaRPr lang="en-US" sz="1600" dirty="0" smtClean="0">
              <a:latin typeface="+mn-lt"/>
            </a:endParaRPr>
          </a:p>
          <a:p>
            <a:pPr marL="111125" indent="-111125" eaLnBrk="1" hangingPunct="1">
              <a:buFont typeface="Arial"/>
              <a:buChar char="•"/>
            </a:pPr>
            <a:r>
              <a:rPr lang="en-US" sz="1600" dirty="0" smtClean="0">
                <a:latin typeface="+mn-lt"/>
              </a:rPr>
              <a:t>Static and time-varying flows</a:t>
            </a:r>
          </a:p>
          <a:p>
            <a:pPr marL="111125" indent="-111125" eaLnBrk="1" hangingPunct="1">
              <a:buFont typeface="Arial"/>
              <a:buChar char="•"/>
            </a:pPr>
            <a:endParaRPr lang="en-US" sz="1600" dirty="0" smtClean="0">
              <a:latin typeface="+mn-lt"/>
            </a:endParaRPr>
          </a:p>
          <a:p>
            <a:pPr marL="111125" indent="-111125" eaLnBrk="1" hangingPunct="1">
              <a:buFont typeface="Arial"/>
              <a:buChar char="•"/>
            </a:pPr>
            <a:r>
              <a:rPr lang="en-US" sz="1600" dirty="0" smtClean="0">
                <a:latin typeface="+mn-lt"/>
              </a:rPr>
              <a:t>Downloadable library</a:t>
            </a:r>
          </a:p>
          <a:p>
            <a:pPr marL="111125" eaLnBrk="1" hangingPunct="1"/>
            <a:r>
              <a:rPr lang="en-US" sz="1600" dirty="0" smtClean="0">
                <a:latin typeface="+mn-lt"/>
              </a:rPr>
              <a:t>https://</a:t>
            </a:r>
            <a:r>
              <a:rPr lang="en-US" sz="1600" dirty="0" err="1" smtClean="0">
                <a:latin typeface="+mn-lt"/>
              </a:rPr>
              <a:t>svn.mcs.anl.gov/repos/osuflow/trunk</a:t>
            </a:r>
            <a:endParaRPr lang="en-US" sz="1600" dirty="0" smtClean="0">
              <a:latin typeface="+mn-lt"/>
            </a:endParaRPr>
          </a:p>
          <a:p>
            <a:pPr eaLnBrk="1" hangingPunct="1"/>
            <a:endParaRPr lang="en-US" sz="1600" dirty="0" smtClean="0">
              <a:latin typeface="+mn-lt"/>
            </a:endParaRPr>
          </a:p>
        </p:txBody>
      </p:sp>
      <p:sp>
        <p:nvSpPr>
          <p:cNvPr id="5" name="Slide Number Placeholder 4"/>
          <p:cNvSpPr>
            <a:spLocks noGrp="1"/>
          </p:cNvSpPr>
          <p:nvPr>
            <p:ph type="sldNum" sz="quarter" idx="4"/>
          </p:nvPr>
        </p:nvSpPr>
        <p:spPr/>
        <p:txBody>
          <a:bodyPr/>
          <a:lstStyle/>
          <a:p>
            <a:fld id="{23DA5C8E-5713-6E42-877E-0205A48AEA8B}" type="slidenum">
              <a:rPr lang="en-US" smtClean="0"/>
              <a:pPr/>
              <a:t>12</a:t>
            </a:fld>
            <a:endParaRPr lang="en-US" dirty="0"/>
          </a:p>
        </p:txBody>
      </p:sp>
    </p:spTree>
    <p:extLst>
      <p:ext uri="{BB962C8B-B14F-4D97-AF65-F5344CB8AC3E}">
        <p14:creationId xmlns:p14="http://schemas.microsoft.com/office/powerpoint/2010/main" val="341897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smtClean="0"/>
              <a:t>Building Blocks for Scalable Parallel Analysis</a:t>
            </a:r>
            <a:endParaRPr lang="en-US" dirty="0"/>
          </a:p>
        </p:txBody>
      </p:sp>
      <p:sp>
        <p:nvSpPr>
          <p:cNvPr id="9" name="Rectangle 16"/>
          <p:cNvSpPr>
            <a:spLocks noChangeArrowheads="1"/>
          </p:cNvSpPr>
          <p:nvPr/>
        </p:nvSpPr>
        <p:spPr bwMode="auto">
          <a:xfrm>
            <a:off x="381000" y="1066800"/>
            <a:ext cx="4876800" cy="5315302"/>
          </a:xfrm>
          <a:prstGeom prst="rect">
            <a:avLst/>
          </a:prstGeom>
          <a:noFill/>
          <a:ln w="9525">
            <a:noFill/>
            <a:miter lim="800000"/>
            <a:headEnd/>
            <a:tailEnd/>
          </a:ln>
        </p:spPr>
        <p:txBody>
          <a:bodyPr wrap="square" tIns="0">
            <a:prstTxWarp prst="textNoShape">
              <a:avLst/>
            </a:prstTxWarp>
            <a:spAutoFit/>
          </a:bodyPr>
          <a:lstStyle/>
          <a:p>
            <a:pPr eaLnBrk="0" hangingPunct="0">
              <a:spcBef>
                <a:spcPct val="20000"/>
              </a:spcBef>
            </a:pPr>
            <a:r>
              <a:rPr lang="en-US" sz="1600" b="1" dirty="0" smtClean="0">
                <a:latin typeface="+mj-lt"/>
              </a:rPr>
              <a:t>Goal:</a:t>
            </a:r>
          </a:p>
          <a:p>
            <a:pPr marL="111125" indent="-111125" eaLnBrk="0" hangingPunct="0">
              <a:spcBef>
                <a:spcPct val="20000"/>
              </a:spcBef>
              <a:buFont typeface="Arial"/>
              <a:buChar char="•"/>
            </a:pPr>
            <a:r>
              <a:rPr lang="en-US" sz="1600" dirty="0" smtClean="0">
                <a:latin typeface="+mj-lt"/>
              </a:rPr>
              <a:t>Achieve scalability through a common set of core data movement components</a:t>
            </a:r>
          </a:p>
          <a:p>
            <a:pPr marL="111125" indent="-111125" eaLnBrk="0" hangingPunct="0">
              <a:spcBef>
                <a:spcPct val="20000"/>
              </a:spcBef>
              <a:buFont typeface="Arial"/>
              <a:buChar char="•"/>
            </a:pPr>
            <a:r>
              <a:rPr lang="en-US" sz="1600" dirty="0" smtClean="0">
                <a:latin typeface="+mj-lt"/>
              </a:rPr>
              <a:t>Balance load (computation, communication)</a:t>
            </a:r>
          </a:p>
          <a:p>
            <a:pPr marL="111125" indent="-111125" eaLnBrk="0" hangingPunct="0">
              <a:spcBef>
                <a:spcPct val="20000"/>
              </a:spcBef>
              <a:buFont typeface="Arial"/>
              <a:buChar char="•"/>
            </a:pPr>
            <a:r>
              <a:rPr lang="en-US" sz="1600" dirty="0" smtClean="0">
                <a:latin typeface="+mj-lt"/>
              </a:rPr>
              <a:t>Minimize / optimize data movement (storage and network)</a:t>
            </a:r>
          </a:p>
          <a:p>
            <a:pPr marL="111125" indent="-111125" eaLnBrk="0" hangingPunct="0">
              <a:spcBef>
                <a:spcPct val="20000"/>
              </a:spcBef>
              <a:buFont typeface="Arial"/>
              <a:buChar char="•"/>
            </a:pPr>
            <a:r>
              <a:rPr lang="en-US" sz="1600" dirty="0" smtClean="0">
                <a:latin typeface="+mj-lt"/>
              </a:rPr>
              <a:t>Hide data movement (overlap with work)</a:t>
            </a:r>
          </a:p>
          <a:p>
            <a:pPr>
              <a:spcBef>
                <a:spcPct val="20000"/>
              </a:spcBef>
            </a:pPr>
            <a:r>
              <a:rPr lang="en-US" sz="1600" b="1" dirty="0" smtClean="0">
                <a:latin typeface="+mj-lt"/>
              </a:rPr>
              <a:t>Benefits:</a:t>
            </a:r>
          </a:p>
          <a:p>
            <a:pPr marL="111125" indent="-111125">
              <a:spcBef>
                <a:spcPct val="20000"/>
              </a:spcBef>
              <a:buFont typeface="Arial"/>
              <a:buChar char="•"/>
            </a:pPr>
            <a:r>
              <a:rPr lang="en-US" sz="1600" dirty="0" smtClean="0">
                <a:latin typeface="+mj-lt"/>
              </a:rPr>
              <a:t>Researchers can study new algorithms</a:t>
            </a:r>
          </a:p>
          <a:p>
            <a:pPr marL="111125" indent="-111125">
              <a:spcBef>
                <a:spcPct val="20000"/>
              </a:spcBef>
              <a:buFont typeface="Arial"/>
              <a:buChar char="•"/>
            </a:pPr>
            <a:r>
              <a:rPr lang="en-US" sz="1600" dirty="0" smtClean="0">
                <a:latin typeface="+mj-lt"/>
              </a:rPr>
              <a:t>Computer / computational scientists can build custom applications</a:t>
            </a:r>
          </a:p>
          <a:p>
            <a:pPr marL="111125" indent="-111125">
              <a:spcBef>
                <a:spcPct val="20000"/>
              </a:spcBef>
              <a:buFont typeface="Arial"/>
              <a:buChar char="•"/>
            </a:pPr>
            <a:r>
              <a:rPr lang="en-US" sz="1600" dirty="0" smtClean="0">
                <a:latin typeface="+mj-lt"/>
              </a:rPr>
              <a:t>Reuse core components</a:t>
            </a:r>
          </a:p>
          <a:p>
            <a:pPr>
              <a:spcBef>
                <a:spcPct val="20000"/>
              </a:spcBef>
            </a:pPr>
            <a:r>
              <a:rPr lang="en-US" sz="1600" b="1" dirty="0" smtClean="0">
                <a:latin typeface="+mj-lt"/>
              </a:rPr>
              <a:t>Examples of components for communication:</a:t>
            </a:r>
          </a:p>
          <a:p>
            <a:pPr marL="111125" indent="-111125">
              <a:spcBef>
                <a:spcPct val="20000"/>
              </a:spcBef>
              <a:buFont typeface="Arial"/>
              <a:buChar char="•"/>
            </a:pPr>
            <a:r>
              <a:rPr lang="en-US" sz="1600" dirty="0" smtClean="0">
                <a:latin typeface="+mj-lt"/>
              </a:rPr>
              <a:t>Global reduction (merging, compositing)</a:t>
            </a:r>
          </a:p>
          <a:p>
            <a:pPr marL="111125" indent="-111125">
              <a:spcBef>
                <a:spcPct val="20000"/>
              </a:spcBef>
              <a:buFont typeface="Arial"/>
              <a:buChar char="•"/>
            </a:pPr>
            <a:r>
              <a:rPr lang="en-US" sz="1600" dirty="0" smtClean="0">
                <a:latin typeface="+mj-lt"/>
              </a:rPr>
              <a:t>Local nearest-neighbor exchange (particle tracing, ghost cell exchange, connected component labeling)</a:t>
            </a:r>
          </a:p>
          <a:p>
            <a:pPr>
              <a:spcBef>
                <a:spcPct val="20000"/>
              </a:spcBef>
            </a:pPr>
            <a:r>
              <a:rPr lang="en-US" sz="1600" b="1" dirty="0" smtClean="0">
                <a:latin typeface="+mj-lt"/>
              </a:rPr>
              <a:t>We are building a prototype library of these components.</a:t>
            </a:r>
          </a:p>
        </p:txBody>
      </p:sp>
      <p:sp>
        <p:nvSpPr>
          <p:cNvPr id="6" name="Rectangle 5"/>
          <p:cNvSpPr>
            <a:spLocks noChangeArrowheads="1"/>
          </p:cNvSpPr>
          <p:nvPr/>
        </p:nvSpPr>
        <p:spPr bwMode="auto">
          <a:xfrm>
            <a:off x="5278727" y="1453515"/>
            <a:ext cx="1905000" cy="784830"/>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marL="342900" marR="0" lvl="0" indent="-342900" defTabSz="914400" rtl="0" eaLnBrk="1" fontAlgn="base" latinLnBrk="0" hangingPunct="1">
              <a:lnSpc>
                <a:spcPct val="100000"/>
              </a:lnSpc>
              <a:spcBef>
                <a:spcPct val="0"/>
              </a:spcBef>
              <a:spcAft>
                <a:spcPct val="0"/>
              </a:spcAft>
              <a:buClrTx/>
              <a:buSzTx/>
              <a:tabLst/>
            </a:pPr>
            <a:r>
              <a:rPr lang="en-US" sz="1600" dirty="0" smtClean="0">
                <a:latin typeface="+mj-lt"/>
              </a:rPr>
              <a:t>1.	Round 1 exchange with </a:t>
            </a:r>
            <a:r>
              <a:rPr lang="en-US" sz="1600" dirty="0" err="1" smtClean="0">
                <a:latin typeface="+mj-lt"/>
              </a:rPr>
              <a:t>k</a:t>
            </a:r>
            <a:r>
              <a:rPr lang="en-US" sz="1600" dirty="0" smtClean="0">
                <a:latin typeface="+mj-lt"/>
              </a:rPr>
              <a:t> = 4, </a:t>
            </a:r>
            <a:r>
              <a:rPr lang="en-US" sz="1600" dirty="0" err="1" smtClean="0">
                <a:latin typeface="+mj-lt"/>
              </a:rPr>
              <a:t>eg</a:t>
            </a:r>
            <a:r>
              <a:rPr lang="en-US" sz="1600" dirty="0" smtClean="0">
                <a:latin typeface="+mj-lt"/>
              </a:rPr>
              <a:t>.</a:t>
            </a:r>
          </a:p>
        </p:txBody>
      </p:sp>
      <p:sp>
        <p:nvSpPr>
          <p:cNvPr id="7" name="Rectangle 6"/>
          <p:cNvSpPr>
            <a:spLocks noChangeArrowheads="1"/>
          </p:cNvSpPr>
          <p:nvPr/>
        </p:nvSpPr>
        <p:spPr bwMode="auto">
          <a:xfrm>
            <a:off x="5257800" y="3200400"/>
            <a:ext cx="1905000" cy="538609"/>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marL="342900" marR="0" lvl="0" indent="-342900" defTabSz="914400" rtl="0" eaLnBrk="1" fontAlgn="base" latinLnBrk="0" hangingPunct="1">
              <a:lnSpc>
                <a:spcPct val="100000"/>
              </a:lnSpc>
              <a:spcBef>
                <a:spcPct val="0"/>
              </a:spcBef>
              <a:spcAft>
                <a:spcPct val="0"/>
              </a:spcAft>
              <a:buClrTx/>
              <a:buSzTx/>
              <a:buFontTx/>
              <a:buAutoNum type="arabicPeriod"/>
              <a:tabLst/>
            </a:pPr>
            <a:endParaRPr lang="en-US" sz="1600" dirty="0" smtClean="0">
              <a:latin typeface="+mj-lt"/>
            </a:endParaRPr>
          </a:p>
          <a:p>
            <a:pPr marL="342900" marR="0" lvl="0" indent="-342900" defTabSz="914400" rtl="0" eaLnBrk="1" fontAlgn="base" latinLnBrk="0" hangingPunct="1">
              <a:lnSpc>
                <a:spcPct val="100000"/>
              </a:lnSpc>
              <a:spcBef>
                <a:spcPct val="0"/>
              </a:spcBef>
              <a:spcAft>
                <a:spcPct val="0"/>
              </a:spcAft>
              <a:buClrTx/>
              <a:buSzTx/>
              <a:tabLst/>
            </a:pPr>
            <a:r>
              <a:rPr lang="en-US" sz="1600" dirty="0" smtClean="0">
                <a:latin typeface="+mj-lt"/>
              </a:rPr>
              <a:t>3</a:t>
            </a:r>
            <a:r>
              <a:rPr kumimoji="0" lang="en-US" sz="1600" b="0" i="0" u="none" strike="noStrike" cap="none" normalizeH="0" baseline="0" dirty="0" smtClean="0">
                <a:ln>
                  <a:noFill/>
                </a:ln>
                <a:effectLst/>
                <a:latin typeface="+mj-lt"/>
              </a:rPr>
              <a:t>.	Repeat</a:t>
            </a:r>
            <a:endParaRPr kumimoji="0" lang="en-US" sz="1600" b="0" i="0" u="none" strike="noStrike" cap="none" normalizeH="0" baseline="0" dirty="0" smtClean="0">
              <a:ln>
                <a:noFill/>
              </a:ln>
              <a:effectLst/>
              <a:latin typeface="+mn-lt"/>
            </a:endParaRPr>
          </a:p>
        </p:txBody>
      </p:sp>
      <p:sp>
        <p:nvSpPr>
          <p:cNvPr id="10" name="Rectangle 9"/>
          <p:cNvSpPr>
            <a:spLocks noChangeArrowheads="1"/>
          </p:cNvSpPr>
          <p:nvPr/>
        </p:nvSpPr>
        <p:spPr bwMode="auto">
          <a:xfrm>
            <a:off x="5257800" y="2438400"/>
            <a:ext cx="1905000" cy="784830"/>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marL="342900" marR="0" lvl="0" indent="-342900" defTabSz="914400" rtl="0" eaLnBrk="1" fontAlgn="base" latinLnBrk="0" hangingPunct="1">
              <a:lnSpc>
                <a:spcPct val="100000"/>
              </a:lnSpc>
              <a:spcBef>
                <a:spcPct val="0"/>
              </a:spcBef>
              <a:spcAft>
                <a:spcPct val="0"/>
              </a:spcAft>
              <a:buClrTx/>
              <a:buSzTx/>
              <a:tabLst/>
            </a:pPr>
            <a:r>
              <a:rPr lang="en-US" sz="1600" dirty="0" smtClean="0">
                <a:latin typeface="+mj-lt"/>
              </a:rPr>
              <a:t>2</a:t>
            </a:r>
            <a:r>
              <a:rPr kumimoji="0" lang="en-US" sz="1600" b="0" i="0" u="none" strike="noStrike" cap="none" normalizeH="0" baseline="0" dirty="0" smtClean="0">
                <a:ln>
                  <a:noFill/>
                </a:ln>
                <a:effectLst/>
                <a:latin typeface="+mj-lt"/>
              </a:rPr>
              <a:t>.</a:t>
            </a:r>
            <a:r>
              <a:rPr kumimoji="0" lang="en-US" sz="1600" b="0" i="0" u="none" strike="noStrike" cap="none" normalizeH="0" dirty="0" smtClean="0">
                <a:ln>
                  <a:noFill/>
                </a:ln>
                <a:effectLst/>
                <a:latin typeface="+mj-lt"/>
              </a:rPr>
              <a:t> 	</a:t>
            </a:r>
            <a:r>
              <a:rPr kumimoji="0" lang="en-US" sz="1600" b="0" i="0" u="none" strike="noStrike" cap="none" normalizeH="0" baseline="0" dirty="0" smtClean="0">
                <a:ln>
                  <a:noFill/>
                </a:ln>
                <a:effectLst/>
                <a:latin typeface="+mj-lt"/>
              </a:rPr>
              <a:t>Round 2 exchange with </a:t>
            </a:r>
            <a:r>
              <a:rPr kumimoji="0" lang="en-US" sz="1600" b="0" i="0" u="none" strike="noStrike" cap="none" normalizeH="0" baseline="0" dirty="0" err="1" smtClean="0">
                <a:ln>
                  <a:noFill/>
                </a:ln>
                <a:effectLst/>
                <a:latin typeface="+mj-lt"/>
              </a:rPr>
              <a:t>k</a:t>
            </a:r>
            <a:r>
              <a:rPr kumimoji="0" lang="en-US" sz="1600" b="0" i="0" u="none" strike="noStrike" cap="none" normalizeH="0" baseline="0" dirty="0" smtClean="0">
                <a:ln>
                  <a:noFill/>
                </a:ln>
                <a:effectLst/>
                <a:latin typeface="+mj-lt"/>
              </a:rPr>
              <a:t> = 2, </a:t>
            </a:r>
            <a:r>
              <a:rPr kumimoji="0" lang="en-US" sz="1600" b="0" i="0" u="none" strike="noStrike" cap="none" normalizeH="0" baseline="0" dirty="0" err="1" smtClean="0">
                <a:ln>
                  <a:noFill/>
                </a:ln>
                <a:effectLst/>
                <a:latin typeface="+mj-lt"/>
              </a:rPr>
              <a:t>eg</a:t>
            </a:r>
            <a:r>
              <a:rPr kumimoji="0" lang="en-US" sz="1600" b="0" i="0" u="none" strike="noStrike" cap="none" normalizeH="0" baseline="0" dirty="0" smtClean="0">
                <a:ln>
                  <a:noFill/>
                </a:ln>
                <a:effectLst/>
                <a:latin typeface="+mj-lt"/>
              </a:rPr>
              <a:t>.</a:t>
            </a:r>
            <a:endParaRPr lang="en-US" sz="1600" dirty="0" smtClean="0">
              <a:latin typeface="+mj-lt"/>
            </a:endParaRPr>
          </a:p>
        </p:txBody>
      </p:sp>
      <p:pic>
        <p:nvPicPr>
          <p:cNvPr id="11" name="Picture 10" descr="global_comm.eps"/>
          <p:cNvPicPr>
            <a:picLocks noChangeAspect="1"/>
          </p:cNvPicPr>
          <p:nvPr/>
        </p:nvPicPr>
        <p:blipFill>
          <a:blip r:embed="rId3"/>
          <a:stretch>
            <a:fillRect/>
          </a:stretch>
        </p:blipFill>
        <p:spPr>
          <a:xfrm>
            <a:off x="7107527" y="1197718"/>
            <a:ext cx="1723925" cy="2688482"/>
          </a:xfrm>
          <a:prstGeom prst="rect">
            <a:avLst/>
          </a:prstGeom>
        </p:spPr>
      </p:pic>
      <p:sp>
        <p:nvSpPr>
          <p:cNvPr id="12" name="Rectangle 11"/>
          <p:cNvSpPr>
            <a:spLocks noChangeArrowheads="1"/>
          </p:cNvSpPr>
          <p:nvPr/>
        </p:nvSpPr>
        <p:spPr bwMode="auto">
          <a:xfrm>
            <a:off x="6477000" y="914400"/>
            <a:ext cx="2286000" cy="292388"/>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eaLnBrk="1" hangingPunct="1"/>
            <a:r>
              <a:rPr lang="en-US" sz="1600" b="1" dirty="0" smtClean="0">
                <a:latin typeface="+mj-lt"/>
              </a:rPr>
              <a:t>Global Reduction</a:t>
            </a:r>
          </a:p>
        </p:txBody>
      </p:sp>
      <p:sp>
        <p:nvSpPr>
          <p:cNvPr id="13" name="Rectangle 12"/>
          <p:cNvSpPr>
            <a:spLocks noChangeArrowheads="1"/>
          </p:cNvSpPr>
          <p:nvPr/>
        </p:nvSpPr>
        <p:spPr bwMode="auto">
          <a:xfrm>
            <a:off x="5257800" y="4396770"/>
            <a:ext cx="1905000" cy="784830"/>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marL="342900" marR="0" lvl="0" indent="-342900" defTabSz="914400" rtl="0" eaLnBrk="1" fontAlgn="base" latinLnBrk="0" hangingPunct="1">
              <a:lnSpc>
                <a:spcPct val="100000"/>
              </a:lnSpc>
              <a:spcBef>
                <a:spcPct val="0"/>
              </a:spcBef>
              <a:spcAft>
                <a:spcPct val="0"/>
              </a:spcAft>
              <a:buClrTx/>
              <a:buSzTx/>
              <a:tabLst/>
            </a:pPr>
            <a:r>
              <a:rPr lang="en-US" sz="1600" dirty="0" smtClean="0">
                <a:latin typeface="+mj-lt"/>
              </a:rPr>
              <a:t>1.	Perform local computations on blocks</a:t>
            </a:r>
          </a:p>
        </p:txBody>
      </p:sp>
      <p:sp>
        <p:nvSpPr>
          <p:cNvPr id="14" name="Rectangle 13"/>
          <p:cNvSpPr>
            <a:spLocks noChangeArrowheads="1"/>
          </p:cNvSpPr>
          <p:nvPr/>
        </p:nvSpPr>
        <p:spPr bwMode="auto">
          <a:xfrm>
            <a:off x="5334000" y="6166991"/>
            <a:ext cx="1905000" cy="538609"/>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marL="342900" marR="0" lvl="0" indent="-342900" defTabSz="914400" rtl="0" eaLnBrk="1" fontAlgn="base" latinLnBrk="0" hangingPunct="1">
              <a:lnSpc>
                <a:spcPct val="100000"/>
              </a:lnSpc>
              <a:spcBef>
                <a:spcPct val="0"/>
              </a:spcBef>
              <a:spcAft>
                <a:spcPct val="0"/>
              </a:spcAft>
              <a:buClrTx/>
              <a:buSzTx/>
              <a:buFontTx/>
              <a:buAutoNum type="arabicPeriod"/>
              <a:tabLst/>
            </a:pPr>
            <a:endParaRPr lang="en-US" sz="1600" dirty="0" smtClean="0">
              <a:latin typeface="+mj-lt"/>
            </a:endParaRPr>
          </a:p>
          <a:p>
            <a:pPr marL="342900" marR="0" lvl="0" indent="-342900" defTabSz="914400" rtl="0" eaLnBrk="1" fontAlgn="base" latinLnBrk="0" hangingPunct="1">
              <a:lnSpc>
                <a:spcPct val="100000"/>
              </a:lnSpc>
              <a:spcBef>
                <a:spcPct val="0"/>
              </a:spcBef>
              <a:spcAft>
                <a:spcPct val="0"/>
              </a:spcAft>
              <a:buClrTx/>
              <a:buSzTx/>
              <a:tabLst/>
            </a:pPr>
            <a:r>
              <a:rPr lang="en-US" sz="1600" dirty="0" smtClean="0">
                <a:latin typeface="+mj-lt"/>
              </a:rPr>
              <a:t>3</a:t>
            </a:r>
            <a:r>
              <a:rPr kumimoji="0" lang="en-US" sz="1600" b="0" i="0" u="none" strike="noStrike" cap="none" normalizeH="0" baseline="0" dirty="0" smtClean="0">
                <a:ln>
                  <a:noFill/>
                </a:ln>
                <a:effectLst/>
                <a:latin typeface="+mj-lt"/>
              </a:rPr>
              <a:t>.	Repeat</a:t>
            </a:r>
            <a:endParaRPr kumimoji="0" lang="en-US" sz="1600" b="0" i="0" u="none" strike="noStrike" cap="none" normalizeH="0" baseline="0" dirty="0" smtClean="0">
              <a:ln>
                <a:noFill/>
              </a:ln>
              <a:effectLst/>
              <a:latin typeface="+mn-lt"/>
            </a:endParaRPr>
          </a:p>
        </p:txBody>
      </p:sp>
      <p:sp>
        <p:nvSpPr>
          <p:cNvPr id="15" name="Rectangle 14"/>
          <p:cNvSpPr>
            <a:spLocks noChangeArrowheads="1"/>
          </p:cNvSpPr>
          <p:nvPr/>
        </p:nvSpPr>
        <p:spPr bwMode="auto">
          <a:xfrm>
            <a:off x="5257800" y="5458361"/>
            <a:ext cx="1905000" cy="784830"/>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marL="342900" marR="0" lvl="0" indent="-342900" defTabSz="914400" rtl="0" eaLnBrk="1" fontAlgn="base" latinLnBrk="0" hangingPunct="1">
              <a:lnSpc>
                <a:spcPct val="100000"/>
              </a:lnSpc>
              <a:spcBef>
                <a:spcPct val="0"/>
              </a:spcBef>
              <a:spcAft>
                <a:spcPct val="0"/>
              </a:spcAft>
              <a:buClrTx/>
              <a:buSzTx/>
              <a:tabLst/>
            </a:pPr>
            <a:r>
              <a:rPr lang="en-US" sz="1600" dirty="0" smtClean="0">
                <a:latin typeface="+mj-lt"/>
              </a:rPr>
              <a:t>2</a:t>
            </a:r>
            <a:r>
              <a:rPr kumimoji="0" lang="en-US" sz="1600" b="0" i="0" u="none" strike="noStrike" cap="none" normalizeH="0" baseline="0" dirty="0" smtClean="0">
                <a:ln>
                  <a:noFill/>
                </a:ln>
                <a:effectLst/>
                <a:latin typeface="+mj-lt"/>
              </a:rPr>
              <a:t>.</a:t>
            </a:r>
            <a:r>
              <a:rPr kumimoji="0" lang="en-US" sz="1600" b="0" i="0" u="none" strike="noStrike" cap="none" normalizeH="0" dirty="0" smtClean="0">
                <a:ln>
                  <a:noFill/>
                </a:ln>
                <a:effectLst/>
                <a:latin typeface="+mj-lt"/>
              </a:rPr>
              <a:t> 	</a:t>
            </a:r>
            <a:r>
              <a:rPr kumimoji="0" lang="en-US" sz="1600" b="0" i="0" u="none" strike="noStrike" cap="none" normalizeH="0" baseline="0" dirty="0" smtClean="0">
                <a:ln>
                  <a:noFill/>
                </a:ln>
                <a:effectLst/>
                <a:latin typeface="+mj-lt"/>
              </a:rPr>
              <a:t>Exchange </a:t>
            </a:r>
            <a:r>
              <a:rPr lang="en-US" sz="1600" dirty="0" smtClean="0">
                <a:latin typeface="+mj-lt"/>
              </a:rPr>
              <a:t>object</a:t>
            </a:r>
            <a:r>
              <a:rPr kumimoji="0" lang="en-US" sz="1600" b="0" i="0" u="none" strike="noStrike" cap="none" normalizeH="0" baseline="0" dirty="0" smtClean="0">
                <a:ln>
                  <a:noFill/>
                </a:ln>
                <a:effectLst/>
                <a:latin typeface="+mj-lt"/>
              </a:rPr>
              <a:t>s among </a:t>
            </a:r>
            <a:r>
              <a:rPr lang="en-US" sz="1600" dirty="0" smtClean="0">
                <a:latin typeface="+mj-lt"/>
              </a:rPr>
              <a:t>neighbors</a:t>
            </a:r>
          </a:p>
        </p:txBody>
      </p:sp>
      <p:pic>
        <p:nvPicPr>
          <p:cNvPr id="16" name="Picture 15" descr="local_comm.eps"/>
          <p:cNvPicPr>
            <a:picLocks noChangeAspect="1"/>
          </p:cNvPicPr>
          <p:nvPr/>
        </p:nvPicPr>
        <p:blipFill>
          <a:blip r:embed="rId4"/>
          <a:stretch>
            <a:fillRect/>
          </a:stretch>
        </p:blipFill>
        <p:spPr>
          <a:xfrm>
            <a:off x="7061221" y="4267200"/>
            <a:ext cx="1854179" cy="2355921"/>
          </a:xfrm>
          <a:prstGeom prst="rect">
            <a:avLst/>
          </a:prstGeom>
        </p:spPr>
      </p:pic>
      <p:sp>
        <p:nvSpPr>
          <p:cNvPr id="17" name="Rectangle 16"/>
          <p:cNvSpPr>
            <a:spLocks noChangeArrowheads="1"/>
          </p:cNvSpPr>
          <p:nvPr/>
        </p:nvSpPr>
        <p:spPr bwMode="auto">
          <a:xfrm>
            <a:off x="5562600" y="3974812"/>
            <a:ext cx="3657600" cy="292388"/>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eaLnBrk="1" hangingPunct="1"/>
            <a:r>
              <a:rPr lang="en-US" sz="1600" b="1" dirty="0" smtClean="0">
                <a:latin typeface="+mj-lt"/>
              </a:rPr>
              <a:t>Local Nearest Neighbor Exchange</a:t>
            </a:r>
          </a:p>
        </p:txBody>
      </p:sp>
      <p:sp>
        <p:nvSpPr>
          <p:cNvPr id="3" name="Slide Number Placeholder 2"/>
          <p:cNvSpPr>
            <a:spLocks noGrp="1"/>
          </p:cNvSpPr>
          <p:nvPr>
            <p:ph type="sldNum" sz="quarter" idx="4"/>
          </p:nvPr>
        </p:nvSpPr>
        <p:spPr/>
        <p:txBody>
          <a:bodyPr/>
          <a:lstStyle/>
          <a:p>
            <a:fld id="{23DA5C8E-5713-6E42-877E-0205A48AEA8B}" type="slidenum">
              <a:rPr lang="en-US" smtClean="0"/>
              <a:pPr/>
              <a:t>13</a:t>
            </a:fld>
            <a:endParaRPr lang="en-US" dirty="0"/>
          </a:p>
        </p:txBody>
      </p:sp>
    </p:spTree>
    <p:extLst>
      <p:ext uri="{BB962C8B-B14F-4D97-AF65-F5344CB8AC3E}">
        <p14:creationId xmlns:p14="http://schemas.microsoft.com/office/powerpoint/2010/main" val="3883320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Blocks for GPU Computation</a:t>
            </a:r>
            <a:endParaRPr lang="en-US" dirty="0"/>
          </a:p>
        </p:txBody>
      </p:sp>
      <p:sp>
        <p:nvSpPr>
          <p:cNvPr id="3" name="Content Placeholder 2"/>
          <p:cNvSpPr>
            <a:spLocks noGrp="1"/>
          </p:cNvSpPr>
          <p:nvPr>
            <p:ph idx="1"/>
          </p:nvPr>
        </p:nvSpPr>
        <p:spPr/>
        <p:txBody>
          <a:bodyPr/>
          <a:lstStyle/>
          <a:p>
            <a:r>
              <a:rPr lang="en-US" dirty="0" smtClean="0"/>
              <a:t>CUDPP (“CUDA Data Parallel Primitives”): open-source, popular library for GPU computing primitives</a:t>
            </a:r>
          </a:p>
          <a:p>
            <a:r>
              <a:rPr lang="en-US" dirty="0" smtClean="0"/>
              <a:t>DCGN (“Distributed CPU-GPU Network”): open-source MPI-like message-passing library for GPU clusters</a:t>
            </a:r>
          </a:p>
          <a:p>
            <a:r>
              <a:rPr lang="en-US" dirty="0" smtClean="0"/>
              <a:t>GPMR (“GPU </a:t>
            </a:r>
            <a:r>
              <a:rPr lang="en-US" dirty="0" err="1" smtClean="0"/>
              <a:t>MapReduce</a:t>
            </a:r>
            <a:r>
              <a:rPr lang="en-US" dirty="0" smtClean="0"/>
              <a:t>”): open-source high-level </a:t>
            </a:r>
            <a:r>
              <a:rPr lang="en-US" dirty="0" err="1" smtClean="0"/>
              <a:t>MapReduce</a:t>
            </a:r>
            <a:r>
              <a:rPr lang="en-US" dirty="0" smtClean="0"/>
              <a:t> library for GPU clusters</a:t>
            </a:r>
          </a:p>
          <a:p>
            <a:pPr lvl="1"/>
            <a:r>
              <a:rPr lang="en-US" dirty="0" smtClean="0"/>
              <a:t>Implemented volume renderer within </a:t>
            </a:r>
            <a:r>
              <a:rPr lang="en-US" dirty="0" err="1" smtClean="0"/>
              <a:t>MapReduce</a:t>
            </a:r>
            <a:r>
              <a:rPr lang="en-US" dirty="0" smtClean="0"/>
              <a:t> framework (with K.-L. Ma,</a:t>
            </a:r>
            <a:br>
              <a:rPr lang="en-US" dirty="0" smtClean="0"/>
            </a:br>
            <a:r>
              <a:rPr lang="en-US" dirty="0" smtClean="0"/>
              <a:t>C.-K. Chen, </a:t>
            </a:r>
            <a:r>
              <a:rPr lang="en-US" dirty="0" err="1" smtClean="0"/>
              <a:t>Ultravis</a:t>
            </a:r>
            <a:r>
              <a:rPr lang="en-US" dirty="0" smtClean="0"/>
              <a:t>)</a:t>
            </a:r>
          </a:p>
          <a:p>
            <a:endParaRPr lang="en-US" dirty="0" smtClean="0"/>
          </a:p>
          <a:p>
            <a:r>
              <a:rPr lang="en-US" dirty="0" smtClean="0"/>
              <a:t>Project lead: John Owens, UC</a:t>
            </a:r>
            <a:br>
              <a:rPr lang="en-US" dirty="0" smtClean="0"/>
            </a:br>
            <a:r>
              <a:rPr lang="en-US" dirty="0" smtClean="0"/>
              <a:t>Davis; students: Jeff Stuart,</a:t>
            </a:r>
            <a:br>
              <a:rPr lang="en-US" dirty="0" smtClean="0"/>
            </a:br>
            <a:r>
              <a:rPr lang="en-US" dirty="0" err="1" smtClean="0"/>
              <a:t>Shubhabrata</a:t>
            </a:r>
            <a:r>
              <a:rPr lang="en-US" dirty="0" smtClean="0"/>
              <a:t> </a:t>
            </a:r>
            <a:r>
              <a:rPr lang="en-US" dirty="0" err="1" smtClean="0"/>
              <a:t>Sengupta</a:t>
            </a:r>
            <a:r>
              <a:rPr lang="en-US" dirty="0" smtClean="0"/>
              <a:t>, Andrew</a:t>
            </a:r>
            <a:br>
              <a:rPr lang="en-US" dirty="0" smtClean="0"/>
            </a:br>
            <a:r>
              <a:rPr lang="en-US" dirty="0" smtClean="0"/>
              <a:t>Davidson, </a:t>
            </a:r>
            <a:r>
              <a:rPr lang="en-US" dirty="0" err="1" smtClean="0"/>
              <a:t>Ritesh</a:t>
            </a:r>
            <a:r>
              <a:rPr lang="en-US" dirty="0" smtClean="0"/>
              <a:t> Patel</a:t>
            </a:r>
          </a:p>
        </p:txBody>
      </p:sp>
      <p:pic>
        <p:nvPicPr>
          <p:cNvPr id="4" name="Picture 3"/>
          <p:cNvPicPr>
            <a:picLocks noChangeAspect="1"/>
          </p:cNvPicPr>
          <p:nvPr/>
        </p:nvPicPr>
        <p:blipFill>
          <a:blip r:embed="rId2"/>
          <a:stretch>
            <a:fillRect/>
          </a:stretch>
        </p:blipFill>
        <p:spPr>
          <a:xfrm>
            <a:off x="5486400" y="4038600"/>
            <a:ext cx="2514600" cy="2514600"/>
          </a:xfrm>
          <a:prstGeom prst="rect">
            <a:avLst/>
          </a:prstGeom>
        </p:spPr>
      </p:pic>
      <p:sp>
        <p:nvSpPr>
          <p:cNvPr id="5" name="Slide Number Placeholder 4"/>
          <p:cNvSpPr>
            <a:spLocks noGrp="1"/>
          </p:cNvSpPr>
          <p:nvPr>
            <p:ph type="sldNum" sz="quarter" idx="4"/>
          </p:nvPr>
        </p:nvSpPr>
        <p:spPr/>
        <p:txBody>
          <a:bodyPr/>
          <a:lstStyle/>
          <a:p>
            <a:fld id="{23DA5C8E-5713-6E42-877E-0205A48AEA8B}" type="slidenum">
              <a:rPr lang="en-US" smtClean="0"/>
              <a:pPr/>
              <a:t>14</a:t>
            </a:fld>
            <a:endParaRPr lang="en-US" dirty="0"/>
          </a:p>
        </p:txBody>
      </p:sp>
    </p:spTree>
    <p:extLst>
      <p:ext uri="{BB962C8B-B14F-4D97-AF65-F5344CB8AC3E}">
        <p14:creationId xmlns:p14="http://schemas.microsoft.com/office/powerpoint/2010/main" val="2514514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Complex Feature Visualization by Programming Language Interface</a:t>
            </a:r>
            <a:endParaRPr lang="en-US" dirty="0"/>
          </a:p>
        </p:txBody>
      </p:sp>
      <p:sp>
        <p:nvSpPr>
          <p:cNvPr id="7" name="Content Placeholder 2"/>
          <p:cNvSpPr txBox="1">
            <a:spLocks/>
          </p:cNvSpPr>
          <p:nvPr/>
        </p:nvSpPr>
        <p:spPr>
          <a:xfrm>
            <a:off x="0" y="1341437"/>
            <a:ext cx="4572000" cy="53641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effectLst/>
                <a:uLnTx/>
                <a:uFillTx/>
                <a:latin typeface="+mn-lt"/>
              </a:rPr>
              <a:t>Problem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noProof="0" dirty="0" smtClean="0">
                <a:latin typeface="+mn-lt"/>
              </a:rPr>
              <a:t>Today multi-scale/physics systems are modeled with unprecedented </a:t>
            </a:r>
            <a:r>
              <a:rPr lang="en-US" sz="1400" kern="0" dirty="0" smtClean="0">
                <a:latin typeface="+mn-lt"/>
              </a:rPr>
              <a:t>complexity</a:t>
            </a:r>
            <a:endParaRPr kumimoji="0" lang="en-US" sz="1400" b="0" i="0" u="none" strike="noStrike" kern="0" cap="none" spc="0" normalizeH="0" baseline="0" noProof="0" dirty="0" smtClean="0">
              <a:ln>
                <a:noFill/>
              </a:ln>
              <a:effectLst/>
              <a:uLnTx/>
              <a:uFillTx/>
              <a:latin typeface="+mn-lt"/>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dirty="0" smtClean="0">
                <a:latin typeface="+mn-lt"/>
              </a:rPr>
              <a:t>A daunting task to manually explore all aspects of such complex systems</a:t>
            </a:r>
            <a:endParaRPr kumimoji="0" lang="en-US" sz="1400" b="0" i="0" u="none" strike="noStrike" kern="0" cap="none" spc="0" normalizeH="0" baseline="0" noProof="0" dirty="0" smtClean="0">
              <a:ln>
                <a:noFill/>
              </a:ln>
              <a:effectLst/>
              <a:uLnTx/>
              <a:uFillTx/>
              <a:latin typeface="+mn-lt"/>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dirty="0" smtClean="0">
                <a:latin typeface="+mn-lt"/>
              </a:rPr>
              <a:t>Infeasible to always require</a:t>
            </a:r>
            <a:r>
              <a:rPr kumimoji="0" lang="en-US" sz="1400" b="0" i="0" u="none" strike="noStrike" kern="0" cap="none" spc="0" normalizeH="0" baseline="0" noProof="0" dirty="0" smtClean="0">
                <a:ln>
                  <a:noFill/>
                </a:ln>
                <a:effectLst/>
                <a:uLnTx/>
                <a:uFillTx/>
                <a:latin typeface="+mn-lt"/>
              </a:rPr>
              <a:t> users </a:t>
            </a:r>
            <a:r>
              <a:rPr lang="en-US" sz="1400" kern="0" dirty="0" smtClean="0">
                <a:latin typeface="+mn-lt"/>
              </a:rPr>
              <a:t>to</a:t>
            </a:r>
            <a:r>
              <a:rPr kumimoji="0" lang="en-US" sz="1400" b="0" i="0" u="none" strike="noStrike" kern="0" cap="none" spc="0" normalizeH="0" baseline="0" noProof="0" dirty="0" smtClean="0">
                <a:ln>
                  <a:noFill/>
                </a:ln>
                <a:effectLst/>
                <a:uLnTx/>
                <a:uFillTx/>
                <a:latin typeface="+mn-lt"/>
              </a:rPr>
              <a:t> fully </a:t>
            </a:r>
            <a:r>
              <a:rPr lang="en-US" sz="1400" kern="0" dirty="0" smtClean="0">
                <a:latin typeface="+mn-lt"/>
              </a:rPr>
              <a:t>substantiate a feature specification in all aspects</a:t>
            </a:r>
          </a:p>
          <a:p>
            <a:pPr marL="742950" lvl="1" indent="-285750" eaLnBrk="0" hangingPunct="0">
              <a:spcBef>
                <a:spcPct val="20000"/>
              </a:spcBef>
              <a:buFontTx/>
              <a:buChar char="–"/>
              <a:defRPr/>
            </a:pPr>
            <a:r>
              <a:rPr kumimoji="0" lang="en-US" sz="1400" b="0" i="0" u="none" strike="noStrike" kern="0" cap="none" spc="0" normalizeH="0" baseline="0" noProof="0" dirty="0" smtClean="0">
                <a:ln>
                  <a:noFill/>
                </a:ln>
                <a:effectLst/>
                <a:uLnTx/>
                <a:uFillTx/>
                <a:latin typeface="+mn-lt"/>
              </a:rPr>
              <a:t>In result, traditional visualizations</a:t>
            </a:r>
            <a:r>
              <a:rPr kumimoji="0" lang="en-US" sz="1400" b="0" i="0" u="none" strike="noStrike" kern="0" cap="none" spc="0" normalizeH="0" noProof="0" dirty="0" smtClean="0">
                <a:ln>
                  <a:noFill/>
                </a:ln>
                <a:effectLst/>
                <a:uLnTx/>
                <a:uFillTx/>
                <a:latin typeface="+mn-lt"/>
              </a:rPr>
              <a:t> could be </a:t>
            </a:r>
            <a:r>
              <a:rPr lang="en-US" sz="1400" kern="0" dirty="0" smtClean="0">
                <a:latin typeface="+mn-lt"/>
              </a:rPr>
              <a:t>unreliable,</a:t>
            </a:r>
            <a:r>
              <a:rPr kumimoji="0" lang="en-US" sz="1400" b="0" i="0" u="none" strike="noStrike" kern="0" cap="none" spc="0" normalizeH="0" noProof="0" dirty="0" smtClean="0">
                <a:ln>
                  <a:noFill/>
                </a:ln>
                <a:effectLst/>
                <a:uLnTx/>
                <a:uFillTx/>
                <a:latin typeface="+mn-lt"/>
              </a:rPr>
              <a:t> inconclusive or </a:t>
            </a:r>
            <a:r>
              <a:rPr lang="en-US" sz="1400" kern="0" dirty="0" smtClean="0">
                <a:latin typeface="+mn-lt"/>
              </a:rPr>
              <a:t>in</a:t>
            </a:r>
            <a:r>
              <a:rPr kumimoji="0" lang="en-US" sz="1400" b="0" i="0" u="none" strike="noStrike" kern="0" cap="none" spc="0" normalizeH="0" noProof="0" dirty="0" smtClean="0">
                <a:ln>
                  <a:noFill/>
                </a:ln>
                <a:effectLst/>
                <a:uLnTx/>
                <a:uFillTx/>
                <a:latin typeface="+mn-lt"/>
              </a:rPr>
              <a:t>comprehensive</a:t>
            </a:r>
            <a:endParaRPr lang="en-US" sz="1400" kern="0" baseline="0" dirty="0" smtClean="0">
              <a:latin typeface="+mn-lt"/>
            </a:endParaRPr>
          </a:p>
          <a:p>
            <a:pPr marL="285750" indent="-285750">
              <a:buFont typeface="Arial"/>
              <a:buChar char="•"/>
            </a:pPr>
            <a:r>
              <a:rPr lang="en-US" sz="1600" kern="0" dirty="0">
                <a:latin typeface="+mn-lt"/>
              </a:rPr>
              <a:t>Solution</a:t>
            </a:r>
          </a:p>
          <a:p>
            <a:pPr marL="742950" lvl="1" indent="-285750">
              <a:buFont typeface="Lucida Grande"/>
              <a:buChar char="–"/>
            </a:pPr>
            <a:r>
              <a:rPr lang="en-US" sz="1400" kern="0" dirty="0">
                <a:latin typeface="+mn-lt"/>
              </a:rPr>
              <a:t>Enabling versatile exploration and visualization of complex features by using supercomputers to automatically explore a feature specification’s un-specified aspects. </a:t>
            </a:r>
          </a:p>
          <a:p>
            <a:pPr marL="742950" lvl="1" indent="-285750">
              <a:buFont typeface="Lucida Grande"/>
              <a:buChar char="–"/>
            </a:pPr>
            <a:r>
              <a:rPr lang="en-US" sz="1400" kern="0" dirty="0">
                <a:latin typeface="+mn-lt"/>
              </a:rPr>
              <a:t>Domain scientists control this automation via light weight programming languages (regex).</a:t>
            </a:r>
          </a:p>
          <a:p>
            <a:pPr marL="285750" indent="-285750">
              <a:buClr>
                <a:srgbClr val="204573"/>
              </a:buClr>
              <a:buFont typeface="Arial"/>
              <a:buChar char="•"/>
            </a:pPr>
            <a:r>
              <a:rPr lang="en-US" sz="1600" kern="0" dirty="0">
                <a:latin typeface="+mn-lt"/>
              </a:rPr>
              <a:t>Impact</a:t>
            </a:r>
          </a:p>
          <a:p>
            <a:pPr marL="742950" lvl="1" indent="-285750">
              <a:buClr>
                <a:srgbClr val="204573"/>
              </a:buClr>
              <a:buFont typeface="Lucida Grande"/>
              <a:buChar char="–"/>
            </a:pPr>
            <a:r>
              <a:rPr lang="en-US" sz="1400" kern="0" dirty="0">
                <a:latin typeface="+mn-lt"/>
              </a:rPr>
              <a:t>Reliably capture and visualize ocean structures at fine precision on global scales</a:t>
            </a:r>
          </a:p>
          <a:p>
            <a:pPr marL="742950" lvl="1" indent="-285750">
              <a:buClr>
                <a:srgbClr val="204573"/>
              </a:buClr>
              <a:buFont typeface="Lucida Grande"/>
              <a:buChar char="–"/>
            </a:pPr>
            <a:r>
              <a:rPr lang="en-US" sz="1400" kern="0" dirty="0">
                <a:latin typeface="+mn-lt"/>
              </a:rPr>
              <a:t>Useful to all climate modelers needing to understand or improve ocean models </a:t>
            </a:r>
          </a:p>
          <a:p>
            <a:pPr marL="742950" lvl="1" indent="-285750" eaLnBrk="0" hangingPunct="0">
              <a:spcBef>
                <a:spcPct val="20000"/>
              </a:spcBef>
              <a:buFont typeface="Arial"/>
              <a:buChar char="•"/>
              <a:defRPr/>
            </a:pPr>
            <a:endParaRPr kumimoji="0" lang="en-US" sz="1400" b="0" i="0" u="none" strike="noStrike" kern="0" cap="none" spc="0" normalizeH="0" baseline="0" noProof="0" dirty="0" smtClean="0">
              <a:ln>
                <a:noFill/>
              </a:ln>
              <a:effectLst/>
              <a:uLnTx/>
              <a:uFillTx/>
              <a:latin typeface="+mn-lt"/>
            </a:endParaRPr>
          </a:p>
        </p:txBody>
      </p:sp>
      <p:pic>
        <p:nvPicPr>
          <p:cNvPr id="9" name="Picture 10"/>
          <p:cNvPicPr>
            <a:picLocks noChangeAspect="1"/>
          </p:cNvPicPr>
          <p:nvPr/>
        </p:nvPicPr>
        <p:blipFill>
          <a:blip r:embed="rId3"/>
          <a:srcRect/>
          <a:stretch>
            <a:fillRect/>
          </a:stretch>
        </p:blipFill>
        <p:spPr bwMode="auto">
          <a:xfrm>
            <a:off x="4648200" y="1219200"/>
            <a:ext cx="4267200" cy="2744474"/>
          </a:xfrm>
          <a:prstGeom prst="rect">
            <a:avLst/>
          </a:prstGeom>
          <a:noFill/>
          <a:ln w="9525">
            <a:noFill/>
            <a:miter lim="800000"/>
            <a:headEnd/>
            <a:tailEnd/>
          </a:ln>
        </p:spPr>
      </p:pic>
      <p:sp>
        <p:nvSpPr>
          <p:cNvPr id="10" name="TextBox 4"/>
          <p:cNvSpPr txBox="1">
            <a:spLocks noChangeArrowheads="1"/>
          </p:cNvSpPr>
          <p:nvPr/>
        </p:nvSpPr>
        <p:spPr bwMode="auto">
          <a:xfrm>
            <a:off x="4495800" y="4150311"/>
            <a:ext cx="2438400" cy="2631489"/>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00"/>
                </a:solidFill>
                <a:latin typeface="Arial"/>
                <a:cs typeface="Arial"/>
              </a:rPr>
              <a:t>/* floating point numbers */</a:t>
            </a:r>
          </a:p>
          <a:p>
            <a:r>
              <a:rPr lang="en-US" sz="1100" b="1" dirty="0">
                <a:solidFill>
                  <a:srgbClr val="000000"/>
                </a:solidFill>
                <a:latin typeface="Arial"/>
                <a:cs typeface="Arial"/>
              </a:rPr>
              <a:t>\-?[0-9]+</a:t>
            </a:r>
          </a:p>
          <a:p>
            <a:r>
              <a:rPr lang="en-US" sz="1100" b="1" dirty="0">
                <a:solidFill>
                  <a:srgbClr val="000000"/>
                </a:solidFill>
                <a:latin typeface="Arial"/>
                <a:cs typeface="Arial"/>
              </a:rPr>
              <a:t>| \-?"."([0-9])+</a:t>
            </a:r>
          </a:p>
          <a:p>
            <a:r>
              <a:rPr lang="en-US" sz="1100" b="1" dirty="0">
                <a:solidFill>
                  <a:srgbClr val="000000"/>
                </a:solidFill>
                <a:latin typeface="Arial"/>
                <a:cs typeface="Arial"/>
              </a:rPr>
              <a:t>| \-?([0-9])+"."([0-9])*</a:t>
            </a:r>
          </a:p>
          <a:p>
            <a:r>
              <a:rPr lang="en-US" sz="1100" b="1" dirty="0">
                <a:solidFill>
                  <a:srgbClr val="000000"/>
                </a:solidFill>
                <a:latin typeface="Arial"/>
                <a:cs typeface="Arial"/>
              </a:rPr>
              <a:t>| \-?([0-9])+\.?([0-9])*[eE]\-?([0-9])+</a:t>
            </a:r>
          </a:p>
          <a:p>
            <a:r>
              <a:rPr lang="en-US" sz="1100" b="1" dirty="0">
                <a:solidFill>
                  <a:srgbClr val="000000"/>
                </a:solidFill>
                <a:latin typeface="Arial"/>
                <a:cs typeface="Arial"/>
              </a:rPr>
              <a:t>         return VALUE;</a:t>
            </a:r>
          </a:p>
          <a:p>
            <a:endParaRPr lang="en-US" sz="1100" b="1" dirty="0">
              <a:solidFill>
                <a:srgbClr val="000000"/>
              </a:solidFill>
              <a:latin typeface="Arial"/>
              <a:cs typeface="Arial"/>
            </a:endParaRPr>
          </a:p>
          <a:p>
            <a:r>
              <a:rPr lang="en-US" sz="1100" b="1" dirty="0">
                <a:solidFill>
                  <a:srgbClr val="000000"/>
                </a:solidFill>
                <a:latin typeface="Arial"/>
                <a:cs typeface="Arial"/>
              </a:rPr>
              <a:t>\[ return RBEGIN;</a:t>
            </a:r>
          </a:p>
          <a:p>
            <a:r>
              <a:rPr lang="en-US" sz="1100" b="1" dirty="0">
                <a:solidFill>
                  <a:srgbClr val="000000"/>
                </a:solidFill>
                <a:latin typeface="Arial"/>
                <a:cs typeface="Arial"/>
              </a:rPr>
              <a:t>\] return REND;</a:t>
            </a:r>
          </a:p>
          <a:p>
            <a:r>
              <a:rPr lang="en-US" sz="1100" b="1" dirty="0">
                <a:solidFill>
                  <a:srgbClr val="000000"/>
                </a:solidFill>
                <a:latin typeface="Arial"/>
                <a:cs typeface="Arial"/>
              </a:rPr>
              <a:t>\? return RWILDCARD;</a:t>
            </a:r>
          </a:p>
          <a:p>
            <a:r>
              <a:rPr lang="en-US" sz="1100" b="1" dirty="0">
                <a:solidFill>
                  <a:srgbClr val="000000"/>
                </a:solidFill>
                <a:latin typeface="Arial"/>
                <a:cs typeface="Arial"/>
              </a:rPr>
              <a:t>\* return MREXPANDER;</a:t>
            </a:r>
          </a:p>
          <a:p>
            <a:r>
              <a:rPr lang="en-US" sz="1100" b="1" dirty="0">
                <a:solidFill>
                  <a:srgbClr val="000000"/>
                </a:solidFill>
                <a:latin typeface="Arial"/>
                <a:cs typeface="Arial"/>
              </a:rPr>
              <a:t>\- return RTO;</a:t>
            </a:r>
          </a:p>
          <a:p>
            <a:r>
              <a:rPr lang="en-US" sz="1100" b="1" dirty="0">
                <a:solidFill>
                  <a:srgbClr val="000000"/>
                </a:solidFill>
                <a:latin typeface="Arial"/>
                <a:cs typeface="Arial"/>
              </a:rPr>
              <a:t>T return TIMEMARKER</a:t>
            </a:r>
            <a:r>
              <a:rPr lang="en-US" sz="1100" b="1" dirty="0" smtClean="0">
                <a:solidFill>
                  <a:srgbClr val="000000"/>
                </a:solidFill>
                <a:latin typeface="Arial"/>
                <a:cs typeface="Arial"/>
              </a:rPr>
              <a:t>;</a:t>
            </a:r>
          </a:p>
          <a:p>
            <a:r>
              <a:rPr lang="en-US" sz="1100" b="1" dirty="0">
                <a:solidFill>
                  <a:srgbClr val="000000"/>
                </a:solidFill>
                <a:latin typeface="Arial"/>
                <a:cs typeface="Arial"/>
              </a:rPr>
              <a:t>[ \</a:t>
            </a:r>
            <a:r>
              <a:rPr lang="en-US" sz="1100" b="1" dirty="0" err="1">
                <a:solidFill>
                  <a:srgbClr val="000000"/>
                </a:solidFill>
                <a:latin typeface="Arial"/>
                <a:cs typeface="Arial"/>
              </a:rPr>
              <a:t>t\n</a:t>
            </a:r>
            <a:r>
              <a:rPr lang="en-US" sz="1100" b="1" dirty="0">
                <a:solidFill>
                  <a:srgbClr val="000000"/>
                </a:solidFill>
                <a:latin typeface="Arial"/>
                <a:cs typeface="Arial"/>
              </a:rPr>
              <a:t>] </a:t>
            </a:r>
            <a:r>
              <a:rPr lang="en-US" sz="1100" b="1" dirty="0" smtClean="0">
                <a:solidFill>
                  <a:srgbClr val="000000"/>
                </a:solidFill>
                <a:latin typeface="Arial"/>
                <a:cs typeface="Arial"/>
              </a:rPr>
              <a:t>;</a:t>
            </a:r>
          </a:p>
          <a:p>
            <a:r>
              <a:rPr lang="en-US" sz="1100" b="1" dirty="0">
                <a:solidFill>
                  <a:srgbClr val="000000"/>
                </a:solidFill>
                <a:latin typeface="Arial"/>
                <a:cs typeface="Arial"/>
              </a:rPr>
              <a:t>. ;</a:t>
            </a:r>
          </a:p>
        </p:txBody>
      </p:sp>
      <p:sp>
        <p:nvSpPr>
          <p:cNvPr id="11" name="TextBox 5"/>
          <p:cNvSpPr txBox="1">
            <a:spLocks noChangeArrowheads="1"/>
          </p:cNvSpPr>
          <p:nvPr/>
        </p:nvSpPr>
        <p:spPr bwMode="auto">
          <a:xfrm>
            <a:off x="6400800" y="3981034"/>
            <a:ext cx="2895600" cy="2800766"/>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00"/>
                </a:solidFill>
                <a:latin typeface="Arial"/>
                <a:cs typeface="Arial"/>
              </a:rPr>
              <a:t>statement:</a:t>
            </a:r>
          </a:p>
          <a:p>
            <a:pPr lvl="1"/>
            <a:r>
              <a:rPr lang="en-US" sz="1100" b="1" dirty="0">
                <a:solidFill>
                  <a:srgbClr val="000000"/>
                </a:solidFill>
                <a:latin typeface="Arial"/>
                <a:cs typeface="Arial"/>
              </a:rPr>
              <a:t>| statement range</a:t>
            </a:r>
          </a:p>
          <a:p>
            <a:pPr lvl="1"/>
            <a:r>
              <a:rPr lang="en-US" sz="1100" b="1" dirty="0">
                <a:solidFill>
                  <a:srgbClr val="000000"/>
                </a:solidFill>
                <a:latin typeface="Arial"/>
                <a:cs typeface="Arial"/>
              </a:rPr>
              <a:t>| statement </a:t>
            </a:r>
            <a:r>
              <a:rPr lang="en-US" sz="1100" b="1" dirty="0" err="1">
                <a:solidFill>
                  <a:srgbClr val="000000"/>
                </a:solidFill>
                <a:latin typeface="Arial"/>
                <a:cs typeface="Arial"/>
              </a:rPr>
              <a:t>multirange</a:t>
            </a:r>
            <a:endParaRPr lang="en-US" sz="1100" b="1" dirty="0">
              <a:solidFill>
                <a:srgbClr val="000000"/>
              </a:solidFill>
              <a:latin typeface="Arial"/>
              <a:cs typeface="Arial"/>
            </a:endParaRPr>
          </a:p>
          <a:p>
            <a:pPr lvl="1"/>
            <a:r>
              <a:rPr lang="en-US" sz="1100" b="1" dirty="0">
                <a:solidFill>
                  <a:srgbClr val="000000"/>
                </a:solidFill>
                <a:latin typeface="Arial"/>
                <a:cs typeface="Arial"/>
              </a:rPr>
              <a:t>| statement TIMEMARKER range</a:t>
            </a:r>
          </a:p>
          <a:p>
            <a:pPr lvl="1"/>
            <a:r>
              <a:rPr lang="en-US" sz="1100" b="1" dirty="0">
                <a:solidFill>
                  <a:srgbClr val="000000"/>
                </a:solidFill>
                <a:latin typeface="Arial"/>
                <a:cs typeface="Arial"/>
              </a:rPr>
              <a:t>| statement TIMEMARKER </a:t>
            </a:r>
            <a:r>
              <a:rPr lang="en-US" sz="1100" b="1" dirty="0" err="1">
                <a:solidFill>
                  <a:srgbClr val="000000"/>
                </a:solidFill>
                <a:latin typeface="Arial"/>
                <a:cs typeface="Arial"/>
              </a:rPr>
              <a:t>multirange</a:t>
            </a:r>
            <a:endParaRPr lang="en-US" sz="1100" b="1" dirty="0">
              <a:solidFill>
                <a:srgbClr val="000000"/>
              </a:solidFill>
              <a:latin typeface="Arial"/>
              <a:cs typeface="Arial"/>
            </a:endParaRPr>
          </a:p>
          <a:p>
            <a:pPr lvl="1"/>
            <a:r>
              <a:rPr lang="en-US" sz="1100" b="1" dirty="0" smtClean="0">
                <a:solidFill>
                  <a:srgbClr val="000000"/>
                </a:solidFill>
                <a:latin typeface="Arial"/>
                <a:cs typeface="Arial"/>
              </a:rPr>
              <a:t>;</a:t>
            </a:r>
          </a:p>
          <a:p>
            <a:r>
              <a:rPr lang="en-US" sz="1100" b="1" dirty="0">
                <a:solidFill>
                  <a:srgbClr val="000000"/>
                </a:solidFill>
                <a:latin typeface="Arial"/>
                <a:cs typeface="Arial"/>
              </a:rPr>
              <a:t>range: RBEGIN values REND</a:t>
            </a:r>
          </a:p>
          <a:p>
            <a:pPr lvl="1"/>
            <a:r>
              <a:rPr lang="en-US" sz="1100" b="1" dirty="0">
                <a:solidFill>
                  <a:srgbClr val="000000"/>
                </a:solidFill>
                <a:latin typeface="Arial"/>
                <a:cs typeface="Arial"/>
              </a:rPr>
              <a:t>| RWILDCARD</a:t>
            </a:r>
          </a:p>
          <a:p>
            <a:pPr lvl="1"/>
            <a:r>
              <a:rPr lang="en-US" sz="1100" b="1" dirty="0" smtClean="0">
                <a:solidFill>
                  <a:srgbClr val="000000"/>
                </a:solidFill>
                <a:latin typeface="Arial"/>
                <a:cs typeface="Arial"/>
              </a:rPr>
              <a:t>;</a:t>
            </a:r>
          </a:p>
          <a:p>
            <a:r>
              <a:rPr lang="en-US" sz="1100" b="1" dirty="0">
                <a:solidFill>
                  <a:srgbClr val="000000"/>
                </a:solidFill>
                <a:latin typeface="Arial"/>
                <a:cs typeface="Arial"/>
              </a:rPr>
              <a:t>values: VALUE RTO VALUE</a:t>
            </a:r>
          </a:p>
          <a:p>
            <a:pPr lvl="1"/>
            <a:r>
              <a:rPr lang="en-US" sz="1100" b="1" dirty="0">
                <a:solidFill>
                  <a:srgbClr val="000000"/>
                </a:solidFill>
                <a:latin typeface="Arial"/>
                <a:cs typeface="Arial"/>
              </a:rPr>
              <a:t>| VALUE</a:t>
            </a:r>
          </a:p>
          <a:p>
            <a:pPr lvl="1"/>
            <a:r>
              <a:rPr lang="en-US" sz="1100" b="1" dirty="0">
                <a:solidFill>
                  <a:srgbClr val="000000"/>
                </a:solidFill>
                <a:latin typeface="Arial"/>
                <a:cs typeface="Arial"/>
              </a:rPr>
              <a:t>| RWILDCARD</a:t>
            </a:r>
          </a:p>
          <a:p>
            <a:pPr lvl="1"/>
            <a:r>
              <a:rPr lang="en-US" sz="1100" b="1" dirty="0" smtClean="0">
                <a:solidFill>
                  <a:srgbClr val="000000"/>
                </a:solidFill>
                <a:latin typeface="Arial"/>
                <a:cs typeface="Arial"/>
              </a:rPr>
              <a:t>;</a:t>
            </a:r>
          </a:p>
          <a:p>
            <a:r>
              <a:rPr lang="en-US" sz="1100" b="1" dirty="0" err="1">
                <a:solidFill>
                  <a:srgbClr val="000000"/>
                </a:solidFill>
                <a:latin typeface="Arial"/>
                <a:cs typeface="Arial"/>
              </a:rPr>
              <a:t>multirange</a:t>
            </a:r>
            <a:r>
              <a:rPr lang="en-US" sz="1100" b="1" dirty="0">
                <a:solidFill>
                  <a:srgbClr val="000000"/>
                </a:solidFill>
                <a:latin typeface="Arial"/>
                <a:cs typeface="Arial"/>
              </a:rPr>
              <a:t>: range MREXPANDER</a:t>
            </a:r>
          </a:p>
          <a:p>
            <a:pPr lvl="1"/>
            <a:r>
              <a:rPr lang="en-US" sz="1100" b="1" dirty="0">
                <a:solidFill>
                  <a:srgbClr val="000000"/>
                </a:solidFill>
                <a:latin typeface="Arial"/>
                <a:cs typeface="Arial"/>
              </a:rPr>
              <a:t>;</a:t>
            </a:r>
          </a:p>
        </p:txBody>
      </p:sp>
      <p:sp>
        <p:nvSpPr>
          <p:cNvPr id="3" name="Slide Number Placeholder 2"/>
          <p:cNvSpPr>
            <a:spLocks noGrp="1"/>
          </p:cNvSpPr>
          <p:nvPr>
            <p:ph type="sldNum" sz="quarter" idx="4"/>
          </p:nvPr>
        </p:nvSpPr>
        <p:spPr/>
        <p:txBody>
          <a:bodyPr/>
          <a:lstStyle/>
          <a:p>
            <a:fld id="{23DA5C8E-5713-6E42-877E-0205A48AEA8B}" type="slidenum">
              <a:rPr lang="en-US" smtClean="0"/>
              <a:pPr/>
              <a:t>15</a:t>
            </a:fld>
            <a:endParaRPr lang="en-US" dirty="0"/>
          </a:p>
        </p:txBody>
      </p:sp>
    </p:spTree>
    <p:extLst>
      <p:ext uri="{BB962C8B-B14F-4D97-AF65-F5344CB8AC3E}">
        <p14:creationId xmlns:p14="http://schemas.microsoft.com/office/powerpoint/2010/main" val="2844824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Visualization of Particle-based Groundwater Simulations</a:t>
            </a:r>
            <a:endParaRPr lang="en-US"/>
          </a:p>
        </p:txBody>
      </p:sp>
      <p:sp>
        <p:nvSpPr>
          <p:cNvPr id="16387" name="Content Placeholder 2"/>
          <p:cNvSpPr txBox="1">
            <a:spLocks/>
          </p:cNvSpPr>
          <p:nvPr/>
        </p:nvSpPr>
        <p:spPr bwMode="auto">
          <a:xfrm>
            <a:off x="228600" y="914400"/>
            <a:ext cx="6019800" cy="5589588"/>
          </a:xfrm>
          <a:prstGeom prst="rect">
            <a:avLst/>
          </a:prstGeom>
          <a:noFill/>
          <a:ln w="9525">
            <a:noFill/>
            <a:miter lim="800000"/>
            <a:headEnd/>
            <a:tailEnd/>
          </a:ln>
        </p:spPr>
        <p:txBody>
          <a:bodyPr/>
          <a:lstStyle>
            <a:lvl1pPr marL="342900" indent="-342900" eaLnBrk="0" hangingPunct="0">
              <a:defRPr sz="1400">
                <a:solidFill>
                  <a:schemeClr val="tx1"/>
                </a:solidFill>
                <a:latin typeface="Times New Roman" charset="0"/>
                <a:ea typeface="ＭＳ Ｐゴシック" charset="0"/>
                <a:cs typeface="ＭＳ Ｐゴシック" charset="0"/>
              </a:defRPr>
            </a:lvl1pPr>
            <a:lvl2pPr marL="742950" indent="-285750" eaLnBrk="0" hangingPunct="0">
              <a:defRPr sz="1400">
                <a:solidFill>
                  <a:schemeClr val="tx1"/>
                </a:solidFill>
                <a:latin typeface="Times New Roman" charset="0"/>
                <a:ea typeface="ＭＳ Ｐゴシック" charset="0"/>
              </a:defRPr>
            </a:lvl2pPr>
            <a:lvl3pPr eaLnBrk="0" hangingPunct="0">
              <a:defRPr sz="1400">
                <a:solidFill>
                  <a:schemeClr val="tx1"/>
                </a:solidFill>
                <a:latin typeface="Times New Roman" charset="0"/>
                <a:ea typeface="ＭＳ Ｐゴシック" charset="0"/>
              </a:defRPr>
            </a:lvl3pPr>
            <a:lvl4pPr eaLnBrk="0" hangingPunct="0">
              <a:defRPr sz="1400">
                <a:solidFill>
                  <a:schemeClr val="tx1"/>
                </a:solidFill>
                <a:latin typeface="Times New Roman" charset="0"/>
                <a:ea typeface="ＭＳ Ｐゴシック" charset="0"/>
              </a:defRPr>
            </a:lvl4pPr>
            <a:lvl5pPr eaLnBrk="0" hangingPunct="0">
              <a:defRPr sz="1400">
                <a:solidFill>
                  <a:schemeClr val="tx1"/>
                </a:solidFill>
                <a:latin typeface="Times New Roman" charset="0"/>
                <a:ea typeface="ＭＳ Ｐゴシック" charset="0"/>
              </a:defRPr>
            </a:lvl5pPr>
            <a:lvl6pPr marL="457200" eaLnBrk="0" fontAlgn="base" hangingPunct="0">
              <a:spcBef>
                <a:spcPct val="0"/>
              </a:spcBef>
              <a:spcAft>
                <a:spcPct val="0"/>
              </a:spcAft>
              <a:defRPr sz="1400">
                <a:solidFill>
                  <a:schemeClr val="tx1"/>
                </a:solidFill>
                <a:latin typeface="Times New Roman" charset="0"/>
                <a:ea typeface="ＭＳ Ｐゴシック" charset="0"/>
              </a:defRPr>
            </a:lvl6pPr>
            <a:lvl7pPr marL="914400" eaLnBrk="0" fontAlgn="base" hangingPunct="0">
              <a:spcBef>
                <a:spcPct val="0"/>
              </a:spcBef>
              <a:spcAft>
                <a:spcPct val="0"/>
              </a:spcAft>
              <a:defRPr sz="1400">
                <a:solidFill>
                  <a:schemeClr val="tx1"/>
                </a:solidFill>
                <a:latin typeface="Times New Roman" charset="0"/>
                <a:ea typeface="ＭＳ Ｐゴシック" charset="0"/>
              </a:defRPr>
            </a:lvl7pPr>
            <a:lvl8pPr marL="1371600" eaLnBrk="0" fontAlgn="base" hangingPunct="0">
              <a:spcBef>
                <a:spcPct val="0"/>
              </a:spcBef>
              <a:spcAft>
                <a:spcPct val="0"/>
              </a:spcAft>
              <a:defRPr sz="1400">
                <a:solidFill>
                  <a:schemeClr val="tx1"/>
                </a:solidFill>
                <a:latin typeface="Times New Roman" charset="0"/>
                <a:ea typeface="ＭＳ Ｐゴシック" charset="0"/>
              </a:defRPr>
            </a:lvl8pPr>
            <a:lvl9pPr marL="1828800" eaLnBrk="0" fontAlgn="base" hangingPunct="0">
              <a:spcBef>
                <a:spcPct val="0"/>
              </a:spcBef>
              <a:spcAft>
                <a:spcPct val="0"/>
              </a:spcAft>
              <a:defRPr sz="1400">
                <a:solidFill>
                  <a:schemeClr val="tx1"/>
                </a:solidFill>
                <a:latin typeface="Times New Roman" charset="0"/>
                <a:ea typeface="ＭＳ Ｐゴシック" charset="0"/>
              </a:defRPr>
            </a:lvl9pPr>
          </a:lstStyle>
          <a:p>
            <a:pPr>
              <a:spcBef>
                <a:spcPct val="20000"/>
              </a:spcBef>
              <a:buFontTx/>
              <a:buChar char="•"/>
            </a:pPr>
            <a:r>
              <a:rPr lang="en-US" sz="1600" dirty="0" smtClean="0">
                <a:latin typeface="+mn-lt"/>
              </a:rPr>
              <a:t>Problem</a:t>
            </a:r>
            <a:endParaRPr lang="en-US" sz="1600" dirty="0">
              <a:latin typeface="+mn-lt"/>
            </a:endParaRPr>
          </a:p>
          <a:p>
            <a:pPr lvl="1">
              <a:spcBef>
                <a:spcPct val="20000"/>
              </a:spcBef>
              <a:buFontTx/>
              <a:buChar char="–"/>
            </a:pPr>
            <a:r>
              <a:rPr lang="en-US" dirty="0">
                <a:latin typeface="+mn-lt"/>
              </a:rPr>
              <a:t>Scientists at PNL have been developing parallel codes for </a:t>
            </a:r>
            <a:r>
              <a:rPr lang="en-US" dirty="0" err="1">
                <a:latin typeface="+mn-lt"/>
              </a:rPr>
              <a:t>multiscale</a:t>
            </a:r>
            <a:r>
              <a:rPr lang="en-US" dirty="0">
                <a:latin typeface="+mn-lt"/>
              </a:rPr>
              <a:t> particle-based simulations of subsurface biogeochemical processes. They simulate fluid flow, solute transport, and biogeochemical reactions in porous media at the pore scale for fundamental groundwater research.</a:t>
            </a:r>
          </a:p>
          <a:p>
            <a:pPr lvl="1">
              <a:spcBef>
                <a:spcPct val="20000"/>
              </a:spcBef>
              <a:buFontTx/>
              <a:buChar char="–"/>
            </a:pPr>
            <a:r>
              <a:rPr lang="en-US" dirty="0">
                <a:latin typeface="+mn-lt"/>
              </a:rPr>
              <a:t>Advanced visualization techniques are needed to understand the essential character of pore-scale dispersion processes as well as the the effects of localized zones of relatively low velocity within the pore-scale flow field, and their effect on transport phenomena at larger scales.</a:t>
            </a:r>
          </a:p>
          <a:p>
            <a:pPr>
              <a:spcBef>
                <a:spcPct val="20000"/>
              </a:spcBef>
              <a:buFontTx/>
              <a:buChar char="•"/>
            </a:pPr>
            <a:r>
              <a:rPr lang="en-US" sz="1600" dirty="0">
                <a:latin typeface="+mn-lt"/>
              </a:rPr>
              <a:t>Solution</a:t>
            </a:r>
          </a:p>
          <a:p>
            <a:pPr lvl="1">
              <a:spcBef>
                <a:spcPct val="20000"/>
              </a:spcBef>
              <a:buFontTx/>
              <a:buChar char="–"/>
            </a:pPr>
            <a:r>
              <a:rPr lang="en-US" dirty="0">
                <a:latin typeface="+mn-lt"/>
              </a:rPr>
              <a:t>To enable visualization of specific particles of interest in context and better understanding of particle trajectory behavior, IUSV researchers have invented a hybrid rendering technique based on advanced volume and surface construction methods. </a:t>
            </a:r>
            <a:endParaRPr lang="en-US" dirty="0" smtClean="0">
              <a:latin typeface="+mn-lt"/>
            </a:endParaRPr>
          </a:p>
          <a:p>
            <a:pPr eaLnBrk="1" hangingPunct="1">
              <a:lnSpc>
                <a:spcPct val="90000"/>
              </a:lnSpc>
              <a:spcBef>
                <a:spcPct val="20000"/>
              </a:spcBef>
              <a:buFont typeface="Arial" charset="0"/>
              <a:buChar char="•"/>
            </a:pPr>
            <a:r>
              <a:rPr lang="en-US" sz="1600" dirty="0">
                <a:latin typeface="Arial" charset="0"/>
              </a:rPr>
              <a:t>Impact</a:t>
            </a:r>
          </a:p>
          <a:p>
            <a:pPr lvl="1">
              <a:lnSpc>
                <a:spcPct val="90000"/>
              </a:lnSpc>
              <a:spcBef>
                <a:spcPct val="20000"/>
              </a:spcBef>
            </a:pPr>
            <a:r>
              <a:rPr lang="en-US" dirty="0">
                <a:latin typeface="Arial" charset="0"/>
              </a:rPr>
              <a:t>The new visualization capability has helped scientists at PNL to better</a:t>
            </a:r>
          </a:p>
          <a:p>
            <a:pPr lvl="1">
              <a:lnSpc>
                <a:spcPct val="90000"/>
              </a:lnSpc>
              <a:spcBef>
                <a:spcPct val="20000"/>
              </a:spcBef>
              <a:buFontTx/>
              <a:buChar char="–"/>
            </a:pPr>
            <a:r>
              <a:rPr lang="en-US" dirty="0">
                <a:latin typeface="Arial" charset="0"/>
              </a:rPr>
              <a:t>Conduct visual checking of output for physical consistency</a:t>
            </a:r>
          </a:p>
          <a:p>
            <a:pPr lvl="1">
              <a:lnSpc>
                <a:spcPct val="90000"/>
              </a:lnSpc>
              <a:spcBef>
                <a:spcPct val="20000"/>
              </a:spcBef>
              <a:buFontTx/>
              <a:buChar char="–"/>
            </a:pPr>
            <a:r>
              <a:rPr lang="en-US" dirty="0">
                <a:latin typeface="Arial" charset="0"/>
              </a:rPr>
              <a:t>Synthesize large datasets in a visual manner to gain understanding of key processes</a:t>
            </a:r>
          </a:p>
          <a:p>
            <a:pPr lvl="1">
              <a:lnSpc>
                <a:spcPct val="90000"/>
              </a:lnSpc>
              <a:spcBef>
                <a:spcPct val="20000"/>
              </a:spcBef>
              <a:buFontTx/>
              <a:buChar char="–"/>
            </a:pPr>
            <a:r>
              <a:rPr lang="en-US" dirty="0">
                <a:latin typeface="Arial" charset="0"/>
              </a:rPr>
              <a:t>Communicate the results of complex simulations to scientific colleagues and non-scientific audiences</a:t>
            </a:r>
          </a:p>
          <a:p>
            <a:pPr lvl="1">
              <a:spcBef>
                <a:spcPct val="20000"/>
              </a:spcBef>
              <a:buFontTx/>
              <a:buChar char="–"/>
            </a:pPr>
            <a:endParaRPr lang="en-US" dirty="0">
              <a:latin typeface="+mn-lt"/>
            </a:endParaRPr>
          </a:p>
          <a:p>
            <a:pPr lvl="1">
              <a:spcBef>
                <a:spcPct val="20000"/>
              </a:spcBef>
              <a:buFontTx/>
              <a:buChar char="–"/>
            </a:pPr>
            <a:endParaRPr lang="en-US" dirty="0">
              <a:latin typeface="+mn-lt"/>
            </a:endParaRPr>
          </a:p>
        </p:txBody>
      </p:sp>
      <p:pic>
        <p:nvPicPr>
          <p:cNvPr id="16389"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9001"/>
          <a:stretch>
            <a:fillRect/>
          </a:stretch>
        </p:blipFill>
        <p:spPr bwMode="auto">
          <a:xfrm>
            <a:off x="6172200" y="2971800"/>
            <a:ext cx="27432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808538"/>
            <a:ext cx="2292350"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1066800"/>
            <a:ext cx="29289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
          </p:nvPr>
        </p:nvSpPr>
        <p:spPr/>
        <p:txBody>
          <a:bodyPr/>
          <a:lstStyle/>
          <a:p>
            <a:fld id="{23DA5C8E-5713-6E42-877E-0205A48AEA8B}" type="slidenum">
              <a:rPr lang="en-US" smtClean="0"/>
              <a:pPr/>
              <a:t>16</a:t>
            </a:fld>
            <a:endParaRPr lang="en-US" dirty="0"/>
          </a:p>
        </p:txBody>
      </p:sp>
    </p:spTree>
    <p:extLst>
      <p:ext uri="{BB962C8B-B14F-4D97-AF65-F5344CB8AC3E}">
        <p14:creationId xmlns:p14="http://schemas.microsoft.com/office/powerpoint/2010/main" val="3573234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Simulation and Visualization of Potential Multipacting</a:t>
            </a:r>
            <a:endParaRPr lang="en-US" dirty="0"/>
          </a:p>
        </p:txBody>
      </p:sp>
      <p:sp>
        <p:nvSpPr>
          <p:cNvPr id="5" name="Content Placeholder 4"/>
          <p:cNvSpPr>
            <a:spLocks noGrp="1"/>
          </p:cNvSpPr>
          <p:nvPr>
            <p:ph idx="1"/>
          </p:nvPr>
        </p:nvSpPr>
        <p:spPr/>
        <p:txBody>
          <a:bodyPr/>
          <a:lstStyle/>
          <a:p>
            <a:pPr marL="171450"/>
            <a:r>
              <a:rPr lang="en-US" sz="1800" dirty="0" smtClean="0"/>
              <a:t>Problem</a:t>
            </a:r>
            <a:endParaRPr lang="en-US" sz="1600" dirty="0" smtClean="0"/>
          </a:p>
          <a:p>
            <a:pPr marL="458788" lvl="1"/>
            <a:r>
              <a:rPr lang="en-US" sz="1600" dirty="0" smtClean="0"/>
              <a:t>Multipacting is a phenomenon of resonant electron multiplication exponentially in the particle accelerators, leading to an electron avalanche. </a:t>
            </a:r>
          </a:p>
          <a:p>
            <a:pPr marL="458788" lvl="1"/>
            <a:r>
              <a:rPr lang="en-US" sz="1600" dirty="0" smtClean="0"/>
              <a:t>Multipacting can cause significant power losses and heating of the wall, low achievable field gradient and thermal breakdown in superconducting structures. </a:t>
            </a:r>
          </a:p>
          <a:p>
            <a:pPr marL="171450"/>
            <a:r>
              <a:rPr lang="en-US" sz="1800" dirty="0" smtClean="0"/>
              <a:t>Solution</a:t>
            </a:r>
            <a:endParaRPr lang="en-US" sz="1600" dirty="0" smtClean="0"/>
          </a:p>
          <a:p>
            <a:pPr marL="458788" lvl="1"/>
            <a:r>
              <a:rPr lang="en-US" sz="1600" dirty="0" smtClean="0"/>
              <a:t>Using DOE’s supercomputing facilities, </a:t>
            </a:r>
            <a:r>
              <a:rPr lang="en-US" sz="1600" dirty="0" err="1" smtClean="0"/>
              <a:t>ComPASS</a:t>
            </a:r>
            <a:r>
              <a:rPr lang="en-US" sz="1600" dirty="0" smtClean="0"/>
              <a:t> accelerator simulation codes and </a:t>
            </a:r>
            <a:r>
              <a:rPr lang="en-US" sz="1600" dirty="0" err="1" smtClean="0"/>
              <a:t>UltraVis</a:t>
            </a:r>
            <a:r>
              <a:rPr lang="en-US" sz="1600" dirty="0" smtClean="0"/>
              <a:t> Institute’s visual analysis tools, multipacting behavior can be simulated, visualized, and analyzed.</a:t>
            </a:r>
          </a:p>
        </p:txBody>
      </p:sp>
      <p:pic>
        <p:nvPicPr>
          <p:cNvPr id="7" name="Picture 6" descr="Screen shot 2010-11-22 at 4.06.23 PM.png"/>
          <p:cNvPicPr>
            <a:picLocks noChangeAspect="1"/>
          </p:cNvPicPr>
          <p:nvPr/>
        </p:nvPicPr>
        <p:blipFill>
          <a:blip r:embed="rId2"/>
          <a:stretch>
            <a:fillRect/>
          </a:stretch>
        </p:blipFill>
        <p:spPr>
          <a:xfrm>
            <a:off x="4969328" y="3807202"/>
            <a:ext cx="3869871" cy="240792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33400" y="3352800"/>
            <a:ext cx="4435928" cy="3170098"/>
          </a:xfrm>
          <a:prstGeom prst="rect">
            <a:avLst/>
          </a:prstGeom>
          <a:noFill/>
        </p:spPr>
        <p:txBody>
          <a:bodyPr wrap="square" rtlCol="0">
            <a:spAutoFit/>
          </a:bodyPr>
          <a:lstStyle/>
          <a:p>
            <a:pPr marL="169863" lvl="0" indent="-169863">
              <a:buFont typeface="Arial"/>
              <a:buChar char="•"/>
            </a:pPr>
            <a:r>
              <a:rPr lang="en-US" sz="1800" dirty="0" smtClean="0">
                <a:solidFill>
                  <a:prstClr val="black"/>
                </a:solidFill>
                <a:latin typeface="+mn-lt"/>
              </a:rPr>
              <a:t>Impact</a:t>
            </a:r>
          </a:p>
          <a:p>
            <a:pPr marL="460375" lvl="1" indent="-234950">
              <a:buFont typeface="Arial"/>
              <a:buChar char="–"/>
            </a:pPr>
            <a:r>
              <a:rPr lang="en-US" sz="1600" dirty="0" smtClean="0">
                <a:solidFill>
                  <a:prstClr val="black"/>
                </a:solidFill>
                <a:latin typeface="+mn-lt"/>
              </a:rPr>
              <a:t>By comparing simulation results to damage in existing accelerator components, SLAC validated the simulation codes.</a:t>
            </a:r>
          </a:p>
          <a:p>
            <a:pPr marL="460375" lvl="1" indent="-234950">
              <a:buFont typeface="Arial"/>
              <a:buChar char="–"/>
            </a:pPr>
            <a:r>
              <a:rPr lang="en-US" sz="1600" dirty="0" smtClean="0">
                <a:solidFill>
                  <a:prstClr val="black"/>
                </a:solidFill>
                <a:latin typeface="+mn-lt"/>
              </a:rPr>
              <a:t>Analysis of new cavity designs has enabled that costly </a:t>
            </a:r>
            <a:r>
              <a:rPr lang="en-US" sz="1600" dirty="0" err="1" smtClean="0">
                <a:solidFill>
                  <a:prstClr val="black"/>
                </a:solidFill>
                <a:latin typeface="+mn-lt"/>
              </a:rPr>
              <a:t>multipacting</a:t>
            </a:r>
            <a:r>
              <a:rPr lang="en-US" sz="1600" dirty="0" smtClean="0">
                <a:solidFill>
                  <a:prstClr val="black"/>
                </a:solidFill>
                <a:latin typeface="+mn-lt"/>
              </a:rPr>
              <a:t> will not occur.</a:t>
            </a:r>
          </a:p>
          <a:p>
            <a:pPr marL="460375" lvl="1" indent="-234950">
              <a:buFont typeface="Arial"/>
              <a:buChar char="–"/>
            </a:pPr>
            <a:r>
              <a:rPr lang="en-US" sz="1600" dirty="0" smtClean="0">
                <a:solidFill>
                  <a:prstClr val="black"/>
                </a:solidFill>
                <a:latin typeface="+mn-lt"/>
              </a:rPr>
              <a:t>This important step was made possible by a multidisciplinary collaboration  between scientists at SLAC and the Institute for </a:t>
            </a:r>
            <a:r>
              <a:rPr lang="en-US" sz="1600" dirty="0" err="1" smtClean="0">
                <a:solidFill>
                  <a:prstClr val="black"/>
                </a:solidFill>
                <a:latin typeface="+mn-lt"/>
              </a:rPr>
              <a:t>UltraScale</a:t>
            </a:r>
            <a:r>
              <a:rPr lang="en-US" sz="1600" dirty="0" smtClean="0">
                <a:solidFill>
                  <a:prstClr val="black"/>
                </a:solidFill>
                <a:latin typeface="+mn-lt"/>
              </a:rPr>
              <a:t> Visualization.</a:t>
            </a:r>
          </a:p>
        </p:txBody>
      </p:sp>
      <p:pic>
        <p:nvPicPr>
          <p:cNvPr id="12" name="Picture 11" descr="Screen shot 2011-01-11 at 2.22.22 PM.png"/>
          <p:cNvPicPr>
            <a:picLocks noChangeAspect="1"/>
          </p:cNvPicPr>
          <p:nvPr/>
        </p:nvPicPr>
        <p:blipFill>
          <a:blip r:embed="rId3"/>
          <a:stretch>
            <a:fillRect/>
          </a:stretch>
        </p:blipFill>
        <p:spPr>
          <a:xfrm>
            <a:off x="4969051" y="3816080"/>
            <a:ext cx="924983" cy="401198"/>
          </a:xfrm>
          <a:prstGeom prst="rect">
            <a:avLst/>
          </a:prstGeom>
        </p:spPr>
      </p:pic>
      <p:sp>
        <p:nvSpPr>
          <p:cNvPr id="9" name="Slide Number Placeholder 8"/>
          <p:cNvSpPr>
            <a:spLocks noGrp="1"/>
          </p:cNvSpPr>
          <p:nvPr>
            <p:ph type="sldNum" sz="quarter" idx="4"/>
          </p:nvPr>
        </p:nvSpPr>
        <p:spPr/>
        <p:txBody>
          <a:bodyPr/>
          <a:lstStyle/>
          <a:p>
            <a:fld id="{23DA5C8E-5713-6E42-877E-0205A48AEA8B}" type="slidenum">
              <a:rPr lang="en-US" smtClean="0"/>
              <a:pPr/>
              <a:t>17</a:t>
            </a:fld>
            <a:endParaRPr lang="en-US" dirty="0"/>
          </a:p>
        </p:txBody>
      </p:sp>
    </p:spTree>
    <p:extLst>
      <p:ext uri="{BB962C8B-B14F-4D97-AF65-F5344CB8AC3E}">
        <p14:creationId xmlns:p14="http://schemas.microsoft.com/office/powerpoint/2010/main" val="1374630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opeoldnewwcirclegooglemapsandterrainandmatch"/>
          <p:cNvPicPr>
            <a:picLocks noChangeAspect="1" noChangeArrowheads="1"/>
          </p:cNvPicPr>
          <p:nvPr/>
        </p:nvPicPr>
        <p:blipFill>
          <a:blip r:embed="rId3"/>
          <a:srcRect l="2000" t="6310" r="2000" b="16398"/>
          <a:stretch>
            <a:fillRect/>
          </a:stretch>
        </p:blipFill>
        <p:spPr bwMode="auto">
          <a:xfrm>
            <a:off x="4114800" y="1371600"/>
            <a:ext cx="4724400" cy="241141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Full Range Analysis of Ultrascale Climate Data Sets</a:t>
            </a:r>
            <a:endParaRPr lang="en-US" dirty="0"/>
          </a:p>
        </p:txBody>
      </p:sp>
      <p:sp>
        <p:nvSpPr>
          <p:cNvPr id="3" name="Content Placeholder 2"/>
          <p:cNvSpPr>
            <a:spLocks noGrp="1"/>
          </p:cNvSpPr>
          <p:nvPr>
            <p:ph idx="4294967295"/>
          </p:nvPr>
        </p:nvSpPr>
        <p:spPr>
          <a:xfrm>
            <a:off x="4114800" y="3962400"/>
            <a:ext cx="4724400" cy="2438400"/>
          </a:xfrm>
        </p:spPr>
        <p:txBody>
          <a:bodyPr/>
          <a:lstStyle/>
          <a:p>
            <a:pPr marL="0" indent="0">
              <a:buClr>
                <a:srgbClr val="204573"/>
              </a:buClr>
              <a:buNone/>
            </a:pPr>
            <a:r>
              <a:rPr lang="en-US" sz="1600" b="1" dirty="0" smtClean="0"/>
              <a:t>Impact</a:t>
            </a:r>
            <a:r>
              <a:rPr lang="en-US" sz="1400" dirty="0" smtClean="0"/>
              <a:t>:</a:t>
            </a:r>
          </a:p>
          <a:p>
            <a:pPr marL="0" indent="0">
              <a:buClr>
                <a:srgbClr val="204573"/>
              </a:buClr>
              <a:buNone/>
            </a:pPr>
            <a:r>
              <a:rPr lang="en-US" sz="1400" b="1" dirty="0" smtClean="0"/>
              <a:t>This is the first time climate scientists can study a full terabyte of climate-related satellite monitoring data (NASA MODIS) and IPCC simulation data sets, and have discovered, in one single analysis, changes in patterns of phenology in undistributed vegetated ecosystems suggestive of climate change.</a:t>
            </a:r>
            <a:r>
              <a:rPr lang="en-US" sz="1400" dirty="0" smtClean="0"/>
              <a:t> </a:t>
            </a:r>
          </a:p>
          <a:p>
            <a:pPr marL="0" indent="0">
              <a:buClr>
                <a:srgbClr val="204573"/>
              </a:buClr>
              <a:buNone/>
            </a:pPr>
            <a:r>
              <a:rPr lang="en-US" sz="1400" dirty="0" smtClean="0"/>
              <a:t>                                                   – Forrest Hoffman, ORNL</a:t>
            </a:r>
            <a:endParaRPr lang="en-US" sz="1400" dirty="0"/>
          </a:p>
        </p:txBody>
      </p:sp>
      <p:sp>
        <p:nvSpPr>
          <p:cNvPr id="7" name="Content Placeholder 2"/>
          <p:cNvSpPr txBox="1">
            <a:spLocks/>
          </p:cNvSpPr>
          <p:nvPr/>
        </p:nvSpPr>
        <p:spPr>
          <a:xfrm>
            <a:off x="152400" y="1371600"/>
            <a:ext cx="3886200" cy="5029200"/>
          </a:xfrm>
          <a:prstGeom prst="rect">
            <a:avLst/>
          </a:prstGeom>
        </p:spPr>
        <p:txBody>
          <a:bodyPr/>
          <a:lstStyle/>
          <a:p>
            <a:pPr marL="342900" lvl="0" indent="-342900" eaLnBrk="0" hangingPunct="0">
              <a:spcBef>
                <a:spcPct val="20000"/>
              </a:spcBef>
              <a:buFontTx/>
              <a:buChar char="•"/>
              <a:defRPr/>
            </a:pPr>
            <a:r>
              <a:rPr kumimoji="0" lang="en-US" sz="1400" b="0" i="0" u="none" strike="noStrike" kern="0" cap="none" spc="0" normalizeH="0" baseline="0" noProof="0" dirty="0" smtClean="0">
                <a:ln>
                  <a:noFill/>
                </a:ln>
                <a:effectLst/>
                <a:uLnTx/>
                <a:uFillTx/>
                <a:latin typeface="+mn-lt"/>
                <a:cs typeface="Arial"/>
              </a:rPr>
              <a:t>As high quality data sets become available</a:t>
            </a:r>
            <a:r>
              <a:rPr kumimoji="0" lang="en-US" sz="1400" b="0" i="0" u="none" strike="noStrike" kern="0" cap="none" spc="0" normalizeH="0" noProof="0" dirty="0" smtClean="0">
                <a:ln>
                  <a:noFill/>
                </a:ln>
                <a:effectLst/>
                <a:uLnTx/>
                <a:uFillTx/>
                <a:latin typeface="+mn-lt"/>
                <a:cs typeface="Arial"/>
              </a:rPr>
              <a:t> through </a:t>
            </a:r>
            <a:r>
              <a:rPr kumimoji="0" lang="en-US" sz="1400" b="0" i="0" u="none" strike="noStrike" kern="0" cap="none" spc="0" normalizeH="0" baseline="0" noProof="0" dirty="0" smtClean="0">
                <a:ln>
                  <a:noFill/>
                </a:ln>
                <a:effectLst/>
                <a:uLnTx/>
                <a:uFillTx/>
                <a:latin typeface="+mn-lt"/>
                <a:cs typeface="Arial"/>
              </a:rPr>
              <a:t>NASA MODIS satellite programs and IPCC</a:t>
            </a:r>
            <a:r>
              <a:rPr kumimoji="0" lang="en-US" sz="1400" b="0" i="0" u="none" strike="noStrike" kern="0" cap="none" spc="0" normalizeH="0" noProof="0" dirty="0" smtClean="0">
                <a:ln>
                  <a:noFill/>
                </a:ln>
                <a:effectLst/>
                <a:uLnTx/>
                <a:uFillTx/>
                <a:latin typeface="+mn-lt"/>
                <a:cs typeface="Arial"/>
              </a:rPr>
              <a:t> simulation ensembles, the critical </a:t>
            </a:r>
            <a:r>
              <a:rPr lang="en-US" sz="1400" kern="0" noProof="0" dirty="0" smtClean="0">
                <a:latin typeface="+mn-lt"/>
                <a:cs typeface="Arial"/>
              </a:rPr>
              <a:t>link </a:t>
            </a:r>
            <a:r>
              <a:rPr kumimoji="0" lang="en-US" sz="1400" b="0" i="0" u="none" strike="noStrike" kern="0" cap="none" spc="0" normalizeH="0" noProof="0" dirty="0" smtClean="0">
                <a:ln>
                  <a:noFill/>
                </a:ln>
                <a:effectLst/>
                <a:uLnTx/>
                <a:uFillTx/>
                <a:latin typeface="+mn-lt"/>
                <a:cs typeface="Arial"/>
              </a:rPr>
              <a:t>is to develop </a:t>
            </a:r>
            <a:r>
              <a:rPr lang="en-US" sz="1400" kern="0" dirty="0" smtClean="0">
                <a:latin typeface="+mn-lt"/>
                <a:cs typeface="Arial"/>
              </a:rPr>
              <a:t>extreme scale visualization methods and systems that allow discoveries of multi-scale, multi-physics long-term trends in climate change.</a:t>
            </a:r>
          </a:p>
          <a:p>
            <a:pPr marL="342900" lvl="0" indent="-342900" eaLnBrk="0" hangingPunct="0">
              <a:spcBef>
                <a:spcPct val="20000"/>
              </a:spcBef>
              <a:defRPr/>
            </a:pPr>
            <a:endParaRPr lang="en-US" sz="1400" kern="0" dirty="0" smtClean="0">
              <a:latin typeface="+mn-lt"/>
              <a:cs typeface="Arial"/>
            </a:endParaRPr>
          </a:p>
          <a:p>
            <a:pPr marL="342900" indent="-342900" eaLnBrk="0" hangingPunct="0">
              <a:spcBef>
                <a:spcPct val="20000"/>
              </a:spcBef>
              <a:buFontTx/>
              <a:buChar char="•"/>
              <a:defRPr/>
            </a:pPr>
            <a:r>
              <a:rPr lang="en-US" sz="1400" dirty="0" smtClean="0">
                <a:latin typeface="+mn-lt"/>
                <a:cs typeface="Arial"/>
              </a:rPr>
              <a:t>Computer scientists at the </a:t>
            </a:r>
            <a:r>
              <a:rPr lang="en-US" sz="1400" dirty="0" err="1" smtClean="0">
                <a:latin typeface="+mn-lt"/>
                <a:cs typeface="Arial"/>
              </a:rPr>
              <a:t>SciDAC</a:t>
            </a:r>
            <a:r>
              <a:rPr lang="en-US" sz="1400" dirty="0" smtClean="0">
                <a:latin typeface="+mn-lt"/>
                <a:cs typeface="Arial"/>
              </a:rPr>
              <a:t> Institute for </a:t>
            </a:r>
            <a:r>
              <a:rPr lang="en-US" sz="1400" dirty="0" err="1" smtClean="0">
                <a:latin typeface="+mn-lt"/>
                <a:cs typeface="Arial"/>
              </a:rPr>
              <a:t>Ultrascale</a:t>
            </a:r>
            <a:r>
              <a:rPr lang="en-US" sz="1400" dirty="0" smtClean="0">
                <a:latin typeface="+mn-lt"/>
                <a:cs typeface="Arial"/>
              </a:rPr>
              <a:t> Visualization have developed novel feature characterization and visualization methods that are scalable to tens of thousands of processors, promising a solution to the upcoming </a:t>
            </a:r>
            <a:r>
              <a:rPr lang="en-US" sz="1400" dirty="0" err="1" smtClean="0">
                <a:latin typeface="+mn-lt"/>
                <a:cs typeface="Arial"/>
              </a:rPr>
              <a:t>exascale</a:t>
            </a:r>
            <a:r>
              <a:rPr lang="en-US" sz="1400" dirty="0" smtClean="0">
                <a:latin typeface="+mn-lt"/>
                <a:cs typeface="Arial"/>
              </a:rPr>
              <a:t> data analysis problem.</a:t>
            </a:r>
          </a:p>
          <a:p>
            <a:pPr marL="342900" indent="-342900" eaLnBrk="0" hangingPunct="0">
              <a:spcBef>
                <a:spcPct val="20000"/>
              </a:spcBef>
              <a:buFontTx/>
              <a:buChar char="•"/>
              <a:defRPr/>
            </a:pPr>
            <a:endParaRPr lang="en-US" sz="1400" dirty="0" smtClean="0">
              <a:latin typeface="+mn-lt"/>
              <a:cs typeface="Arial"/>
            </a:endParaRPr>
          </a:p>
          <a:p>
            <a:pPr marL="342900" indent="-342900" eaLnBrk="0" hangingPunct="0">
              <a:spcBef>
                <a:spcPct val="20000"/>
              </a:spcBef>
              <a:buFontTx/>
              <a:buChar char="•"/>
              <a:defRPr/>
            </a:pPr>
            <a:r>
              <a:rPr lang="en-US" sz="1400" dirty="0" smtClean="0">
                <a:latin typeface="+mn-lt"/>
                <a:cs typeface="Arial"/>
              </a:rPr>
              <a:t>These new methods enable ORNL climate scientists with the </a:t>
            </a:r>
            <a:r>
              <a:rPr lang="en-US" sz="1400" dirty="0" err="1" smtClean="0">
                <a:latin typeface="+mn-lt"/>
                <a:cs typeface="Arial"/>
              </a:rPr>
              <a:t>SciDAC</a:t>
            </a:r>
            <a:r>
              <a:rPr lang="en-US" sz="1400" dirty="0" smtClean="0">
                <a:latin typeface="+mn-lt"/>
                <a:cs typeface="Arial"/>
              </a:rPr>
              <a:t> CCSM Consortium, DOE C-LAMP and International C</a:t>
            </a:r>
            <a:r>
              <a:rPr lang="en-US" sz="1400" baseline="30000" dirty="0" smtClean="0">
                <a:latin typeface="+mn-lt"/>
                <a:cs typeface="Arial"/>
              </a:rPr>
              <a:t>4</a:t>
            </a:r>
            <a:r>
              <a:rPr lang="en-US" sz="1400" dirty="0" smtClean="0">
                <a:latin typeface="+mn-lt"/>
                <a:cs typeface="Arial"/>
              </a:rPr>
              <a:t>MIP projects to analyze the full extent of their data. </a:t>
            </a:r>
          </a:p>
          <a:p>
            <a:pPr marL="342900" lvl="0" indent="-342900" eaLnBrk="0" hangingPunct="0">
              <a:spcBef>
                <a:spcPct val="20000"/>
              </a:spcBef>
              <a:buFontTx/>
              <a:buChar char="•"/>
              <a:defRPr/>
            </a:pPr>
            <a:endParaRPr kumimoji="0" lang="en-US" sz="1400" b="0" i="0" u="none" strike="noStrike" kern="0" cap="none" spc="0" normalizeH="0" baseline="0" noProof="0" dirty="0" smtClean="0">
              <a:ln>
                <a:noFill/>
              </a:ln>
              <a:effectLst/>
              <a:uLnTx/>
              <a:uFillTx/>
              <a:latin typeface="+mn-lt"/>
              <a:cs typeface="Arial"/>
            </a:endParaRPr>
          </a:p>
        </p:txBody>
      </p:sp>
      <p:sp>
        <p:nvSpPr>
          <p:cNvPr id="9" name="Slide Number Placeholder 8"/>
          <p:cNvSpPr>
            <a:spLocks noGrp="1"/>
          </p:cNvSpPr>
          <p:nvPr>
            <p:ph type="sldNum" sz="quarter" idx="4"/>
          </p:nvPr>
        </p:nvSpPr>
        <p:spPr/>
        <p:txBody>
          <a:bodyPr/>
          <a:lstStyle/>
          <a:p>
            <a:fld id="{23DA5C8E-5713-6E42-877E-0205A48AEA8B}" type="slidenum">
              <a:rPr lang="en-US" smtClean="0"/>
              <a:pPr/>
              <a:t>18</a:t>
            </a:fld>
            <a:endParaRPr lang="en-US" dirty="0"/>
          </a:p>
        </p:txBody>
      </p:sp>
    </p:spTree>
    <p:extLst>
      <p:ext uri="{BB962C8B-B14F-4D97-AF65-F5344CB8AC3E}">
        <p14:creationId xmlns:p14="http://schemas.microsoft.com/office/powerpoint/2010/main" val="3909739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Visualization of the Structures and Dynamics of Turbulent Eddies</a:t>
            </a:r>
            <a:endParaRPr lang="en-US"/>
          </a:p>
        </p:txBody>
      </p:sp>
      <p:sp>
        <p:nvSpPr>
          <p:cNvPr id="11" name="Content Placeholder 2"/>
          <p:cNvSpPr txBox="1">
            <a:spLocks/>
          </p:cNvSpPr>
          <p:nvPr/>
        </p:nvSpPr>
        <p:spPr>
          <a:xfrm>
            <a:off x="228600" y="990600"/>
            <a:ext cx="4724400" cy="5334000"/>
          </a:xfrm>
          <a:prstGeom prst="rect">
            <a:avLst/>
          </a:prstGeom>
        </p:spPr>
        <p:txBody>
          <a:bodyPr/>
          <a:lstStyle/>
          <a:p>
            <a:pPr marL="342900" indent="-342900" eaLnBrk="0" hangingPunct="0">
              <a:spcBef>
                <a:spcPct val="20000"/>
              </a:spcBef>
              <a:buFontTx/>
              <a:buChar char="•"/>
              <a:defRPr/>
            </a:pPr>
            <a:r>
              <a:rPr lang="en-US" sz="1600" kern="0" dirty="0">
                <a:solidFill>
                  <a:srgbClr val="000000"/>
                </a:solidFill>
                <a:latin typeface="Arial" pitchFamily="34" charset="0"/>
                <a:ea typeface="+mn-ea"/>
                <a:cs typeface="+mn-cs"/>
              </a:rPr>
              <a:t>Scientists at Sandia National Laboratories utilize DOE’s supercomputing facilities to simulate combustion processes at the finest scales where chemical reactions occur, essential to understanding the process of clean and efficient combustion of alternative fuels</a:t>
            </a:r>
            <a:r>
              <a:rPr lang="en-US" sz="1600" kern="0" dirty="0" smtClean="0">
                <a:solidFill>
                  <a:srgbClr val="000000"/>
                </a:solidFill>
                <a:latin typeface="Arial" pitchFamily="34" charset="0"/>
                <a:ea typeface="+mn-ea"/>
                <a:cs typeface="+mn-cs"/>
              </a:rPr>
              <a:t>.</a:t>
            </a:r>
          </a:p>
          <a:p>
            <a:pPr marL="285750" indent="-285750">
              <a:buFont typeface="Arial"/>
              <a:buChar char="•"/>
            </a:pPr>
            <a:r>
              <a:rPr lang="en-US" sz="1600" dirty="0">
                <a:solidFill>
                  <a:srgbClr val="000000"/>
                </a:solidFill>
                <a:latin typeface="Arial" charset="0"/>
              </a:rPr>
              <a:t>Computer scientists at the </a:t>
            </a:r>
            <a:r>
              <a:rPr lang="en-US" sz="1600" dirty="0" err="1">
                <a:solidFill>
                  <a:srgbClr val="000000"/>
                </a:solidFill>
                <a:latin typeface="Arial" charset="0"/>
              </a:rPr>
              <a:t>SciDAC</a:t>
            </a:r>
            <a:r>
              <a:rPr lang="en-US" sz="1600" dirty="0">
                <a:solidFill>
                  <a:srgbClr val="000000"/>
                </a:solidFill>
                <a:latin typeface="Arial" charset="0"/>
              </a:rPr>
              <a:t> Institute for </a:t>
            </a:r>
            <a:r>
              <a:rPr lang="en-US" sz="1600" dirty="0" err="1">
                <a:solidFill>
                  <a:srgbClr val="000000"/>
                </a:solidFill>
                <a:latin typeface="Arial" charset="0"/>
              </a:rPr>
              <a:t>Ultrascale</a:t>
            </a:r>
            <a:r>
              <a:rPr lang="en-US" sz="1600" dirty="0">
                <a:solidFill>
                  <a:srgbClr val="000000"/>
                </a:solidFill>
                <a:latin typeface="Arial" charset="0"/>
              </a:rPr>
              <a:t> Visualization have developed a novel method for the visualization and understanding of  complex multi-scale features in the data output by such simulations.</a:t>
            </a:r>
          </a:p>
          <a:p>
            <a:pPr marL="285750" indent="-285750">
              <a:buFont typeface="Arial"/>
              <a:buChar char="•"/>
            </a:pPr>
            <a:r>
              <a:rPr lang="en-US" sz="1600" dirty="0">
                <a:solidFill>
                  <a:srgbClr val="000000"/>
                </a:solidFill>
                <a:latin typeface="Arial" charset="0"/>
              </a:rPr>
              <a:t>Impact</a:t>
            </a:r>
          </a:p>
          <a:p>
            <a:pPr lvl="1">
              <a:buClr>
                <a:srgbClr val="204573"/>
              </a:buClr>
              <a:buFontTx/>
              <a:buNone/>
            </a:pPr>
            <a:r>
              <a:rPr lang="en-US" sz="1600" dirty="0" smtClean="0">
                <a:solidFill>
                  <a:srgbClr val="000000"/>
                </a:solidFill>
                <a:latin typeface="Arial" charset="0"/>
              </a:rPr>
              <a:t>This </a:t>
            </a:r>
            <a:r>
              <a:rPr lang="en-US" sz="1600" dirty="0">
                <a:solidFill>
                  <a:srgbClr val="000000"/>
                </a:solidFill>
                <a:latin typeface="Arial" charset="0"/>
              </a:rPr>
              <a:t>data reduction and visualization method enables us to zoom in and </a:t>
            </a:r>
            <a:r>
              <a:rPr lang="en-US" sz="1600" b="1" dirty="0">
                <a:solidFill>
                  <a:srgbClr val="000000"/>
                </a:solidFill>
                <a:latin typeface="Arial" charset="0"/>
              </a:rPr>
              <a:t>see for the first time </a:t>
            </a:r>
            <a:r>
              <a:rPr lang="en-US" sz="1600" dirty="0">
                <a:solidFill>
                  <a:srgbClr val="000000"/>
                </a:solidFill>
                <a:latin typeface="Arial" charset="0"/>
              </a:rPr>
              <a:t>the interaction of small turbulent eddies with the preheat layer of a turbulent flame, a region that was previously obscured by the multi-scale nature of turbulence.</a:t>
            </a:r>
          </a:p>
          <a:p>
            <a:pPr lvl="1">
              <a:buClr>
                <a:srgbClr val="204573"/>
              </a:buClr>
              <a:buFontTx/>
              <a:buNone/>
            </a:pPr>
            <a:r>
              <a:rPr lang="en-US" sz="1600" dirty="0">
                <a:solidFill>
                  <a:srgbClr val="000000"/>
                </a:solidFill>
                <a:latin typeface="Arial" charset="0"/>
              </a:rPr>
              <a:t>      Jackie Chen, SNL-</a:t>
            </a:r>
            <a:r>
              <a:rPr lang="en-US" sz="1600" dirty="0" smtClean="0">
                <a:solidFill>
                  <a:srgbClr val="000000"/>
                </a:solidFill>
                <a:latin typeface="Arial" charset="0"/>
              </a:rPr>
              <a:t>CA</a:t>
            </a:r>
            <a:endParaRPr lang="en-US" sz="1600" dirty="0">
              <a:solidFill>
                <a:srgbClr val="000000"/>
              </a:solidFill>
              <a:latin typeface="Arial" charset="0"/>
            </a:endParaRPr>
          </a:p>
        </p:txBody>
      </p:sp>
      <p:grpSp>
        <p:nvGrpSpPr>
          <p:cNvPr id="5" name="Group 4"/>
          <p:cNvGrpSpPr/>
          <p:nvPr/>
        </p:nvGrpSpPr>
        <p:grpSpPr>
          <a:xfrm>
            <a:off x="5029200" y="1143000"/>
            <a:ext cx="3806825" cy="5280025"/>
            <a:chOff x="5130800" y="1447800"/>
            <a:chExt cx="3806825" cy="5280025"/>
          </a:xfrm>
        </p:grpSpPr>
        <p:pic>
          <p:nvPicPr>
            <p:cNvPr id="16389" name="Picture 12" descr="edd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86200"/>
              <a:ext cx="28416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1" descr="flam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850732" y="727868"/>
              <a:ext cx="2362200"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6"/>
            <p:cNvSpPr>
              <a:spLocks noChangeArrowheads="1"/>
            </p:cNvSpPr>
            <p:nvPr/>
          </p:nvSpPr>
          <p:spPr bwMode="auto">
            <a:xfrm>
              <a:off x="7543800" y="1676400"/>
              <a:ext cx="1295400" cy="1905000"/>
            </a:xfrm>
            <a:prstGeom prst="rect">
              <a:avLst/>
            </a:pr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9" name="Straight Connector 8"/>
            <p:cNvCxnSpPr/>
            <p:nvPr/>
          </p:nvCxnSpPr>
          <p:spPr bwMode="auto">
            <a:xfrm rot="10800000" flipV="1">
              <a:off x="6096000" y="3581400"/>
              <a:ext cx="1447800" cy="304800"/>
            </a:xfrm>
            <a:prstGeom prst="line">
              <a:avLst/>
            </a:prstGeom>
            <a:solidFill>
              <a:schemeClr val="accent1"/>
            </a:solidFill>
            <a:ln w="28575" cap="flat" cmpd="sng" algn="ctr">
              <a:solidFill>
                <a:schemeClr val="bg1">
                  <a:lumMod val="85000"/>
                </a:schemeClr>
              </a:solidFill>
              <a:prstDash val="solid"/>
              <a:round/>
              <a:headEnd type="none" w="med" len="med"/>
              <a:tailEnd type="none" w="med" len="med"/>
            </a:ln>
            <a:effectLst/>
          </p:spPr>
        </p:cxnSp>
        <p:cxnSp>
          <p:nvCxnSpPr>
            <p:cNvPr id="16393" name="Straight Connector 13"/>
            <p:cNvCxnSpPr>
              <a:cxnSpLocks noChangeShapeType="1"/>
            </p:cNvCxnSpPr>
            <p:nvPr/>
          </p:nvCxnSpPr>
          <p:spPr bwMode="auto">
            <a:xfrm rot="16200000" flipH="1">
              <a:off x="8723313" y="3697287"/>
              <a:ext cx="306388" cy="74613"/>
            </a:xfrm>
            <a:prstGeom prst="line">
              <a:avLst/>
            </a:prstGeom>
            <a:noFill/>
            <a:ln w="28575">
              <a:solidFill>
                <a:srgbClr val="D9D9D9"/>
              </a:solidFill>
              <a:round/>
              <a:headEnd/>
              <a:tailEnd/>
            </a:ln>
          </p:spPr>
        </p:cxnSp>
      </p:grpSp>
      <p:sp>
        <p:nvSpPr>
          <p:cNvPr id="6" name="Slide Number Placeholder 5"/>
          <p:cNvSpPr>
            <a:spLocks noGrp="1"/>
          </p:cNvSpPr>
          <p:nvPr>
            <p:ph type="sldNum" sz="quarter" idx="4"/>
          </p:nvPr>
        </p:nvSpPr>
        <p:spPr/>
        <p:txBody>
          <a:bodyPr/>
          <a:lstStyle/>
          <a:p>
            <a:fld id="{23DA5C8E-5713-6E42-877E-0205A48AEA8B}" type="slidenum">
              <a:rPr lang="en-US" smtClean="0"/>
              <a:pPr/>
              <a:t>19</a:t>
            </a:fld>
            <a:endParaRPr lang="en-US" dirty="0"/>
          </a:p>
        </p:txBody>
      </p:sp>
    </p:spTree>
    <p:extLst>
      <p:ext uri="{BB962C8B-B14F-4D97-AF65-F5344CB8AC3E}">
        <p14:creationId xmlns:p14="http://schemas.microsoft.com/office/powerpoint/2010/main" val="732548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Breadth of UltraVis Research</a:t>
            </a:r>
            <a:endParaRPr lang="en-US" dirty="0"/>
          </a:p>
        </p:txBody>
      </p:sp>
      <p:sp>
        <p:nvSpPr>
          <p:cNvPr id="5" name="Rounded Rectangle 4"/>
          <p:cNvSpPr/>
          <p:nvPr/>
        </p:nvSpPr>
        <p:spPr bwMode="auto">
          <a:xfrm>
            <a:off x="952500" y="1676400"/>
            <a:ext cx="2286000" cy="17526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charset="0"/>
              </a:rPr>
              <a:t>Simulation</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Times New Roman" charset="0"/>
              </a:rPr>
              <a:t>Resource</a:t>
            </a:r>
            <a:endParaRPr kumimoji="0" lang="en-US" sz="2400" b="0" i="0" u="none" strike="noStrike" cap="none" normalizeH="0" baseline="0" dirty="0">
              <a:ln>
                <a:noFill/>
              </a:ln>
              <a:solidFill>
                <a:schemeClr val="tx1"/>
              </a:solidFill>
              <a:effectLst/>
              <a:latin typeface="Times New Roman" charset="0"/>
            </a:endParaRPr>
          </a:p>
        </p:txBody>
      </p:sp>
      <p:sp>
        <p:nvSpPr>
          <p:cNvPr id="6" name="Rounded Rectangle 5"/>
          <p:cNvSpPr/>
          <p:nvPr/>
        </p:nvSpPr>
        <p:spPr bwMode="auto">
          <a:xfrm>
            <a:off x="5905500" y="1676400"/>
            <a:ext cx="2286000" cy="17526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charset="0"/>
              </a:rPr>
              <a:t>Visualization</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Times New Roman" charset="0"/>
              </a:rPr>
              <a:t>Resource</a:t>
            </a:r>
            <a:endParaRPr kumimoji="0" lang="en-US" sz="2400" b="0" i="0" u="none" strike="noStrike" cap="none" normalizeH="0" baseline="0" dirty="0">
              <a:ln>
                <a:noFill/>
              </a:ln>
              <a:solidFill>
                <a:schemeClr val="tx1"/>
              </a:solidFill>
              <a:effectLst/>
              <a:latin typeface="Times New Roman" charset="0"/>
            </a:endParaRPr>
          </a:p>
        </p:txBody>
      </p:sp>
      <p:sp>
        <p:nvSpPr>
          <p:cNvPr id="7" name="Magnetic Disk 6"/>
          <p:cNvSpPr/>
          <p:nvPr/>
        </p:nvSpPr>
        <p:spPr bwMode="auto">
          <a:xfrm>
            <a:off x="4191000" y="2019300"/>
            <a:ext cx="762000" cy="1066800"/>
          </a:xfrm>
          <a:prstGeom prst="flowChartMagneticDisk">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Box 7"/>
          <p:cNvSpPr txBox="1"/>
          <p:nvPr/>
        </p:nvSpPr>
        <p:spPr>
          <a:xfrm>
            <a:off x="609600" y="3733800"/>
            <a:ext cx="3057247" cy="1200328"/>
          </a:xfrm>
          <a:prstGeom prst="rect">
            <a:avLst/>
          </a:prstGeom>
          <a:noFill/>
        </p:spPr>
        <p:txBody>
          <a:bodyPr wrap="none" rtlCol="0">
            <a:spAutoFit/>
          </a:bodyPr>
          <a:lstStyle/>
          <a:p>
            <a:pPr marL="227013" indent="-227013">
              <a:buFont typeface="Arial"/>
              <a:buChar char="•"/>
            </a:pPr>
            <a:r>
              <a:rPr lang="en-US" dirty="0" smtClean="0">
                <a:latin typeface="+mn-lt"/>
              </a:rPr>
              <a:t>In Situ Visualization</a:t>
            </a:r>
          </a:p>
          <a:p>
            <a:pPr marL="227013" indent="-227013">
              <a:buFont typeface="Arial"/>
              <a:buChar char="•"/>
            </a:pPr>
            <a:r>
              <a:rPr lang="en-US" dirty="0" smtClean="0">
                <a:latin typeface="+mn-lt"/>
              </a:rPr>
              <a:t>Parallel Rendering</a:t>
            </a:r>
          </a:p>
          <a:p>
            <a:pPr marL="227013" indent="-227013">
              <a:buFont typeface="Arial"/>
              <a:buChar char="•"/>
            </a:pPr>
            <a:r>
              <a:rPr lang="en-US" dirty="0" smtClean="0">
                <a:latin typeface="+mn-lt"/>
              </a:rPr>
              <a:t>Feature Tracking</a:t>
            </a:r>
            <a:endParaRPr lang="en-US" dirty="0">
              <a:latin typeface="+mn-lt"/>
            </a:endParaRPr>
          </a:p>
        </p:txBody>
      </p:sp>
      <p:sp>
        <p:nvSpPr>
          <p:cNvPr id="9" name="TextBox 8"/>
          <p:cNvSpPr txBox="1"/>
          <p:nvPr/>
        </p:nvSpPr>
        <p:spPr>
          <a:xfrm>
            <a:off x="3810000" y="3733800"/>
            <a:ext cx="1524000" cy="830997"/>
          </a:xfrm>
          <a:prstGeom prst="rect">
            <a:avLst/>
          </a:prstGeom>
          <a:noFill/>
        </p:spPr>
        <p:txBody>
          <a:bodyPr wrap="square" rtlCol="0">
            <a:spAutoFit/>
          </a:bodyPr>
          <a:lstStyle/>
          <a:p>
            <a:pPr marL="227013" indent="-227013">
              <a:buFont typeface="Arial"/>
              <a:buChar char="•"/>
            </a:pPr>
            <a:r>
              <a:rPr lang="en-US" dirty="0" smtClean="0">
                <a:latin typeface="+mn-lt"/>
              </a:rPr>
              <a:t>Parallel File I/O</a:t>
            </a:r>
            <a:endParaRPr lang="en-US" dirty="0">
              <a:latin typeface="+mn-lt"/>
            </a:endParaRPr>
          </a:p>
        </p:txBody>
      </p:sp>
      <p:sp>
        <p:nvSpPr>
          <p:cNvPr id="10" name="TextBox 9"/>
          <p:cNvSpPr txBox="1"/>
          <p:nvPr/>
        </p:nvSpPr>
        <p:spPr>
          <a:xfrm>
            <a:off x="5791201" y="3733800"/>
            <a:ext cx="2819400" cy="2308324"/>
          </a:xfrm>
          <a:prstGeom prst="rect">
            <a:avLst/>
          </a:prstGeom>
          <a:noFill/>
        </p:spPr>
        <p:txBody>
          <a:bodyPr wrap="square" rtlCol="0">
            <a:spAutoFit/>
          </a:bodyPr>
          <a:lstStyle/>
          <a:p>
            <a:pPr marL="227013" indent="-227013">
              <a:buFont typeface="Arial"/>
              <a:buChar char="•"/>
            </a:pPr>
            <a:r>
              <a:rPr lang="en-US" dirty="0" smtClean="0">
                <a:latin typeface="+mn-lt"/>
              </a:rPr>
              <a:t>Polygon Surface Advection</a:t>
            </a:r>
          </a:p>
          <a:p>
            <a:pPr marL="227013" indent="-227013">
              <a:buFont typeface="Arial"/>
              <a:buChar char="•"/>
            </a:pPr>
            <a:r>
              <a:rPr lang="en-US" dirty="0" smtClean="0">
                <a:latin typeface="+mn-lt"/>
              </a:rPr>
              <a:t>Particle </a:t>
            </a:r>
            <a:r>
              <a:rPr lang="en-US" dirty="0" smtClean="0">
                <a:latin typeface="+mn-lt"/>
              </a:rPr>
              <a:t>Tracking</a:t>
            </a:r>
          </a:p>
          <a:p>
            <a:pPr marL="227013" indent="-227013">
              <a:buFont typeface="Arial"/>
              <a:buChar char="•"/>
            </a:pPr>
            <a:r>
              <a:rPr lang="en-US" dirty="0" smtClean="0">
                <a:latin typeface="+mn-lt"/>
              </a:rPr>
              <a:t>Building Blocks</a:t>
            </a:r>
          </a:p>
          <a:p>
            <a:pPr marL="227013" indent="-227013">
              <a:buFont typeface="Arial"/>
              <a:buChar char="•"/>
            </a:pPr>
            <a:r>
              <a:rPr lang="en-US" dirty="0" smtClean="0">
                <a:latin typeface="+mn-lt"/>
              </a:rPr>
              <a:t>GPGPU</a:t>
            </a:r>
          </a:p>
          <a:p>
            <a:pPr marL="227013" indent="-227013">
              <a:buFont typeface="Arial"/>
              <a:buChar char="•"/>
            </a:pPr>
            <a:r>
              <a:rPr lang="en-US" dirty="0" smtClean="0">
                <a:latin typeface="+mn-lt"/>
              </a:rPr>
              <a:t>Query Interfaces</a:t>
            </a:r>
            <a:endParaRPr lang="en-US" dirty="0">
              <a:latin typeface="+mn-lt"/>
            </a:endParaRPr>
          </a:p>
        </p:txBody>
      </p:sp>
      <p:cxnSp>
        <p:nvCxnSpPr>
          <p:cNvPr id="12" name="Straight Arrow Connector 11"/>
          <p:cNvCxnSpPr>
            <a:stCxn id="5" idx="3"/>
            <a:endCxn id="7" idx="2"/>
          </p:cNvCxnSpPr>
          <p:nvPr/>
        </p:nvCxnSpPr>
        <p:spPr bwMode="auto">
          <a:xfrm>
            <a:off x="3238500" y="2552700"/>
            <a:ext cx="952500"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4" name="Straight Arrow Connector 13"/>
          <p:cNvCxnSpPr>
            <a:stCxn id="7" idx="4"/>
            <a:endCxn id="6" idx="1"/>
          </p:cNvCxnSpPr>
          <p:nvPr/>
        </p:nvCxnSpPr>
        <p:spPr bwMode="auto">
          <a:xfrm>
            <a:off x="4953000" y="2552700"/>
            <a:ext cx="952500"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1" name="Slide Number Placeholder 10"/>
          <p:cNvSpPr>
            <a:spLocks noGrp="1"/>
          </p:cNvSpPr>
          <p:nvPr>
            <p:ph type="sldNum" sz="quarter" idx="4"/>
          </p:nvPr>
        </p:nvSpPr>
        <p:spPr/>
        <p:txBody>
          <a:bodyPr/>
          <a:lstStyle/>
          <a:p>
            <a:fld id="{23DA5C8E-5713-6E42-877E-0205A48AEA8B}" type="slidenum">
              <a:rPr lang="en-US" smtClean="0"/>
              <a:pPr/>
              <a:t>2</a:t>
            </a:fld>
            <a:endParaRPr lang="en-US" dirty="0"/>
          </a:p>
        </p:txBody>
      </p:sp>
    </p:spTree>
    <p:extLst>
      <p:ext uri="{BB962C8B-B14F-4D97-AF65-F5344CB8AC3E}">
        <p14:creationId xmlns:p14="http://schemas.microsoft.com/office/powerpoint/2010/main" val="1711791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t>fin</a:t>
            </a:r>
            <a:endParaRPr lang="en-US" i="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1377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 Situ Visualization of </a:t>
            </a:r>
            <a:br>
              <a:rPr lang="en-US" smtClean="0"/>
            </a:br>
            <a:r>
              <a:rPr lang="en-US" smtClean="0"/>
              <a:t>Ultra-Scale Simulations</a:t>
            </a:r>
            <a:endParaRPr lang="en-US" dirty="0"/>
          </a:p>
        </p:txBody>
      </p:sp>
      <p:sp>
        <p:nvSpPr>
          <p:cNvPr id="7" name="Content Placeholder 2"/>
          <p:cNvSpPr txBox="1">
            <a:spLocks/>
          </p:cNvSpPr>
          <p:nvPr/>
        </p:nvSpPr>
        <p:spPr>
          <a:xfrm>
            <a:off x="152400" y="1371600"/>
            <a:ext cx="4419600" cy="5257800"/>
          </a:xfrm>
          <a:prstGeom prst="rect">
            <a:avLst/>
          </a:prstGeom>
        </p:spPr>
        <p:txBody>
          <a:bodyPr/>
          <a:lstStyle/>
          <a:p>
            <a:pPr marL="342900" lvl="0" indent="-342900" eaLnBrk="0" hangingPunct="0">
              <a:spcBef>
                <a:spcPct val="20000"/>
              </a:spcBef>
              <a:buFontTx/>
              <a:buChar char="•"/>
              <a:defRPr/>
            </a:pPr>
            <a:r>
              <a:rPr kumimoji="0" lang="en-US" sz="1600" b="0" i="0" u="none" strike="noStrike" kern="0" cap="none" spc="0" normalizeH="0" baseline="0" noProof="0" dirty="0" smtClean="0">
                <a:ln>
                  <a:noFill/>
                </a:ln>
                <a:effectLst/>
                <a:uLnTx/>
                <a:uFillTx/>
                <a:latin typeface="+mn-lt"/>
                <a:cs typeface="Arial"/>
              </a:rPr>
              <a:t>When scientific</a:t>
            </a:r>
            <a:r>
              <a:rPr kumimoji="0" lang="en-US" sz="1600" b="0" i="0" u="none" strike="noStrike" kern="0" cap="none" spc="0" normalizeH="0" noProof="0" dirty="0" smtClean="0">
                <a:ln>
                  <a:noFill/>
                </a:ln>
                <a:effectLst/>
                <a:uLnTx/>
                <a:uFillTx/>
                <a:latin typeface="+mn-lt"/>
                <a:cs typeface="Arial"/>
              </a:rPr>
              <a:t> supercomputing reaches </a:t>
            </a:r>
            <a:r>
              <a:rPr kumimoji="0" lang="en-US" sz="1600" b="0" i="0" u="none" strike="noStrike" kern="0" cap="none" spc="0" normalizeH="0" noProof="0" dirty="0" err="1" smtClean="0">
                <a:ln>
                  <a:noFill/>
                </a:ln>
                <a:effectLst/>
                <a:uLnTx/>
                <a:uFillTx/>
                <a:latin typeface="+mn-lt"/>
                <a:cs typeface="Arial"/>
              </a:rPr>
              <a:t>exascale</a:t>
            </a:r>
            <a:r>
              <a:rPr kumimoji="0" lang="en-US" sz="1600" b="0" i="0" u="none" strike="noStrike" kern="0" cap="none" spc="0" normalizeH="0" noProof="0" dirty="0" smtClean="0">
                <a:ln>
                  <a:noFill/>
                </a:ln>
                <a:effectLst/>
                <a:uLnTx/>
                <a:uFillTx/>
                <a:latin typeface="+mn-lt"/>
                <a:cs typeface="Arial"/>
              </a:rPr>
              <a:t>, new discoveries will become possible.  However, </a:t>
            </a:r>
            <a:r>
              <a:rPr lang="en-US" sz="1600" kern="0" dirty="0" smtClean="0">
                <a:latin typeface="+mn-lt"/>
                <a:cs typeface="Arial"/>
              </a:rPr>
              <a:t>scientists would not be able to study the full extent of the data generated by the high-resolution simulations with conventional post-processing data analysis methods. </a:t>
            </a:r>
          </a:p>
          <a:p>
            <a:pPr marL="342900" lvl="0" indent="-342900" eaLnBrk="0" hangingPunct="0">
              <a:spcBef>
                <a:spcPct val="20000"/>
              </a:spcBef>
              <a:defRPr/>
            </a:pPr>
            <a:endParaRPr lang="en-US" sz="1600" kern="0" dirty="0" smtClean="0">
              <a:latin typeface="+mn-lt"/>
              <a:cs typeface="Arial"/>
            </a:endParaRPr>
          </a:p>
          <a:p>
            <a:pPr marL="342900" indent="-342900" eaLnBrk="0" hangingPunct="0">
              <a:spcBef>
                <a:spcPct val="20000"/>
              </a:spcBef>
              <a:buFontTx/>
              <a:buChar char="•"/>
              <a:defRPr/>
            </a:pPr>
            <a:r>
              <a:rPr lang="en-US" sz="1600" dirty="0" smtClean="0">
                <a:latin typeface="+mn-lt"/>
                <a:cs typeface="Arial"/>
              </a:rPr>
              <a:t>Computer scientists at the </a:t>
            </a:r>
            <a:r>
              <a:rPr lang="en-US" sz="1600" dirty="0" err="1" smtClean="0">
                <a:latin typeface="+mn-lt"/>
                <a:cs typeface="Arial"/>
              </a:rPr>
              <a:t>SciDAC</a:t>
            </a:r>
            <a:r>
              <a:rPr lang="en-US" sz="1600" dirty="0" smtClean="0">
                <a:latin typeface="+mn-lt"/>
                <a:cs typeface="Arial"/>
              </a:rPr>
              <a:t> Institute for </a:t>
            </a:r>
            <a:r>
              <a:rPr lang="en-US" sz="1600" dirty="0" err="1" smtClean="0">
                <a:latin typeface="+mn-lt"/>
                <a:cs typeface="Arial"/>
              </a:rPr>
              <a:t>Ultrascale</a:t>
            </a:r>
            <a:r>
              <a:rPr lang="en-US" sz="1600" dirty="0" smtClean="0">
                <a:latin typeface="+mn-lt"/>
                <a:cs typeface="Arial"/>
              </a:rPr>
              <a:t> Visualization have pioneered in situ data analysis and visualization of very large scale simulations. </a:t>
            </a:r>
          </a:p>
          <a:p>
            <a:pPr marL="342900" indent="-342900" eaLnBrk="0" hangingPunct="0">
              <a:spcBef>
                <a:spcPct val="20000"/>
              </a:spcBef>
              <a:buFontTx/>
              <a:buChar char="•"/>
              <a:defRPr/>
            </a:pPr>
            <a:endParaRPr lang="en-US" sz="1600" dirty="0" smtClean="0">
              <a:latin typeface="+mn-lt"/>
              <a:cs typeface="Arial"/>
            </a:endParaRPr>
          </a:p>
          <a:p>
            <a:pPr marL="342900" indent="-342900" eaLnBrk="0" hangingPunct="0">
              <a:spcBef>
                <a:spcPct val="20000"/>
              </a:spcBef>
              <a:buFontTx/>
              <a:buChar char="•"/>
              <a:defRPr/>
            </a:pPr>
            <a:r>
              <a:rPr lang="en-US" sz="1600" dirty="0" smtClean="0">
                <a:latin typeface="+mn-lt"/>
                <a:cs typeface="Arial"/>
              </a:rPr>
              <a:t>They have demonstrated in situ visualization of turbulent combustion simulations at the largest scale ever using the DOE Leadership Computing Facilities at ORNL, promising a solution to the upcoming </a:t>
            </a:r>
            <a:r>
              <a:rPr lang="en-US" sz="1600" dirty="0" err="1" smtClean="0">
                <a:latin typeface="+mn-lt"/>
                <a:cs typeface="Arial"/>
              </a:rPr>
              <a:t>exascale</a:t>
            </a:r>
            <a:r>
              <a:rPr lang="en-US" sz="1600" dirty="0" smtClean="0">
                <a:latin typeface="+mn-lt"/>
                <a:cs typeface="Arial"/>
              </a:rPr>
              <a:t> data analysis problems. </a:t>
            </a:r>
          </a:p>
          <a:p>
            <a:pPr marL="342900" indent="-342900" eaLnBrk="0" hangingPunct="0">
              <a:spcBef>
                <a:spcPct val="20000"/>
              </a:spcBef>
              <a:defRPr/>
            </a:pPr>
            <a:endParaRPr lang="en-US" sz="1600" dirty="0" smtClean="0">
              <a:latin typeface="+mn-lt"/>
              <a:cs typeface="Arial"/>
            </a:endParaRPr>
          </a:p>
        </p:txBody>
      </p:sp>
      <p:pic>
        <p:nvPicPr>
          <p:cNvPr id="9" name="Picture 8" descr="v_CH2O+p_HO2_overview.bmp"/>
          <p:cNvPicPr>
            <a:picLocks noChangeAspect="1"/>
          </p:cNvPicPr>
          <p:nvPr/>
        </p:nvPicPr>
        <p:blipFill>
          <a:blip r:embed="rId3"/>
          <a:srcRect l="29595" t="2866" r="32661"/>
          <a:stretch>
            <a:fillRect/>
          </a:stretch>
        </p:blipFill>
        <p:spPr bwMode="auto">
          <a:xfrm>
            <a:off x="4730360" y="1447800"/>
            <a:ext cx="1863201" cy="4812792"/>
          </a:xfrm>
          <a:prstGeom prst="rect">
            <a:avLst/>
          </a:prstGeom>
          <a:noFill/>
          <a:ln w="57150" cap="flat" cmpd="sng" algn="ctr">
            <a:noFill/>
            <a:prstDash val="solid"/>
            <a:miter lim="800000"/>
            <a:headEnd type="none" w="med" len="med"/>
            <a:tailEnd type="none" w="med" len="med"/>
          </a:ln>
          <a:effectLst>
            <a:outerShdw blurRad="50800" dist="38100" dir="2700000">
              <a:srgbClr val="000000">
                <a:alpha val="43000"/>
              </a:srgbClr>
            </a:outerShdw>
          </a:effectLst>
        </p:spPr>
      </p:pic>
      <p:pic>
        <p:nvPicPr>
          <p:cNvPr id="10" name="Picture 9" descr="v_CH3+p_OH_overview.bmp"/>
          <p:cNvPicPr>
            <a:picLocks noChangeAspect="1"/>
          </p:cNvPicPr>
          <p:nvPr/>
        </p:nvPicPr>
        <p:blipFill>
          <a:blip r:embed="rId4"/>
          <a:srcRect l="27718" t="1482" r="28235"/>
          <a:stretch>
            <a:fillRect/>
          </a:stretch>
        </p:blipFill>
        <p:spPr>
          <a:xfrm>
            <a:off x="6711561" y="1417320"/>
            <a:ext cx="2127639" cy="4837176"/>
          </a:xfrm>
          <a:prstGeom prst="rect">
            <a:avLst/>
          </a:prstGeom>
          <a:ln w="57150" cap="flat" cmpd="sng" algn="ctr">
            <a:noFill/>
            <a:prstDash val="solid"/>
            <a:headEnd type="none" w="med" len="med"/>
            <a:tailEnd type="none" w="med" len="med"/>
          </a:ln>
          <a:effectLst>
            <a:outerShdw blurRad="50800" dist="38100" dir="2700000">
              <a:srgbClr val="000000">
                <a:alpha val="43000"/>
              </a:srgbClr>
            </a:outerShdw>
          </a:effectLst>
        </p:spPr>
      </p:pic>
      <p:sp>
        <p:nvSpPr>
          <p:cNvPr id="12" name="TextBox 11"/>
          <p:cNvSpPr txBox="1"/>
          <p:nvPr/>
        </p:nvSpPr>
        <p:spPr>
          <a:xfrm>
            <a:off x="4730360" y="6248400"/>
            <a:ext cx="4069857" cy="307777"/>
          </a:xfrm>
          <a:prstGeom prst="rect">
            <a:avLst/>
          </a:prstGeom>
          <a:noFill/>
        </p:spPr>
        <p:txBody>
          <a:bodyPr wrap="none" rtlCol="0">
            <a:spAutoFit/>
          </a:bodyPr>
          <a:lstStyle/>
          <a:p>
            <a:r>
              <a:rPr lang="en-US" sz="1400" dirty="0" smtClean="0">
                <a:solidFill>
                  <a:srgbClr val="000000"/>
                </a:solidFill>
                <a:latin typeface="+mj-lt"/>
              </a:rPr>
              <a:t>Turbulent Combustion Simulation of Lifted Flame</a:t>
            </a:r>
            <a:endParaRPr lang="en-US" sz="1400" dirty="0">
              <a:solidFill>
                <a:srgbClr val="000000"/>
              </a:solidFill>
              <a:latin typeface="+mj-lt"/>
            </a:endParaRPr>
          </a:p>
        </p:txBody>
      </p:sp>
      <p:sp>
        <p:nvSpPr>
          <p:cNvPr id="4" name="Slide Number Placeholder 3"/>
          <p:cNvSpPr>
            <a:spLocks noGrp="1"/>
          </p:cNvSpPr>
          <p:nvPr>
            <p:ph type="sldNum" sz="quarter" idx="4"/>
          </p:nvPr>
        </p:nvSpPr>
        <p:spPr/>
        <p:txBody>
          <a:bodyPr/>
          <a:lstStyle/>
          <a:p>
            <a:fld id="{23DA5C8E-5713-6E42-877E-0205A48AEA8B}" type="slidenum">
              <a:rPr lang="en-US" smtClean="0"/>
              <a:pPr/>
              <a:t>3</a:t>
            </a:fld>
            <a:endParaRPr lang="en-US" dirty="0"/>
          </a:p>
        </p:txBody>
      </p:sp>
    </p:spTree>
    <p:extLst>
      <p:ext uri="{BB962C8B-B14F-4D97-AF65-F5344CB8AC3E}">
        <p14:creationId xmlns:p14="http://schemas.microsoft.com/office/powerpoint/2010/main" val="2895641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Image Composition With Radix-k</a:t>
            </a:r>
            <a:endParaRPr lang="en-US" dirty="0"/>
          </a:p>
        </p:txBody>
      </p:sp>
      <p:sp>
        <p:nvSpPr>
          <p:cNvPr id="8" name="Content Placeholder 2"/>
          <p:cNvSpPr txBox="1">
            <a:spLocks/>
          </p:cNvSpPr>
          <p:nvPr/>
        </p:nvSpPr>
        <p:spPr>
          <a:xfrm>
            <a:off x="304800" y="838200"/>
            <a:ext cx="6934200" cy="2922911"/>
          </a:xfrm>
          <a:prstGeom prst="rect">
            <a:avLst/>
          </a:prstGeom>
        </p:spPr>
        <p:txBody>
          <a:bodyPr>
            <a:no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b="1" i="0" u="none" strike="noStrike" kern="0" cap="none" spc="0" normalizeH="0" baseline="0" noProof="0" dirty="0" smtClean="0">
                <a:ln>
                  <a:noFill/>
                </a:ln>
                <a:solidFill>
                  <a:schemeClr val="tx1"/>
                </a:solidFill>
                <a:effectLst/>
                <a:uLnTx/>
                <a:uFillTx/>
                <a:latin typeface="Arial" pitchFamily="34" charset="0"/>
                <a:ea typeface="+mn-ea"/>
                <a:cs typeface="+mn-cs"/>
              </a:rPr>
              <a:t>Problem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600" kern="0" noProof="0" dirty="0" smtClean="0">
                <a:latin typeface="Arial" pitchFamily="34" charset="0"/>
              </a:rPr>
              <a:t>Large-scale computational science requires parallel visualization to analyze data effectively. Image composition </a:t>
            </a:r>
            <a:r>
              <a:rPr lang="en-US" sz="1600" kern="0" dirty="0" smtClean="0">
                <a:latin typeface="Arial" pitchFamily="34" charset="0"/>
              </a:rPr>
              <a:t>merges parallel results into one final image.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600" kern="0" dirty="0" smtClean="0">
                <a:latin typeface="Arial" pitchFamily="34" charset="0"/>
              </a:rPr>
              <a:t>Composition algorithms were developed in the mid ‘90s when supercomputing architectures were very different than current and future ones.</a:t>
            </a:r>
            <a:endParaRPr kumimoji="0" lang="en-US" sz="1600" b="0" i="0" u="none" strike="noStrike" kern="0" cap="none" spc="0" normalizeH="0" baseline="0" noProof="0" dirty="0" smtClean="0">
              <a:ln>
                <a:noFill/>
              </a:ln>
              <a:solidFill>
                <a:schemeClr val="tx1"/>
              </a:solidFill>
              <a:effectLst/>
              <a:uLnTx/>
              <a:uFillTx/>
              <a:latin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b="1" i="0" u="none" strike="noStrike" kern="0" cap="none" spc="0" normalizeH="0" baseline="0" noProof="0" dirty="0" smtClean="0">
                <a:ln>
                  <a:noFill/>
                </a:ln>
                <a:solidFill>
                  <a:schemeClr val="tx1"/>
                </a:solidFill>
                <a:effectLst/>
                <a:uLnTx/>
                <a:uFillTx/>
                <a:latin typeface="Arial" pitchFamily="34" charset="0"/>
                <a:ea typeface="+mn-ea"/>
                <a:cs typeface="+mn-cs"/>
              </a:rPr>
              <a:t>Solution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rPr>
              <a:t>Take advantage of modern supercomputer network architectures with a better algorithm</a:t>
            </a:r>
            <a:r>
              <a:rPr kumimoji="0" lang="en-US" sz="1600" b="0" i="0" u="none" strike="noStrike" kern="0" cap="none" spc="0" normalizeH="0" noProof="0" dirty="0" smtClean="0">
                <a:ln>
                  <a:noFill/>
                </a:ln>
                <a:solidFill>
                  <a:schemeClr val="tx1"/>
                </a:solidFill>
                <a:effectLst/>
                <a:uLnTx/>
                <a:uFillTx/>
                <a:latin typeface="Arial" pitchFamily="34" charset="0"/>
              </a:rPr>
              <a:t> that </a:t>
            </a:r>
            <a:r>
              <a:rPr lang="en-US" sz="1600" kern="0" noProof="0" dirty="0" smtClean="0">
                <a:latin typeface="Arial" pitchFamily="34" charset="0"/>
              </a:rPr>
              <a:t>adapts </a:t>
            </a:r>
            <a:r>
              <a:rPr lang="en-US" sz="1600" kern="0" dirty="0" smtClean="0">
                <a:latin typeface="Arial" pitchFamily="34" charset="0"/>
              </a:rPr>
              <a:t>to largest HPC leadership machines and smaller graphics clusters alike</a:t>
            </a:r>
            <a:endParaRPr kumimoji="0" lang="en-US" sz="1600" b="0" i="0" u="none" strike="noStrike" kern="0" cap="none" spc="0" normalizeH="0" baseline="0" noProof="0" dirty="0" smtClean="0">
              <a:ln>
                <a:noFill/>
              </a:ln>
              <a:solidFill>
                <a:schemeClr val="tx1"/>
              </a:solidFill>
              <a:effectLst/>
              <a:uLnTx/>
              <a:uFillTx/>
              <a:latin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600" kern="0" dirty="0" smtClean="0">
                <a:latin typeface="Arial" pitchFamily="34" charset="0"/>
              </a:rPr>
              <a:t>Implement in a popular image composition library called </a:t>
            </a:r>
            <a:r>
              <a:rPr lang="en-US" sz="1600" kern="0" dirty="0" err="1" smtClean="0">
                <a:latin typeface="Arial" pitchFamily="34" charset="0"/>
              </a:rPr>
              <a:t>IceT</a:t>
            </a:r>
            <a:endParaRPr kumimoji="0" lang="en-US" sz="1600" b="0" i="0" u="none" strike="noStrike" kern="0" cap="none" spc="0" normalizeH="0" baseline="0" noProof="0" dirty="0" smtClean="0">
              <a:ln>
                <a:noFill/>
              </a:ln>
              <a:solidFill>
                <a:schemeClr val="tx1"/>
              </a:solidFill>
              <a:effectLst/>
              <a:uLnTx/>
              <a:uFillTx/>
              <a:latin typeface="Arial" pitchFamily="34" charset="0"/>
            </a:endParaRPr>
          </a:p>
        </p:txBody>
      </p:sp>
      <p:sp>
        <p:nvSpPr>
          <p:cNvPr id="10" name="Content Placeholder 2"/>
          <p:cNvSpPr txBox="1">
            <a:spLocks/>
          </p:cNvSpPr>
          <p:nvPr/>
        </p:nvSpPr>
        <p:spPr>
          <a:xfrm>
            <a:off x="304800" y="4114800"/>
            <a:ext cx="4419600" cy="228600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Impact</a:t>
            </a:r>
          </a:p>
          <a:p>
            <a:pPr marL="742950" lvl="1" indent="-285750" eaLnBrk="0" hangingPunct="0">
              <a:spcBef>
                <a:spcPct val="20000"/>
              </a:spcBef>
              <a:buFontTx/>
              <a:buChar char="–"/>
              <a:defRPr/>
            </a:pPr>
            <a:r>
              <a:rPr lang="en-US" sz="1600" kern="0" dirty="0" smtClean="0">
                <a:latin typeface="Arial" pitchFamily="34" charset="0"/>
              </a:rPr>
              <a:t>Enables science results sooner; wall-size images can be composed in less than one millisecond.</a:t>
            </a:r>
          </a:p>
          <a:p>
            <a:pPr marL="742950" lvl="1" indent="-285750" eaLnBrk="0" hangingPunct="0">
              <a:spcBef>
                <a:spcPct val="20000"/>
              </a:spcBef>
              <a:buFontTx/>
              <a:buChar char="–"/>
              <a:defRPr/>
            </a:pPr>
            <a:r>
              <a:rPr lang="en-US" sz="1600" kern="0" dirty="0" smtClean="0">
                <a:latin typeface="Arial" pitchFamily="34" charset="0"/>
              </a:rPr>
              <a:t>Up to 5X faster than existing algorithms at full leadership scale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sz="1600" kern="0" dirty="0" err="1" smtClean="0">
                <a:latin typeface="Arial" pitchFamily="34" charset="0"/>
              </a:rPr>
              <a:t>ParaView</a:t>
            </a:r>
            <a:r>
              <a:rPr lang="en-US" sz="1600" kern="0" dirty="0" smtClean="0">
                <a:latin typeface="Arial" pitchFamily="34" charset="0"/>
              </a:rPr>
              <a:t> and </a:t>
            </a:r>
            <a:r>
              <a:rPr lang="en-US" sz="1600" kern="0" dirty="0" err="1" smtClean="0">
                <a:latin typeface="Arial" pitchFamily="34" charset="0"/>
              </a:rPr>
              <a:t>VisIt</a:t>
            </a:r>
            <a:r>
              <a:rPr lang="en-US" sz="1600" kern="0" dirty="0" smtClean="0">
                <a:latin typeface="Arial" pitchFamily="34" charset="0"/>
              </a:rPr>
              <a:t> can now take advantage of Radix-</a:t>
            </a:r>
            <a:r>
              <a:rPr lang="en-US" sz="1600" kern="0" dirty="0" err="1" smtClean="0">
                <a:latin typeface="Arial" pitchFamily="34" charset="0"/>
              </a:rPr>
              <a:t>k</a:t>
            </a:r>
            <a:r>
              <a:rPr lang="en-US" sz="1600" kern="0" dirty="0" smtClean="0">
                <a:latin typeface="Arial" pitchFamily="34" charset="0"/>
              </a:rPr>
              <a:t>  via </a:t>
            </a:r>
            <a:r>
              <a:rPr lang="en-US" sz="1600" kern="0" dirty="0" err="1" smtClean="0">
                <a:latin typeface="Arial" pitchFamily="34" charset="0"/>
              </a:rPr>
              <a:t>IceT</a:t>
            </a:r>
            <a:endParaRPr lang="en-US" sz="1600" kern="0" dirty="0" smtClean="0">
              <a:latin typeface="Arial" pitchFamily="34" charset="0"/>
            </a:endParaRPr>
          </a:p>
          <a:p>
            <a:pPr marL="742950" marR="0" lvl="1" indent="-285750" algn="l" defTabSz="457200" rtl="0" eaLnBrk="1" fontAlgn="auto" latinLnBrk="0" hangingPunct="1">
              <a:lnSpc>
                <a:spcPct val="100000"/>
              </a:lnSpc>
              <a:spcBef>
                <a:spcPct val="20000"/>
              </a:spcBef>
              <a:spcAft>
                <a:spcPts val="0"/>
              </a:spcAft>
              <a:buClrTx/>
              <a:buSzTx/>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1" name="Picture 80"/>
          <p:cNvPicPr>
            <a:picLocks noChangeAspect="1"/>
          </p:cNvPicPr>
          <p:nvPr/>
        </p:nvPicPr>
        <p:blipFill>
          <a:blip r:embed="rId3"/>
          <a:stretch>
            <a:fillRect/>
          </a:stretch>
        </p:blipFill>
        <p:spPr>
          <a:xfrm>
            <a:off x="7315200" y="3962400"/>
            <a:ext cx="1447800" cy="1447800"/>
          </a:xfrm>
          <a:prstGeom prst="rect">
            <a:avLst/>
          </a:prstGeom>
        </p:spPr>
      </p:pic>
      <p:pic>
        <p:nvPicPr>
          <p:cNvPr id="83" name="Picture 82"/>
          <p:cNvPicPr>
            <a:picLocks noChangeAspect="1"/>
          </p:cNvPicPr>
          <p:nvPr/>
        </p:nvPicPr>
        <p:blipFill>
          <a:blip r:embed="rId4"/>
          <a:stretch>
            <a:fillRect/>
          </a:stretch>
        </p:blipFill>
        <p:spPr>
          <a:xfrm>
            <a:off x="7086600" y="1021428"/>
            <a:ext cx="1676400" cy="1337298"/>
          </a:xfrm>
          <a:prstGeom prst="rect">
            <a:avLst/>
          </a:prstGeom>
        </p:spPr>
      </p:pic>
      <p:grpSp>
        <p:nvGrpSpPr>
          <p:cNvPr id="3" name="Group 135"/>
          <p:cNvGrpSpPr/>
          <p:nvPr/>
        </p:nvGrpSpPr>
        <p:grpSpPr>
          <a:xfrm>
            <a:off x="7086600" y="2209800"/>
            <a:ext cx="1765293" cy="1752600"/>
            <a:chOff x="7315200" y="2514600"/>
            <a:chExt cx="1689093" cy="1689093"/>
          </a:xfrm>
        </p:grpSpPr>
        <p:pic>
          <p:nvPicPr>
            <p:cNvPr id="130" name="Picture 129"/>
            <p:cNvPicPr>
              <a:picLocks noChangeAspect="1"/>
            </p:cNvPicPr>
            <p:nvPr/>
          </p:nvPicPr>
          <p:blipFill>
            <a:blip r:embed="rId5"/>
            <a:stretch>
              <a:fillRect/>
            </a:stretch>
          </p:blipFill>
          <p:spPr>
            <a:xfrm>
              <a:off x="7315200" y="2514600"/>
              <a:ext cx="1689093" cy="1689093"/>
            </a:xfrm>
            <a:prstGeom prst="rect">
              <a:avLst/>
            </a:prstGeom>
          </p:spPr>
        </p:pic>
        <p:grpSp>
          <p:nvGrpSpPr>
            <p:cNvPr id="5" name="Group 130"/>
            <p:cNvGrpSpPr/>
            <p:nvPr/>
          </p:nvGrpSpPr>
          <p:grpSpPr>
            <a:xfrm>
              <a:off x="7696200" y="3048000"/>
              <a:ext cx="536576" cy="588996"/>
              <a:chOff x="1765292" y="5108866"/>
              <a:chExt cx="536576" cy="588996"/>
            </a:xfrm>
          </p:grpSpPr>
          <p:cxnSp>
            <p:nvCxnSpPr>
              <p:cNvPr id="132" name="Straight Connector 131"/>
              <p:cNvCxnSpPr/>
              <p:nvPr/>
            </p:nvCxnSpPr>
            <p:spPr>
              <a:xfrm>
                <a:off x="2149468" y="5173666"/>
                <a:ext cx="15240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49468" y="5696274"/>
                <a:ext cx="15240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5400000">
                <a:off x="1963570" y="5434176"/>
                <a:ext cx="521020" cy="317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5" name="Title 1"/>
              <p:cNvSpPr txBox="1">
                <a:spLocks/>
              </p:cNvSpPr>
              <p:nvPr/>
            </p:nvSpPr>
            <p:spPr>
              <a:xfrm>
                <a:off x="1765292" y="5108866"/>
                <a:ext cx="457200" cy="447388"/>
              </a:xfrm>
              <a:prstGeom prst="rect">
                <a:avLst/>
              </a:prstGeom>
            </p:spPr>
            <p:txBody>
              <a:bodyPr vert="horz" lIns="438912" tIns="219456" rIns="438912" bIns="219456" rtlCol="0" anchor="t" anchorCtr="0">
                <a:noAutofit/>
              </a:bodyPr>
              <a:lstStyle/>
              <a:p>
                <a:pPr lvl="0">
                  <a:spcBef>
                    <a:spcPct val="0"/>
                  </a:spcBef>
                </a:pPr>
                <a:r>
                  <a:rPr lang="en-US" sz="1200" cap="small" dirty="0" smtClean="0">
                    <a:latin typeface="Gill Sans"/>
                  </a:rPr>
                  <a:t>5X</a:t>
                </a:r>
                <a:endParaRPr lang="en-US" sz="1200" dirty="0" smtClean="0">
                  <a:latin typeface="Gill Sans"/>
                </a:endParaRPr>
              </a:p>
            </p:txBody>
          </p:sp>
        </p:grpSp>
      </p:grpSp>
      <p:pic>
        <p:nvPicPr>
          <p:cNvPr id="17" name="Picture 16" descr="timeline1.eps"/>
          <p:cNvPicPr>
            <a:picLocks noChangeAspect="1"/>
          </p:cNvPicPr>
          <p:nvPr/>
        </p:nvPicPr>
        <p:blipFill>
          <a:blip r:embed="rId6"/>
          <a:stretch>
            <a:fillRect/>
          </a:stretch>
        </p:blipFill>
        <p:spPr>
          <a:xfrm>
            <a:off x="4876800" y="5561804"/>
            <a:ext cx="4038600" cy="938286"/>
          </a:xfrm>
          <a:prstGeom prst="rect">
            <a:avLst/>
          </a:prstGeom>
        </p:spPr>
      </p:pic>
      <p:sp>
        <p:nvSpPr>
          <p:cNvPr id="16" name="Content Placeholder 2"/>
          <p:cNvSpPr txBox="1">
            <a:spLocks/>
          </p:cNvSpPr>
          <p:nvPr/>
        </p:nvSpPr>
        <p:spPr bwMode="auto">
          <a:xfrm>
            <a:off x="609600" y="6324600"/>
            <a:ext cx="3962400" cy="4572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marL="173038" marR="0" lvl="0" indent="-1588" defTabSz="914400" rtl="0" eaLnBrk="0" fontAlgn="base" latinLnBrk="0" hangingPunct="0">
              <a:lnSpc>
                <a:spcPct val="100000"/>
              </a:lnSpc>
              <a:spcBef>
                <a:spcPct val="20000"/>
              </a:spcBef>
              <a:spcAft>
                <a:spcPct val="0"/>
              </a:spcAft>
              <a:buClrTx/>
              <a:buSzPct val="100000"/>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A Configurable</a:t>
            </a:r>
            <a:r>
              <a:rPr kumimoji="0" lang="en-US" sz="12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Algorithm for Parallel Image-Compositing Applications</a:t>
            </a: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Peterka et al., SC’09</a:t>
            </a:r>
          </a:p>
        </p:txBody>
      </p:sp>
      <p:sp>
        <p:nvSpPr>
          <p:cNvPr id="7" name="Slide Number Placeholder 6"/>
          <p:cNvSpPr>
            <a:spLocks noGrp="1"/>
          </p:cNvSpPr>
          <p:nvPr>
            <p:ph type="sldNum" sz="quarter" idx="4"/>
          </p:nvPr>
        </p:nvSpPr>
        <p:spPr/>
        <p:txBody>
          <a:bodyPr/>
          <a:lstStyle/>
          <a:p>
            <a:fld id="{23DA5C8E-5713-6E42-877E-0205A48AEA8B}" type="slidenum">
              <a:rPr lang="en-US" smtClean="0"/>
              <a:pPr/>
              <a:t>4</a:t>
            </a:fld>
            <a:endParaRPr lang="en-US" dirty="0"/>
          </a:p>
        </p:txBody>
      </p:sp>
    </p:spTree>
    <p:extLst>
      <p:ext uri="{BB962C8B-B14F-4D97-AF65-F5344CB8AC3E}">
        <p14:creationId xmlns:p14="http://schemas.microsoft.com/office/powerpoint/2010/main" val="1957709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rrowheads="1"/>
          </p:cNvSpPr>
          <p:nvPr/>
        </p:nvSpPr>
        <p:spPr bwMode="auto">
          <a:xfrm>
            <a:off x="533400" y="990600"/>
            <a:ext cx="2895600" cy="3985707"/>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lvl="0" eaLnBrk="1" hangingPunct="1"/>
            <a:r>
              <a:rPr lang="en-US" sz="1600" b="1" kern="0" dirty="0" smtClean="0">
                <a:latin typeface="Arial" pitchFamily="34" charset="0"/>
              </a:rPr>
              <a:t>Benefits</a:t>
            </a:r>
          </a:p>
          <a:p>
            <a:pPr lvl="0" eaLnBrk="1" hangingPunct="1"/>
            <a:endParaRPr lang="en-US" sz="1600" b="1" kern="0" dirty="0" smtClean="0">
              <a:latin typeface="Arial" pitchFamily="34" charset="0"/>
            </a:endParaRPr>
          </a:p>
          <a:p>
            <a:pPr marL="227013" indent="-227013" eaLnBrk="1" hangingPunct="1">
              <a:buFont typeface="Arial"/>
              <a:buChar char="•"/>
            </a:pPr>
            <a:r>
              <a:rPr lang="en-US" sz="1600" dirty="0" smtClean="0">
                <a:latin typeface="+mn-lt"/>
              </a:rPr>
              <a:t>Increase concurrency while managing contention </a:t>
            </a:r>
          </a:p>
          <a:p>
            <a:pPr marL="227013" eaLnBrk="1" hangingPunct="1"/>
            <a:r>
              <a:rPr lang="en-US" sz="1600" dirty="0" smtClean="0">
                <a:latin typeface="+mn-lt"/>
              </a:rPr>
              <a:t>2 &lt;= k &lt;= p </a:t>
            </a:r>
          </a:p>
          <a:p>
            <a:pPr eaLnBrk="1" hangingPunct="1"/>
            <a:endParaRPr lang="en-US" sz="1600" dirty="0" smtClean="0">
              <a:latin typeface="+mn-lt"/>
            </a:endParaRPr>
          </a:p>
          <a:p>
            <a:pPr marL="227013" indent="-227013" eaLnBrk="1" hangingPunct="1">
              <a:buFont typeface="Arial"/>
              <a:buChar char="•"/>
            </a:pPr>
            <a:r>
              <a:rPr lang="en-US" sz="1600" dirty="0" smtClean="0">
                <a:latin typeface="+mn-lt"/>
              </a:rPr>
              <a:t>Overlap communication with computation by </a:t>
            </a:r>
            <a:r>
              <a:rPr lang="en-US" sz="1600" dirty="0" err="1" smtClean="0">
                <a:latin typeface="+mn-lt"/>
              </a:rPr>
              <a:t>nonblocking</a:t>
            </a:r>
            <a:r>
              <a:rPr lang="en-US" sz="1600" dirty="0" smtClean="0">
                <a:latin typeface="+mn-lt"/>
              </a:rPr>
              <a:t> and careful ordering of operations</a:t>
            </a:r>
          </a:p>
          <a:p>
            <a:pPr marL="227013" indent="-227013" eaLnBrk="1" hangingPunct="1">
              <a:buFont typeface="Arial"/>
              <a:buChar char="•"/>
            </a:pPr>
            <a:endParaRPr lang="en-US" sz="1600" dirty="0" smtClean="0">
              <a:latin typeface="+mn-lt"/>
            </a:endParaRPr>
          </a:p>
          <a:p>
            <a:pPr marL="227013" indent="-227013" eaLnBrk="1" hangingPunct="1">
              <a:buFont typeface="Arial"/>
              <a:buChar char="•"/>
            </a:pPr>
            <a:r>
              <a:rPr lang="en-US" sz="1600" dirty="0" smtClean="0">
                <a:latin typeface="+mn-lt"/>
              </a:rPr>
              <a:t>No penalty for non-powers-of two numbers of processes is inherent in the algorithm design</a:t>
            </a:r>
          </a:p>
          <a:p>
            <a:pPr eaLnBrk="1" hangingPunct="1"/>
            <a:endParaRPr lang="en-US" sz="1600" dirty="0" smtClean="0">
              <a:latin typeface="+mn-lt"/>
            </a:endParaRPr>
          </a:p>
        </p:txBody>
      </p:sp>
      <p:sp>
        <p:nvSpPr>
          <p:cNvPr id="8" name="Rectangle 7"/>
          <p:cNvSpPr>
            <a:spLocks noChangeArrowheads="1"/>
          </p:cNvSpPr>
          <p:nvPr/>
        </p:nvSpPr>
        <p:spPr bwMode="auto">
          <a:xfrm>
            <a:off x="4572000" y="4261991"/>
            <a:ext cx="4191000" cy="538609"/>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lvl="0" eaLnBrk="1" hangingPunct="1"/>
            <a:r>
              <a:rPr lang="en-US" sz="1600" dirty="0" smtClean="0">
                <a:latin typeface="+mn-lt"/>
              </a:rPr>
              <a:t>Example of 8 process compositing in 2 rounds of </a:t>
            </a:r>
            <a:r>
              <a:rPr lang="en-US" sz="1600" dirty="0" err="1" smtClean="0">
                <a:latin typeface="+mn-lt"/>
              </a:rPr>
              <a:t>k</a:t>
            </a:r>
            <a:r>
              <a:rPr lang="en-US" sz="1600" dirty="0" smtClean="0">
                <a:latin typeface="+mn-lt"/>
              </a:rPr>
              <a:t>=4 followed by </a:t>
            </a:r>
            <a:r>
              <a:rPr lang="en-US" sz="1600" dirty="0" err="1" smtClean="0">
                <a:latin typeface="+mn-lt"/>
              </a:rPr>
              <a:t>k</a:t>
            </a:r>
            <a:r>
              <a:rPr lang="en-US" sz="1600" dirty="0" smtClean="0">
                <a:latin typeface="+mn-lt"/>
              </a:rPr>
              <a:t>=2</a:t>
            </a:r>
          </a:p>
        </p:txBody>
      </p:sp>
      <p:sp>
        <p:nvSpPr>
          <p:cNvPr id="10" name="Content Placeholder 2"/>
          <p:cNvSpPr txBox="1">
            <a:spLocks/>
          </p:cNvSpPr>
          <p:nvPr/>
        </p:nvSpPr>
        <p:spPr bwMode="auto">
          <a:xfrm>
            <a:off x="0" y="6019800"/>
            <a:ext cx="3429000" cy="4572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marL="173038" marR="0" lvl="0" indent="-1588" defTabSz="914400" rtl="0" eaLnBrk="0" fontAlgn="base" latinLnBrk="0" hangingPunct="0">
              <a:lnSpc>
                <a:spcPct val="100000"/>
              </a:lnSpc>
              <a:spcBef>
                <a:spcPct val="20000"/>
              </a:spcBef>
              <a:spcAft>
                <a:spcPct val="0"/>
              </a:spcAft>
              <a:buClrTx/>
              <a:buSzPct val="100000"/>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Accelerating</a:t>
            </a:r>
            <a:r>
              <a:rPr kumimoji="0" lang="en-US" sz="12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and Benchmarking Radix-</a:t>
            </a:r>
            <a:r>
              <a:rPr kumimoji="0" lang="en-US" sz="1200" b="0" i="0" u="none" strike="noStrike" kern="0" cap="none" spc="0" normalizeH="0" noProof="0" dirty="0" err="1" smtClean="0">
                <a:ln>
                  <a:noFill/>
                </a:ln>
                <a:solidFill>
                  <a:schemeClr val="tx1"/>
                </a:solidFill>
                <a:effectLst/>
                <a:uLnTx/>
                <a:uFillTx/>
                <a:latin typeface="+mn-lt"/>
                <a:ea typeface="ＭＳ Ｐゴシック" charset="-128"/>
                <a:cs typeface="ＭＳ Ｐゴシック" charset="-128"/>
              </a:rPr>
              <a:t>k</a:t>
            </a:r>
            <a:r>
              <a:rPr kumimoji="0" lang="en-US" sz="12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Image Compositing at Large Scale. </a:t>
            </a:r>
            <a:r>
              <a:rPr lang="en-US" sz="1200" kern="0" dirty="0" smtClean="0">
                <a:latin typeface="+mn-lt"/>
                <a:ea typeface="ＭＳ Ｐゴシック" charset="-128"/>
                <a:cs typeface="ＭＳ Ｐゴシック" charset="-128"/>
              </a:rPr>
              <a:t>Kendall</a:t>
            </a: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et al., EGPGV’10</a:t>
            </a:r>
          </a:p>
        </p:txBody>
      </p:sp>
      <p:pic>
        <p:nvPicPr>
          <p:cNvPr id="2" name="Picture 1"/>
          <p:cNvPicPr>
            <a:picLocks noChangeAspect="1"/>
          </p:cNvPicPr>
          <p:nvPr/>
        </p:nvPicPr>
        <p:blipFill>
          <a:blip r:embed="rId3"/>
          <a:stretch>
            <a:fillRect/>
          </a:stretch>
        </p:blipFill>
        <p:spPr>
          <a:xfrm>
            <a:off x="3048000" y="4800600"/>
            <a:ext cx="5943600" cy="1332954"/>
          </a:xfrm>
          <a:prstGeom prst="rect">
            <a:avLst/>
          </a:prstGeom>
        </p:spPr>
      </p:pic>
      <p:sp>
        <p:nvSpPr>
          <p:cNvPr id="212994" name="Rectangle 2"/>
          <p:cNvSpPr>
            <a:spLocks noGrp="1" noChangeArrowheads="1"/>
          </p:cNvSpPr>
          <p:nvPr>
            <p:ph type="title"/>
          </p:nvPr>
        </p:nvSpPr>
        <p:spPr/>
        <p:txBody>
          <a:bodyPr/>
          <a:lstStyle/>
          <a:p>
            <a:r>
              <a:rPr lang="en-US" dirty="0" smtClean="0"/>
              <a:t>How the Radix-k Algorithm Works</a:t>
            </a:r>
            <a:endParaRPr lang="en-US" dirty="0"/>
          </a:p>
        </p:txBody>
      </p:sp>
      <p:pic>
        <p:nvPicPr>
          <p:cNvPr id="7" name="Picture 6" descr="radix-k.eps"/>
          <p:cNvPicPr>
            <a:picLocks noChangeAspect="1"/>
          </p:cNvPicPr>
          <p:nvPr/>
        </p:nvPicPr>
        <p:blipFill>
          <a:blip r:embed="rId4"/>
          <a:stretch>
            <a:fillRect/>
          </a:stretch>
        </p:blipFill>
        <p:spPr>
          <a:xfrm>
            <a:off x="4038600" y="914400"/>
            <a:ext cx="4055952" cy="3251200"/>
          </a:xfrm>
          <a:prstGeom prst="rect">
            <a:avLst/>
          </a:prstGeom>
        </p:spPr>
      </p:pic>
      <p:sp>
        <p:nvSpPr>
          <p:cNvPr id="9" name="Rectangle 8"/>
          <p:cNvSpPr>
            <a:spLocks noChangeArrowheads="1"/>
          </p:cNvSpPr>
          <p:nvPr/>
        </p:nvSpPr>
        <p:spPr bwMode="auto">
          <a:xfrm>
            <a:off x="3505200" y="6172200"/>
            <a:ext cx="5410200" cy="538609"/>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spAutoFit/>
          </a:bodyPr>
          <a:lstStyle/>
          <a:p>
            <a:pPr lvl="0" eaLnBrk="1" hangingPunct="1"/>
            <a:r>
              <a:rPr lang="en-US" sz="1600" dirty="0" smtClean="0">
                <a:latin typeface="+mn-lt"/>
              </a:rPr>
              <a:t>Radix-</a:t>
            </a:r>
            <a:r>
              <a:rPr lang="en-US" sz="1600" dirty="0" err="1" smtClean="0">
                <a:latin typeface="+mn-lt"/>
              </a:rPr>
              <a:t>k</a:t>
            </a:r>
            <a:r>
              <a:rPr lang="en-US" sz="1600" dirty="0" smtClean="0">
                <a:latin typeface="+mn-lt"/>
              </a:rPr>
              <a:t> covers binary swap, direct send, and many other configurations between these two extremes</a:t>
            </a:r>
          </a:p>
        </p:txBody>
      </p:sp>
      <p:sp>
        <p:nvSpPr>
          <p:cNvPr id="3" name="Slide Number Placeholder 2"/>
          <p:cNvSpPr>
            <a:spLocks noGrp="1"/>
          </p:cNvSpPr>
          <p:nvPr>
            <p:ph type="sldNum" sz="quarter" idx="4"/>
          </p:nvPr>
        </p:nvSpPr>
        <p:spPr/>
        <p:txBody>
          <a:bodyPr/>
          <a:lstStyle/>
          <a:p>
            <a:fld id="{23DA5C8E-5713-6E42-877E-0205A48AEA8B}" type="slidenum">
              <a:rPr lang="en-US" smtClean="0"/>
              <a:pPr/>
              <a:t>5</a:t>
            </a:fld>
            <a:endParaRPr lang="en-US" dirty="0"/>
          </a:p>
        </p:txBody>
      </p:sp>
    </p:spTree>
    <p:extLst>
      <p:ext uri="{BB962C8B-B14F-4D97-AF65-F5344CB8AC3E}">
        <p14:creationId xmlns:p14="http://schemas.microsoft.com/office/powerpoint/2010/main" val="1381607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6818313" y="6350"/>
            <a:ext cx="2427287" cy="581025"/>
          </a:xfrm>
          <a:prstGeom prst="rect">
            <a:avLst/>
          </a:prstGeom>
          <a:noFill/>
          <a:ln w="9525">
            <a:noFill/>
            <a:round/>
            <a:headEnd/>
            <a:tailEnd/>
          </a:ln>
        </p:spPr>
        <p:txBody>
          <a:bodyPr lIns="90000" tIns="46800" rIns="90000" bIns="46800" anchor="ct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zh-CN" sz="1600">
              <a:solidFill>
                <a:srgbClr val="000000"/>
              </a:solidFill>
              <a:latin typeface="Formata BQ Regular"/>
              <a:ea typeface="SimSun" pitchFamily="2" charset="-122"/>
            </a:endParaRPr>
          </a:p>
        </p:txBody>
      </p:sp>
      <p:sp>
        <p:nvSpPr>
          <p:cNvPr id="4099" name="Text Box 2"/>
          <p:cNvSpPr txBox="1">
            <a:spLocks noChangeArrowheads="1"/>
          </p:cNvSpPr>
          <p:nvPr/>
        </p:nvSpPr>
        <p:spPr bwMode="auto">
          <a:xfrm>
            <a:off x="304800" y="990600"/>
            <a:ext cx="8512175" cy="2438400"/>
          </a:xfrm>
          <a:prstGeom prst="rect">
            <a:avLst/>
          </a:prstGeom>
          <a:noFill/>
          <a:ln w="9525">
            <a:noFill/>
            <a:round/>
            <a:headEnd/>
            <a:tailEnd/>
          </a:ln>
        </p:spPr>
        <p:txBody>
          <a:bodyPr lIns="90000" tIns="46800" rIns="90000" bIns="46800"/>
          <a:lstStyle/>
          <a:p>
            <a:pPr marL="0" lvl="2" indent="0" algn="just">
              <a:spcBef>
                <a:spcPts val="450"/>
              </a:spcBef>
              <a:buClr>
                <a:srgbClr val="000000"/>
              </a:buClr>
              <a:buSzPct val="100000"/>
              <a:tabLst>
                <a:tab pos="741363" algn="l"/>
                <a:tab pos="854075" algn="l"/>
                <a:tab pos="1311275" algn="l"/>
                <a:tab pos="1768475" algn="l"/>
                <a:tab pos="2225675" algn="l"/>
                <a:tab pos="2682875" algn="l"/>
                <a:tab pos="3140075" algn="l"/>
                <a:tab pos="3597275" algn="l"/>
                <a:tab pos="4054475" algn="l"/>
                <a:tab pos="4511675" algn="l"/>
                <a:tab pos="4968875" algn="l"/>
                <a:tab pos="5426075" algn="l"/>
                <a:tab pos="5883275" algn="l"/>
                <a:tab pos="6340475" algn="l"/>
                <a:tab pos="6797675" algn="l"/>
                <a:tab pos="7254875" algn="l"/>
                <a:tab pos="7712075" algn="l"/>
                <a:tab pos="8169275" algn="l"/>
                <a:tab pos="8626475" algn="l"/>
                <a:tab pos="9083675" algn="l"/>
                <a:tab pos="9540875" algn="l"/>
              </a:tabLst>
            </a:pPr>
            <a:r>
              <a:rPr lang="en-US" altLang="zh-CN" sz="2000" i="1" dirty="0" smtClean="0">
                <a:solidFill>
                  <a:srgbClr val="000000"/>
                </a:solidFill>
                <a:latin typeface="+mn-lt"/>
                <a:ea typeface="SimSun" pitchFamily="2" charset="-122"/>
              </a:rPr>
              <a:t>MOTIVATION: </a:t>
            </a:r>
            <a:r>
              <a:rPr lang="en-US" altLang="zh-CN" sz="2000" dirty="0" smtClean="0">
                <a:solidFill>
                  <a:srgbClr val="000000"/>
                </a:solidFill>
                <a:latin typeface="+mn-lt"/>
                <a:ea typeface="SimSun" pitchFamily="2" charset="-122"/>
              </a:rPr>
              <a:t>It </a:t>
            </a:r>
            <a:r>
              <a:rPr lang="en-US" altLang="zh-CN" sz="2000" dirty="0">
                <a:solidFill>
                  <a:srgbClr val="000000"/>
                </a:solidFill>
                <a:latin typeface="+mn-lt"/>
                <a:ea typeface="SimSun" pitchFamily="2" charset="-122"/>
              </a:rPr>
              <a:t>is infeasible to visualize and search for events manually in </a:t>
            </a:r>
            <a:r>
              <a:rPr lang="en-US" altLang="zh-CN" sz="2000" dirty="0" err="1" smtClean="0">
                <a:solidFill>
                  <a:srgbClr val="000000"/>
                </a:solidFill>
                <a:latin typeface="+mn-lt"/>
                <a:ea typeface="SimSun" pitchFamily="2" charset="-122"/>
              </a:rPr>
              <a:t>ultrascale</a:t>
            </a:r>
            <a:r>
              <a:rPr lang="en-US" altLang="zh-CN" sz="2000" dirty="0" smtClean="0">
                <a:solidFill>
                  <a:srgbClr val="000000"/>
                </a:solidFill>
                <a:latin typeface="+mn-lt"/>
                <a:ea typeface="SimSun" pitchFamily="2" charset="-122"/>
              </a:rPr>
              <a:t> data </a:t>
            </a:r>
            <a:r>
              <a:rPr lang="en-US" altLang="zh-CN" sz="2000" dirty="0" smtClean="0">
                <a:solidFill>
                  <a:srgbClr val="000000"/>
                </a:solidFill>
                <a:latin typeface="+mn-lt"/>
                <a:ea typeface="SimSun" pitchFamily="2" charset="-122"/>
                <a:sym typeface="Wingdings" pitchFamily="2" charset="2"/>
              </a:rPr>
              <a:t> automated techniques to search and find features and events are necessary</a:t>
            </a:r>
            <a:r>
              <a:rPr lang="en-US" altLang="zh-CN" sz="2000" dirty="0" smtClean="0">
                <a:solidFill>
                  <a:srgbClr val="000000"/>
                </a:solidFill>
                <a:latin typeface="+mn-lt"/>
                <a:ea typeface="SimSun" pitchFamily="2" charset="-122"/>
              </a:rPr>
              <a:t>. </a:t>
            </a:r>
            <a:endParaRPr lang="en-US" altLang="zh-CN" sz="2000" dirty="0">
              <a:solidFill>
                <a:srgbClr val="000000"/>
              </a:solidFill>
              <a:latin typeface="+mn-lt"/>
              <a:ea typeface="SimSun" pitchFamily="2" charset="-122"/>
            </a:endParaRPr>
          </a:p>
          <a:p>
            <a:pPr marL="0" lvl="1" indent="-342900" algn="just">
              <a:spcBef>
                <a:spcPts val="450"/>
              </a:spcBef>
              <a:buClr>
                <a:srgbClr val="000000"/>
              </a:buClr>
              <a:buSzPct val="100000"/>
              <a:tabLst>
                <a:tab pos="741363" algn="l"/>
                <a:tab pos="854075" algn="l"/>
                <a:tab pos="1311275" algn="l"/>
                <a:tab pos="1768475" algn="l"/>
                <a:tab pos="2225675" algn="l"/>
                <a:tab pos="2682875" algn="l"/>
                <a:tab pos="3140075" algn="l"/>
                <a:tab pos="3597275" algn="l"/>
                <a:tab pos="4054475" algn="l"/>
                <a:tab pos="4511675" algn="l"/>
                <a:tab pos="4968875" algn="l"/>
                <a:tab pos="5426075" algn="l"/>
                <a:tab pos="5883275" algn="l"/>
                <a:tab pos="6340475" algn="l"/>
                <a:tab pos="6797675" algn="l"/>
                <a:tab pos="7254875" algn="l"/>
                <a:tab pos="7712075" algn="l"/>
                <a:tab pos="8169275" algn="l"/>
                <a:tab pos="8626475" algn="l"/>
                <a:tab pos="9083675" algn="l"/>
                <a:tab pos="9540875" algn="l"/>
              </a:tabLst>
            </a:pPr>
            <a:r>
              <a:rPr lang="en-US" altLang="zh-CN" sz="2000" b="1" dirty="0" smtClean="0">
                <a:solidFill>
                  <a:srgbClr val="000000"/>
                </a:solidFill>
                <a:latin typeface="+mn-lt"/>
                <a:ea typeface="SimSun" pitchFamily="2" charset="-122"/>
              </a:rPr>
              <a:t>Activity </a:t>
            </a:r>
            <a:r>
              <a:rPr lang="en-US" altLang="zh-CN" sz="2000" b="1" dirty="0">
                <a:solidFill>
                  <a:srgbClr val="000000"/>
                </a:solidFill>
                <a:latin typeface="+mn-lt"/>
                <a:ea typeface="SimSun" pitchFamily="2" charset="-122"/>
              </a:rPr>
              <a:t>recognition </a:t>
            </a:r>
            <a:r>
              <a:rPr lang="en-US" altLang="zh-CN" sz="2000" dirty="0">
                <a:solidFill>
                  <a:srgbClr val="000000"/>
                </a:solidFill>
                <a:latin typeface="+mn-lt"/>
                <a:ea typeface="SimSun" pitchFamily="2" charset="-122"/>
              </a:rPr>
              <a:t>is the process that extracts specific temporal patterns (events) from a set of time varying datasets. It includes </a:t>
            </a:r>
            <a:r>
              <a:rPr lang="en-US" altLang="zh-CN" sz="2000" dirty="0" smtClean="0">
                <a:solidFill>
                  <a:srgbClr val="000000"/>
                </a:solidFill>
                <a:latin typeface="+mn-lt"/>
                <a:ea typeface="SimSun" pitchFamily="2" charset="-122"/>
              </a:rPr>
              <a:t>defining </a:t>
            </a:r>
            <a:r>
              <a:rPr lang="en-US" altLang="zh-CN" sz="2000" dirty="0">
                <a:solidFill>
                  <a:srgbClr val="000000"/>
                </a:solidFill>
                <a:latin typeface="+mn-lt"/>
                <a:ea typeface="SimSun" pitchFamily="2" charset="-122"/>
              </a:rPr>
              <a:t>primitive events (</a:t>
            </a:r>
            <a:r>
              <a:rPr lang="en-US" altLang="zh-CN" sz="2000" dirty="0" smtClean="0">
                <a:solidFill>
                  <a:srgbClr val="000000"/>
                </a:solidFill>
                <a:latin typeface="+mn-lt"/>
                <a:ea typeface="SimSun" pitchFamily="2" charset="-122"/>
              </a:rPr>
              <a:t>actions) through tracking and </a:t>
            </a:r>
            <a:r>
              <a:rPr lang="en-US" altLang="zh-CN" sz="2000" dirty="0">
                <a:solidFill>
                  <a:srgbClr val="000000"/>
                </a:solidFill>
                <a:latin typeface="+mn-lt"/>
                <a:ea typeface="SimSun" pitchFamily="2" charset="-122"/>
              </a:rPr>
              <a:t>complex events (activities) that are </a:t>
            </a:r>
            <a:r>
              <a:rPr lang="en-US" altLang="zh-CN" sz="2000" dirty="0" smtClean="0">
                <a:solidFill>
                  <a:srgbClr val="000000"/>
                </a:solidFill>
                <a:latin typeface="+mn-lt"/>
                <a:ea typeface="SimSun" pitchFamily="2" charset="-122"/>
              </a:rPr>
              <a:t>a specified sequence </a:t>
            </a:r>
            <a:r>
              <a:rPr lang="en-US" altLang="zh-CN" sz="2000" dirty="0">
                <a:solidFill>
                  <a:srgbClr val="000000"/>
                </a:solidFill>
                <a:latin typeface="+mn-lt"/>
                <a:ea typeface="SimSun" pitchFamily="2" charset="-122"/>
              </a:rPr>
              <a:t>of primitive events</a:t>
            </a:r>
            <a:r>
              <a:rPr lang="en-US" altLang="zh-CN" sz="2000" dirty="0" smtClean="0">
                <a:solidFill>
                  <a:srgbClr val="000000"/>
                </a:solidFill>
                <a:latin typeface="+mn-lt"/>
                <a:ea typeface="SimSun" pitchFamily="2" charset="-122"/>
              </a:rPr>
              <a:t>.</a:t>
            </a:r>
            <a:endParaRPr lang="en-US" altLang="zh-CN" sz="2000" dirty="0">
              <a:solidFill>
                <a:srgbClr val="000000"/>
              </a:solidFill>
              <a:latin typeface="+mn-lt"/>
              <a:ea typeface="SimSun" pitchFamily="2" charset="-122"/>
            </a:endParaRPr>
          </a:p>
        </p:txBody>
      </p:sp>
      <p:grpSp>
        <p:nvGrpSpPr>
          <p:cNvPr id="4101" name="Group 4"/>
          <p:cNvGrpSpPr>
            <a:grpSpLocks/>
          </p:cNvGrpSpPr>
          <p:nvPr/>
        </p:nvGrpSpPr>
        <p:grpSpPr bwMode="auto">
          <a:xfrm>
            <a:off x="5448300" y="4271963"/>
            <a:ext cx="3276600" cy="1836737"/>
            <a:chOff x="1524000" y="3761601"/>
            <a:chExt cx="4191000" cy="2181998"/>
          </a:xfrm>
        </p:grpSpPr>
        <p:sp>
          <p:nvSpPr>
            <p:cNvPr id="4104" name="Oval 1"/>
            <p:cNvSpPr>
              <a:spLocks noChangeArrowheads="1"/>
            </p:cNvSpPr>
            <p:nvPr/>
          </p:nvSpPr>
          <p:spPr bwMode="auto">
            <a:xfrm>
              <a:off x="1524000" y="3761601"/>
              <a:ext cx="4191000" cy="2181998"/>
            </a:xfrm>
            <a:prstGeom prst="ellipse">
              <a:avLst/>
            </a:prstGeom>
            <a:solidFill>
              <a:srgbClr val="00B8FF"/>
            </a:solidFill>
            <a:ln w="9525" algn="ctr">
              <a:solidFill>
                <a:schemeClr val="tx1"/>
              </a:solidFill>
              <a:round/>
              <a:headEnd/>
              <a:tailEnd/>
            </a:ln>
          </p:spPr>
          <p:txBody>
            <a:bodyPr/>
            <a:lstStyle/>
            <a:p>
              <a:pPr>
                <a:buClr>
                  <a:srgbClr val="000000"/>
                </a:buClr>
                <a:buSzPct val="100000"/>
                <a:buFont typeface="Times New Roman" pitchFamily="18" charset="0"/>
                <a:buNone/>
              </a:pPr>
              <a:endParaRPr lang="en-US"/>
            </a:p>
          </p:txBody>
        </p:sp>
        <p:sp>
          <p:nvSpPr>
            <p:cNvPr id="7" name="Oval 6"/>
            <p:cNvSpPr/>
            <p:nvPr/>
          </p:nvSpPr>
          <p:spPr bwMode="auto">
            <a:xfrm>
              <a:off x="1887464" y="4234964"/>
              <a:ext cx="3464073" cy="1540790"/>
            </a:xfrm>
            <a:prstGeom prst="ellipse">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r>
                <a:rPr lang="en-US" sz="1200" b="1" dirty="0">
                  <a:solidFill>
                    <a:schemeClr val="tx1"/>
                  </a:solidFill>
                  <a:latin typeface="Arial" charset="0"/>
                  <a:cs typeface="DejaVu Sans" charset="0"/>
                </a:rPr>
                <a:t>Feature Tracking</a:t>
              </a:r>
            </a:p>
          </p:txBody>
        </p:sp>
        <p:sp>
          <p:nvSpPr>
            <p:cNvPr id="4106" name="Oval 2"/>
            <p:cNvSpPr>
              <a:spLocks noChangeArrowheads="1"/>
            </p:cNvSpPr>
            <p:nvPr/>
          </p:nvSpPr>
          <p:spPr bwMode="auto">
            <a:xfrm>
              <a:off x="2158206" y="4752966"/>
              <a:ext cx="2387211" cy="644534"/>
            </a:xfrm>
            <a:prstGeom prst="ellipse">
              <a:avLst/>
            </a:prstGeom>
            <a:solidFill>
              <a:srgbClr val="C00000"/>
            </a:solidFill>
            <a:ln w="9525" algn="ctr">
              <a:solidFill>
                <a:schemeClr val="tx1"/>
              </a:solidFill>
              <a:round/>
              <a:headEnd/>
              <a:tailEnd/>
            </a:ln>
          </p:spPr>
          <p:txBody>
            <a:bodyPr/>
            <a:lstStyle/>
            <a:p>
              <a:pPr>
                <a:buClr>
                  <a:srgbClr val="000000"/>
                </a:buClr>
                <a:buSzPct val="100000"/>
                <a:buFont typeface="Times New Roman" pitchFamily="18" charset="0"/>
                <a:buNone/>
              </a:pPr>
              <a:r>
                <a:rPr lang="en-US" sz="1200" b="1" dirty="0">
                  <a:solidFill>
                    <a:schemeClr val="bg1"/>
                  </a:solidFill>
                </a:rPr>
                <a:t>segmentation</a:t>
              </a:r>
            </a:p>
          </p:txBody>
        </p:sp>
        <p:sp>
          <p:nvSpPr>
            <p:cNvPr id="4107" name="TextBox 3"/>
            <p:cNvSpPr txBox="1">
              <a:spLocks noChangeArrowheads="1"/>
            </p:cNvSpPr>
            <p:nvPr/>
          </p:nvSpPr>
          <p:spPr bwMode="auto">
            <a:xfrm>
              <a:off x="2362200" y="3942214"/>
              <a:ext cx="3157870" cy="328916"/>
            </a:xfrm>
            <a:prstGeom prst="rect">
              <a:avLst/>
            </a:prstGeom>
            <a:noFill/>
            <a:ln w="9525">
              <a:noFill/>
              <a:miter lim="800000"/>
              <a:headEnd/>
              <a:tailEnd/>
            </a:ln>
          </p:spPr>
          <p:txBody>
            <a:bodyPr>
              <a:spAutoFit/>
            </a:bodyPr>
            <a:lstStyle/>
            <a:p>
              <a:r>
                <a:rPr lang="en-US" sz="1200" b="1">
                  <a:solidFill>
                    <a:schemeClr val="tx1"/>
                  </a:solidFill>
                </a:rPr>
                <a:t>Activity Recognition</a:t>
              </a:r>
            </a:p>
          </p:txBody>
        </p:sp>
      </p:grpSp>
      <p:sp>
        <p:nvSpPr>
          <p:cNvPr id="8" name="TextBox 7"/>
          <p:cNvSpPr txBox="1"/>
          <p:nvPr/>
        </p:nvSpPr>
        <p:spPr>
          <a:xfrm>
            <a:off x="6324600" y="3505200"/>
            <a:ext cx="2324100" cy="646331"/>
          </a:xfrm>
          <a:prstGeom prst="rect">
            <a:avLst/>
          </a:prstGeom>
          <a:noFill/>
        </p:spPr>
        <p:txBody>
          <a:bodyPr wrap="square">
            <a:spAutoFit/>
          </a:bodyPr>
          <a:lstStyle/>
          <a:p>
            <a:pPr algn="just">
              <a:defRPr/>
            </a:pPr>
            <a:r>
              <a:rPr lang="en-US" sz="1200" dirty="0">
                <a:solidFill>
                  <a:srgbClr val="000000"/>
                </a:solidFill>
                <a:latin typeface="+mn-lt"/>
              </a:rPr>
              <a:t>The logical relations between activity recognition, feature tracking and </a:t>
            </a:r>
            <a:r>
              <a:rPr lang="en-US" sz="1200" dirty="0" smtClean="0">
                <a:solidFill>
                  <a:srgbClr val="000000"/>
                </a:solidFill>
                <a:latin typeface="+mn-lt"/>
              </a:rPr>
              <a:t>segmentation</a:t>
            </a:r>
            <a:endParaRPr lang="en-US" sz="1200" dirty="0">
              <a:solidFill>
                <a:srgbClr val="000000"/>
              </a:solidFill>
              <a:latin typeface="+mn-lt"/>
            </a:endParaRPr>
          </a:p>
        </p:txBody>
      </p:sp>
      <p:sp>
        <p:nvSpPr>
          <p:cNvPr id="13" name="Title 12"/>
          <p:cNvSpPr>
            <a:spLocks noGrp="1"/>
          </p:cNvSpPr>
          <p:nvPr>
            <p:ph type="title"/>
          </p:nvPr>
        </p:nvSpPr>
        <p:spPr/>
        <p:txBody>
          <a:bodyPr/>
          <a:lstStyle/>
          <a:p>
            <a:r>
              <a:rPr lang="en-US" smtClean="0"/>
              <a:t>Activity Recognition in Scientific Visualization</a:t>
            </a:r>
            <a:endParaRPr lang="en-US" dirty="0"/>
          </a:p>
        </p:txBody>
      </p:sp>
      <p:sp>
        <p:nvSpPr>
          <p:cNvPr id="15" name="TextBox 14"/>
          <p:cNvSpPr txBox="1"/>
          <p:nvPr/>
        </p:nvSpPr>
        <p:spPr>
          <a:xfrm>
            <a:off x="228600" y="3352800"/>
            <a:ext cx="5105399" cy="2977739"/>
          </a:xfrm>
          <a:prstGeom prst="rect">
            <a:avLst/>
          </a:prstGeom>
          <a:noFill/>
        </p:spPr>
        <p:txBody>
          <a:bodyPr wrap="square" rtlCol="0">
            <a:spAutoFit/>
          </a:bodyPr>
          <a:lstStyle/>
          <a:p>
            <a:pPr marL="857250" lvl="3" indent="-342900" algn="just">
              <a:spcBef>
                <a:spcPts val="450"/>
              </a:spcBef>
              <a:buClr>
                <a:srgbClr val="000000"/>
              </a:buClr>
              <a:buSzPct val="100000"/>
              <a:buFont typeface="Arial" pitchFamily="34" charset="0"/>
              <a:buChar char="•"/>
              <a:tabLst>
                <a:tab pos="741363" algn="l"/>
                <a:tab pos="854075" algn="l"/>
                <a:tab pos="1311275" algn="l"/>
                <a:tab pos="1768475" algn="l"/>
                <a:tab pos="2225675" algn="l"/>
                <a:tab pos="2682875" algn="l"/>
                <a:tab pos="3140075" algn="l"/>
                <a:tab pos="3597275" algn="l"/>
                <a:tab pos="4054475" algn="l"/>
                <a:tab pos="4511675" algn="l"/>
                <a:tab pos="4968875" algn="l"/>
                <a:tab pos="5426075" algn="l"/>
                <a:tab pos="5883275" algn="l"/>
                <a:tab pos="6340475" algn="l"/>
                <a:tab pos="6797675" algn="l"/>
                <a:tab pos="7254875" algn="l"/>
                <a:tab pos="7712075" algn="l"/>
                <a:tab pos="8169275" algn="l"/>
                <a:tab pos="8626475" algn="l"/>
                <a:tab pos="9083675" algn="l"/>
                <a:tab pos="9540875" algn="l"/>
              </a:tabLst>
            </a:pPr>
            <a:r>
              <a:rPr lang="en-US" altLang="zh-CN" sz="1800" dirty="0" smtClean="0">
                <a:solidFill>
                  <a:srgbClr val="000000"/>
                </a:solidFill>
                <a:latin typeface="+mn-lt"/>
                <a:ea typeface="SimSun" pitchFamily="2" charset="-122"/>
              </a:rPr>
              <a:t>Activity recognition deals with the inference problem therefore it can answer a new set of questions for the scientists. (Such as how features evolve, whether particular events take place, etc.)  </a:t>
            </a:r>
          </a:p>
          <a:p>
            <a:pPr marL="857250" lvl="3" indent="-342900" algn="just">
              <a:spcBef>
                <a:spcPts val="450"/>
              </a:spcBef>
              <a:buClr>
                <a:srgbClr val="000000"/>
              </a:buClr>
              <a:buSzPct val="100000"/>
              <a:buFont typeface="Arial" pitchFamily="34" charset="0"/>
              <a:buChar char="•"/>
              <a:tabLst>
                <a:tab pos="741363" algn="l"/>
                <a:tab pos="854075" algn="l"/>
                <a:tab pos="1311275" algn="l"/>
                <a:tab pos="1768475" algn="l"/>
                <a:tab pos="2225675" algn="l"/>
                <a:tab pos="2682875" algn="l"/>
                <a:tab pos="3140075" algn="l"/>
                <a:tab pos="3597275" algn="l"/>
                <a:tab pos="4054475" algn="l"/>
                <a:tab pos="4511675" algn="l"/>
                <a:tab pos="4968875" algn="l"/>
                <a:tab pos="5426075" algn="l"/>
                <a:tab pos="5883275" algn="l"/>
                <a:tab pos="6340475" algn="l"/>
                <a:tab pos="6797675" algn="l"/>
                <a:tab pos="7254875" algn="l"/>
                <a:tab pos="7712075" algn="l"/>
                <a:tab pos="8169275" algn="l"/>
                <a:tab pos="8626475" algn="l"/>
                <a:tab pos="9083675" algn="l"/>
                <a:tab pos="9540875" algn="l"/>
              </a:tabLst>
            </a:pPr>
            <a:r>
              <a:rPr lang="en-US" altLang="zh-CN" sz="1800" dirty="0" smtClean="0">
                <a:solidFill>
                  <a:srgbClr val="000000"/>
                </a:solidFill>
                <a:latin typeface="+mn-lt"/>
                <a:ea typeface="SimSun" pitchFamily="2" charset="-122"/>
              </a:rPr>
              <a:t>Defining scientific events and cataloguing features is part of activity recognition</a:t>
            </a:r>
          </a:p>
          <a:p>
            <a:endParaRPr lang="en-US" sz="1800" dirty="0">
              <a:solidFill>
                <a:srgbClr val="000000"/>
              </a:solidFill>
              <a:latin typeface="+mn-lt"/>
            </a:endParaRPr>
          </a:p>
        </p:txBody>
      </p:sp>
      <p:sp>
        <p:nvSpPr>
          <p:cNvPr id="3" name="Slide Number Placeholder 2"/>
          <p:cNvSpPr>
            <a:spLocks noGrp="1"/>
          </p:cNvSpPr>
          <p:nvPr>
            <p:ph type="sldNum" sz="quarter" idx="4"/>
          </p:nvPr>
        </p:nvSpPr>
        <p:spPr/>
        <p:txBody>
          <a:bodyPr/>
          <a:lstStyle/>
          <a:p>
            <a:fld id="{23DA5C8E-5713-6E42-877E-0205A48AEA8B}" type="slidenum">
              <a:rPr lang="en-US" smtClean="0"/>
              <a:pPr/>
              <a:t>6</a:t>
            </a:fld>
            <a:endParaRPr lang="en-US" dirty="0"/>
          </a:p>
        </p:txBody>
      </p:sp>
    </p:spTree>
    <p:extLst>
      <p:ext uri="{BB962C8B-B14F-4D97-AF65-F5344CB8AC3E}">
        <p14:creationId xmlns:p14="http://schemas.microsoft.com/office/powerpoint/2010/main" val="118333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2438400" y="3505200"/>
            <a:ext cx="6867525" cy="2743200"/>
            <a:chOff x="752475" y="3163889"/>
            <a:chExt cx="8162925" cy="2932112"/>
          </a:xfrm>
        </p:grpSpPr>
        <p:grpSp>
          <p:nvGrpSpPr>
            <p:cNvPr id="5122" name="Canvas 490"/>
            <p:cNvGrpSpPr>
              <a:grpSpLocks/>
            </p:cNvGrpSpPr>
            <p:nvPr/>
          </p:nvGrpSpPr>
          <p:grpSpPr bwMode="auto">
            <a:xfrm>
              <a:off x="752475" y="3163889"/>
              <a:ext cx="6473825" cy="2932112"/>
              <a:chOff x="0" y="0"/>
              <a:chExt cx="6472555" cy="3057525"/>
            </a:xfrm>
          </p:grpSpPr>
          <p:sp>
            <p:nvSpPr>
              <p:cNvPr id="5156" name="Rectangle 53"/>
              <p:cNvSpPr>
                <a:spLocks noChangeArrowheads="1"/>
              </p:cNvSpPr>
              <p:nvPr/>
            </p:nvSpPr>
            <p:spPr bwMode="auto">
              <a:xfrm>
                <a:off x="0" y="0"/>
                <a:ext cx="6472555" cy="3057525"/>
              </a:xfrm>
              <a:prstGeom prst="rect">
                <a:avLst/>
              </a:prstGeom>
              <a:noFill/>
              <a:ln w="9525">
                <a:noFill/>
                <a:miter lim="800000"/>
                <a:headEnd/>
                <a:tailEnd/>
              </a:ln>
            </p:spPr>
            <p:txBody>
              <a:bodyPr/>
              <a:lstStyle/>
              <a:p>
                <a:endParaRPr lang="en-US"/>
              </a:p>
            </p:txBody>
          </p:sp>
          <p:pic>
            <p:nvPicPr>
              <p:cNvPr id="5157" name="Picture 54"/>
              <p:cNvPicPr>
                <a:picLocks noChangeAspect="1"/>
              </p:cNvPicPr>
              <p:nvPr/>
            </p:nvPicPr>
            <p:blipFill>
              <a:blip r:embed="rId2" cstate="print"/>
              <a:srcRect/>
              <a:stretch>
                <a:fillRect/>
              </a:stretch>
            </p:blipFill>
            <p:spPr bwMode="auto">
              <a:xfrm>
                <a:off x="35998" y="80715"/>
                <a:ext cx="1510015" cy="1260617"/>
              </a:xfrm>
              <a:prstGeom prst="rect">
                <a:avLst/>
              </a:prstGeom>
              <a:noFill/>
              <a:ln w="9525">
                <a:noFill/>
                <a:miter lim="800000"/>
                <a:headEnd/>
                <a:tailEnd/>
              </a:ln>
            </p:spPr>
          </p:pic>
          <p:pic>
            <p:nvPicPr>
              <p:cNvPr id="5158" name="Picture 55"/>
              <p:cNvPicPr>
                <a:picLocks noChangeAspect="1"/>
              </p:cNvPicPr>
              <p:nvPr/>
            </p:nvPicPr>
            <p:blipFill>
              <a:blip r:embed="rId3" cstate="print"/>
              <a:srcRect/>
              <a:stretch>
                <a:fillRect/>
              </a:stretch>
            </p:blipFill>
            <p:spPr bwMode="auto">
              <a:xfrm>
                <a:off x="1597155" y="1449799"/>
                <a:ext cx="1510015" cy="1260617"/>
              </a:xfrm>
              <a:prstGeom prst="rect">
                <a:avLst/>
              </a:prstGeom>
              <a:noFill/>
              <a:ln w="9525">
                <a:noFill/>
                <a:miter lim="800000"/>
                <a:headEnd/>
                <a:tailEnd/>
              </a:ln>
            </p:spPr>
          </p:pic>
          <p:pic>
            <p:nvPicPr>
              <p:cNvPr id="5159" name="Picture 56"/>
              <p:cNvPicPr>
                <a:picLocks noChangeAspect="1"/>
              </p:cNvPicPr>
              <p:nvPr/>
            </p:nvPicPr>
            <p:blipFill>
              <a:blip r:embed="rId4" cstate="print"/>
              <a:srcRect/>
              <a:stretch>
                <a:fillRect/>
              </a:stretch>
            </p:blipFill>
            <p:spPr bwMode="auto">
              <a:xfrm>
                <a:off x="1589775" y="80715"/>
                <a:ext cx="1510015" cy="1260617"/>
              </a:xfrm>
              <a:prstGeom prst="rect">
                <a:avLst/>
              </a:prstGeom>
              <a:noFill/>
              <a:ln w="9525">
                <a:noFill/>
                <a:miter lim="800000"/>
                <a:headEnd/>
                <a:tailEnd/>
              </a:ln>
            </p:spPr>
          </p:pic>
          <p:pic>
            <p:nvPicPr>
              <p:cNvPr id="5160" name="Picture 57"/>
              <p:cNvPicPr>
                <a:picLocks noChangeAspect="1"/>
              </p:cNvPicPr>
              <p:nvPr/>
            </p:nvPicPr>
            <p:blipFill>
              <a:blip r:embed="rId5" cstate="print"/>
              <a:srcRect/>
              <a:stretch>
                <a:fillRect/>
              </a:stretch>
            </p:blipFill>
            <p:spPr bwMode="auto">
              <a:xfrm>
                <a:off x="3164724" y="80715"/>
                <a:ext cx="1510015" cy="1260617"/>
              </a:xfrm>
              <a:prstGeom prst="rect">
                <a:avLst/>
              </a:prstGeom>
              <a:noFill/>
              <a:ln w="9525">
                <a:noFill/>
                <a:miter lim="800000"/>
                <a:headEnd/>
                <a:tailEnd/>
              </a:ln>
            </p:spPr>
          </p:pic>
          <p:pic>
            <p:nvPicPr>
              <p:cNvPr id="5161" name="Picture 58"/>
              <p:cNvPicPr>
                <a:picLocks noChangeAspect="1"/>
              </p:cNvPicPr>
              <p:nvPr/>
            </p:nvPicPr>
            <p:blipFill>
              <a:blip r:embed="rId6" cstate="print"/>
              <a:srcRect/>
              <a:stretch>
                <a:fillRect/>
              </a:stretch>
            </p:blipFill>
            <p:spPr bwMode="auto">
              <a:xfrm>
                <a:off x="4674740" y="80715"/>
                <a:ext cx="1510015" cy="1260617"/>
              </a:xfrm>
              <a:prstGeom prst="rect">
                <a:avLst/>
              </a:prstGeom>
              <a:noFill/>
              <a:ln w="9525">
                <a:noFill/>
                <a:miter lim="800000"/>
                <a:headEnd/>
                <a:tailEnd/>
              </a:ln>
            </p:spPr>
          </p:pic>
          <p:pic>
            <p:nvPicPr>
              <p:cNvPr id="5162" name="Picture 59"/>
              <p:cNvPicPr>
                <a:picLocks noChangeAspect="1"/>
              </p:cNvPicPr>
              <p:nvPr/>
            </p:nvPicPr>
            <p:blipFill>
              <a:blip r:embed="rId7" cstate="print"/>
              <a:srcRect/>
              <a:stretch>
                <a:fillRect/>
              </a:stretch>
            </p:blipFill>
            <p:spPr bwMode="auto">
              <a:xfrm>
                <a:off x="35998" y="1450357"/>
                <a:ext cx="1510015" cy="1260617"/>
              </a:xfrm>
              <a:prstGeom prst="rect">
                <a:avLst/>
              </a:prstGeom>
              <a:noFill/>
              <a:ln w="9525">
                <a:noFill/>
                <a:miter lim="800000"/>
                <a:headEnd/>
                <a:tailEnd/>
              </a:ln>
            </p:spPr>
          </p:pic>
          <p:pic>
            <p:nvPicPr>
              <p:cNvPr id="5163" name="Picture 60"/>
              <p:cNvPicPr>
                <a:picLocks noChangeAspect="1"/>
              </p:cNvPicPr>
              <p:nvPr/>
            </p:nvPicPr>
            <p:blipFill>
              <a:blip r:embed="rId8" cstate="print"/>
              <a:srcRect/>
              <a:stretch>
                <a:fillRect/>
              </a:stretch>
            </p:blipFill>
            <p:spPr bwMode="auto">
              <a:xfrm>
                <a:off x="3143170" y="1453133"/>
                <a:ext cx="1510015" cy="1260617"/>
              </a:xfrm>
              <a:prstGeom prst="rect">
                <a:avLst/>
              </a:prstGeom>
              <a:noFill/>
              <a:ln w="9525">
                <a:noFill/>
                <a:miter lim="800000"/>
                <a:headEnd/>
                <a:tailEnd/>
              </a:ln>
            </p:spPr>
          </p:pic>
          <p:pic>
            <p:nvPicPr>
              <p:cNvPr id="5164" name="Picture 61"/>
              <p:cNvPicPr>
                <a:picLocks noChangeAspect="1"/>
              </p:cNvPicPr>
              <p:nvPr/>
            </p:nvPicPr>
            <p:blipFill>
              <a:blip r:embed="rId9" cstate="print"/>
              <a:srcRect/>
              <a:stretch>
                <a:fillRect/>
              </a:stretch>
            </p:blipFill>
            <p:spPr bwMode="auto">
              <a:xfrm>
                <a:off x="4681320" y="1443233"/>
                <a:ext cx="1510015" cy="1260617"/>
              </a:xfrm>
              <a:prstGeom prst="rect">
                <a:avLst/>
              </a:prstGeom>
              <a:noFill/>
              <a:ln w="9525">
                <a:noFill/>
                <a:miter lim="800000"/>
                <a:headEnd/>
                <a:tailEnd/>
              </a:ln>
            </p:spPr>
          </p:pic>
          <p:sp>
            <p:nvSpPr>
              <p:cNvPr id="63" name="Text Box 501"/>
              <p:cNvSpPr txBox="1"/>
              <p:nvPr/>
            </p:nvSpPr>
            <p:spPr>
              <a:xfrm>
                <a:off x="5093289" y="1125537"/>
                <a:ext cx="645985" cy="2587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800">
                    <a:latin typeface="Times New Roman"/>
                    <a:ea typeface="Times New Roman"/>
                  </a:rPr>
                  <a:t>Frame 4</a:t>
                </a:r>
                <a:endParaRPr lang="en-US" sz="1200">
                  <a:latin typeface="Times New Roman"/>
                  <a:ea typeface="Times New Roman"/>
                </a:endParaRPr>
              </a:p>
            </p:txBody>
          </p:sp>
          <p:sp>
            <p:nvSpPr>
              <p:cNvPr id="64" name="Text Box 501"/>
              <p:cNvSpPr txBox="1"/>
              <p:nvPr/>
            </p:nvSpPr>
            <p:spPr>
              <a:xfrm>
                <a:off x="3590221" y="1108075"/>
                <a:ext cx="645986" cy="2587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800">
                    <a:latin typeface="Times New Roman"/>
                    <a:ea typeface="Times New Roman"/>
                  </a:rPr>
                  <a:t>Frame 3</a:t>
                </a:r>
                <a:endParaRPr lang="en-US" sz="1200">
                  <a:latin typeface="Times New Roman"/>
                  <a:ea typeface="Times New Roman"/>
                </a:endParaRPr>
              </a:p>
            </p:txBody>
          </p:sp>
          <p:sp>
            <p:nvSpPr>
              <p:cNvPr id="65" name="Text Box 501"/>
              <p:cNvSpPr txBox="1"/>
              <p:nvPr/>
            </p:nvSpPr>
            <p:spPr>
              <a:xfrm>
                <a:off x="5093289" y="2479675"/>
                <a:ext cx="645985" cy="2587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800">
                    <a:latin typeface="Times New Roman"/>
                    <a:ea typeface="Times New Roman"/>
                  </a:rPr>
                  <a:t>Frame 8</a:t>
                </a:r>
                <a:endParaRPr lang="en-US" sz="1200">
                  <a:latin typeface="Times New Roman"/>
                  <a:ea typeface="Times New Roman"/>
                </a:endParaRPr>
              </a:p>
            </p:txBody>
          </p:sp>
          <p:sp>
            <p:nvSpPr>
              <p:cNvPr id="67" name="Text Box 501"/>
              <p:cNvSpPr txBox="1"/>
              <p:nvPr/>
            </p:nvSpPr>
            <p:spPr>
              <a:xfrm>
                <a:off x="2006206" y="2479675"/>
                <a:ext cx="647573" cy="2587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800">
                    <a:latin typeface="Times New Roman"/>
                    <a:ea typeface="Times New Roman"/>
                  </a:rPr>
                  <a:t>Frame 6</a:t>
                </a:r>
                <a:endParaRPr lang="en-US" sz="1200">
                  <a:latin typeface="Times New Roman"/>
                  <a:ea typeface="Times New Roman"/>
                </a:endParaRPr>
              </a:p>
            </p:txBody>
          </p:sp>
          <p:sp>
            <p:nvSpPr>
              <p:cNvPr id="68" name="Text Box 501"/>
              <p:cNvSpPr txBox="1"/>
              <p:nvPr/>
            </p:nvSpPr>
            <p:spPr>
              <a:xfrm>
                <a:off x="3590221" y="2509837"/>
                <a:ext cx="645986" cy="2587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800">
                    <a:latin typeface="Times New Roman"/>
                    <a:ea typeface="Times New Roman"/>
                  </a:rPr>
                  <a:t>Frame 7</a:t>
                </a:r>
                <a:endParaRPr lang="en-US" sz="1200">
                  <a:latin typeface="Times New Roman"/>
                  <a:ea typeface="Times New Roman"/>
                </a:endParaRPr>
              </a:p>
            </p:txBody>
          </p:sp>
          <p:sp>
            <p:nvSpPr>
              <p:cNvPr id="69" name="Text Box 501"/>
              <p:cNvSpPr txBox="1"/>
              <p:nvPr/>
            </p:nvSpPr>
            <p:spPr>
              <a:xfrm>
                <a:off x="544406" y="2479675"/>
                <a:ext cx="647573" cy="2587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800">
                    <a:latin typeface="Times New Roman"/>
                    <a:ea typeface="Times New Roman"/>
                  </a:rPr>
                  <a:t>Frame 5</a:t>
                </a:r>
                <a:endParaRPr lang="en-US" sz="1200">
                  <a:latin typeface="Times New Roman"/>
                  <a:ea typeface="Times New Roman"/>
                </a:endParaRPr>
              </a:p>
            </p:txBody>
          </p:sp>
          <p:sp>
            <p:nvSpPr>
              <p:cNvPr id="70" name="Text Box 501"/>
              <p:cNvSpPr txBox="1"/>
              <p:nvPr/>
            </p:nvSpPr>
            <p:spPr>
              <a:xfrm>
                <a:off x="450762" y="1123950"/>
                <a:ext cx="645986" cy="257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800">
                    <a:latin typeface="Times New Roman"/>
                    <a:ea typeface="Times New Roman"/>
                  </a:rPr>
                  <a:t>Frame 1</a:t>
                </a:r>
                <a:endParaRPr lang="en-US" sz="1200">
                  <a:latin typeface="Times New Roman"/>
                  <a:ea typeface="Times New Roman"/>
                </a:endParaRPr>
              </a:p>
            </p:txBody>
          </p:sp>
          <p:sp>
            <p:nvSpPr>
              <p:cNvPr id="71" name="Text Box 501"/>
              <p:cNvSpPr txBox="1"/>
              <p:nvPr/>
            </p:nvSpPr>
            <p:spPr>
              <a:xfrm>
                <a:off x="2006206" y="1119187"/>
                <a:ext cx="647573" cy="2603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800">
                    <a:latin typeface="Times New Roman"/>
                    <a:ea typeface="Times New Roman"/>
                  </a:rPr>
                  <a:t>Frame 2</a:t>
                </a:r>
                <a:endParaRPr lang="en-US" sz="1200">
                  <a:latin typeface="Times New Roman"/>
                  <a:ea typeface="Times New Roman"/>
                </a:endParaRPr>
              </a:p>
            </p:txBody>
          </p:sp>
          <p:sp>
            <p:nvSpPr>
              <p:cNvPr id="72" name="Arc 71"/>
              <p:cNvSpPr/>
              <p:nvPr/>
            </p:nvSpPr>
            <p:spPr>
              <a:xfrm>
                <a:off x="703125" y="158750"/>
                <a:ext cx="1593537" cy="474662"/>
              </a:xfrm>
              <a:prstGeom prst="arc">
                <a:avLst>
                  <a:gd name="adj1" fmla="val 10500285"/>
                  <a:gd name="adj2" fmla="val 91165"/>
                </a:avLst>
              </a:prstGeom>
              <a:ln w="12700">
                <a:solidFill>
                  <a:srgbClr val="0070C0"/>
                </a:solidFill>
                <a:tailEnd type="triangle" w="lg" len="lg"/>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73" name="Arc 72"/>
              <p:cNvSpPr/>
              <p:nvPr/>
            </p:nvSpPr>
            <p:spPr>
              <a:xfrm>
                <a:off x="2006206" y="136525"/>
                <a:ext cx="1615758" cy="539750"/>
              </a:xfrm>
              <a:prstGeom prst="arc">
                <a:avLst>
                  <a:gd name="adj1" fmla="val 10500285"/>
                  <a:gd name="adj2" fmla="val 91165"/>
                </a:avLst>
              </a:prstGeom>
              <a:noFill/>
              <a:ln w="12700" cap="flat" cmpd="sng" algn="ctr">
                <a:solidFill>
                  <a:srgbClr val="FF0000"/>
                </a:solidFill>
                <a:prstDash val="solid"/>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spcBef>
                    <a:spcPts val="0"/>
                  </a:spcBef>
                  <a:spcAft>
                    <a:spcPts val="0"/>
                  </a:spcAft>
                  <a:defRPr/>
                </a:pPr>
                <a:r>
                  <a:rPr lang="en-US" sz="800">
                    <a:latin typeface="Times New Roman"/>
                    <a:ea typeface="Times New Roman"/>
                  </a:rPr>
                  <a:t> </a:t>
                </a:r>
              </a:p>
            </p:txBody>
          </p:sp>
          <p:sp>
            <p:nvSpPr>
              <p:cNvPr id="74" name="Arc 73"/>
              <p:cNvSpPr/>
              <p:nvPr/>
            </p:nvSpPr>
            <p:spPr>
              <a:xfrm>
                <a:off x="2577594" y="114300"/>
                <a:ext cx="1793523" cy="539750"/>
              </a:xfrm>
              <a:prstGeom prst="arc">
                <a:avLst>
                  <a:gd name="adj1" fmla="val 10500285"/>
                  <a:gd name="adj2" fmla="val 465673"/>
                </a:avLst>
              </a:prstGeom>
              <a:noFill/>
              <a:ln w="12700" cap="flat" cmpd="sng" algn="ctr">
                <a:solidFill>
                  <a:srgbClr val="0070C0"/>
                </a:solidFill>
                <a:prstDash val="solid"/>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spcBef>
                    <a:spcPts val="0"/>
                  </a:spcBef>
                  <a:spcAft>
                    <a:spcPts val="0"/>
                  </a:spcAft>
                  <a:defRPr/>
                </a:pPr>
                <a:r>
                  <a:rPr lang="en-US" sz="800">
                    <a:latin typeface="Times New Roman"/>
                    <a:ea typeface="Times New Roman"/>
                  </a:rPr>
                  <a:t> </a:t>
                </a:r>
                <a:endParaRPr lang="en-US" sz="1200">
                  <a:latin typeface="Times New Roman"/>
                  <a:ea typeface="Times New Roman"/>
                </a:endParaRPr>
              </a:p>
            </p:txBody>
          </p:sp>
          <p:sp>
            <p:nvSpPr>
              <p:cNvPr id="75" name="Arc 74"/>
              <p:cNvSpPr/>
              <p:nvPr/>
            </p:nvSpPr>
            <p:spPr>
              <a:xfrm>
                <a:off x="4082249" y="114300"/>
                <a:ext cx="1620520" cy="423862"/>
              </a:xfrm>
              <a:prstGeom prst="arc">
                <a:avLst>
                  <a:gd name="adj1" fmla="val 10797914"/>
                  <a:gd name="adj2" fmla="val 21509910"/>
                </a:avLst>
              </a:prstGeom>
              <a:noFill/>
              <a:ln w="12700" cap="flat" cmpd="sng" algn="ctr">
                <a:solidFill>
                  <a:srgbClr val="0070C0"/>
                </a:solidFill>
                <a:prstDash val="solid"/>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spcBef>
                    <a:spcPts val="0"/>
                  </a:spcBef>
                  <a:spcAft>
                    <a:spcPts val="0"/>
                  </a:spcAft>
                  <a:defRPr/>
                </a:pPr>
                <a:r>
                  <a:rPr lang="en-US" sz="800">
                    <a:latin typeface="Times New Roman"/>
                    <a:ea typeface="Times New Roman"/>
                  </a:rPr>
                  <a:t> </a:t>
                </a:r>
                <a:endParaRPr lang="en-US" sz="1200">
                  <a:latin typeface="Times New Roman"/>
                  <a:ea typeface="Times New Roman"/>
                </a:endParaRPr>
              </a:p>
            </p:txBody>
          </p:sp>
          <p:sp>
            <p:nvSpPr>
              <p:cNvPr id="76" name="Arc 75"/>
              <p:cNvSpPr/>
              <p:nvPr/>
            </p:nvSpPr>
            <p:spPr>
              <a:xfrm rot="21252052">
                <a:off x="4283822" y="1462087"/>
                <a:ext cx="1720512" cy="538163"/>
              </a:xfrm>
              <a:prstGeom prst="arc">
                <a:avLst>
                  <a:gd name="adj1" fmla="val 10697817"/>
                  <a:gd name="adj2" fmla="val 645751"/>
                </a:avLst>
              </a:prstGeom>
              <a:noFill/>
              <a:ln w="12700" cap="flat" cmpd="sng" algn="ctr">
                <a:solidFill>
                  <a:srgbClr val="FF0000"/>
                </a:solidFill>
                <a:prstDash val="solid"/>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spcBef>
                    <a:spcPts val="0"/>
                  </a:spcBef>
                  <a:spcAft>
                    <a:spcPts val="0"/>
                  </a:spcAft>
                  <a:defRPr/>
                </a:pPr>
                <a:r>
                  <a:rPr lang="en-US" sz="800">
                    <a:latin typeface="Times New Roman"/>
                    <a:ea typeface="Times New Roman"/>
                  </a:rPr>
                  <a:t> </a:t>
                </a:r>
                <a:endParaRPr lang="en-US" sz="1200">
                  <a:latin typeface="Times New Roman"/>
                  <a:ea typeface="Times New Roman"/>
                </a:endParaRPr>
              </a:p>
            </p:txBody>
          </p:sp>
        </p:grpSp>
        <p:sp>
          <p:nvSpPr>
            <p:cNvPr id="77" name="Arc 76"/>
            <p:cNvSpPr/>
            <p:nvPr/>
          </p:nvSpPr>
          <p:spPr>
            <a:xfrm rot="21252052">
              <a:off x="6991350" y="3622675"/>
              <a:ext cx="976313" cy="538163"/>
            </a:xfrm>
            <a:prstGeom prst="arc">
              <a:avLst>
                <a:gd name="adj1" fmla="val 10697817"/>
                <a:gd name="adj2" fmla="val 69199"/>
              </a:avLst>
            </a:prstGeom>
            <a:noFill/>
            <a:ln w="12700" cap="flat" cmpd="sng" algn="ctr">
              <a:solidFill>
                <a:srgbClr val="FF0000"/>
              </a:solidFill>
              <a:prstDash val="solid"/>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spcBef>
                  <a:spcPts val="0"/>
                </a:spcBef>
                <a:spcAft>
                  <a:spcPts val="0"/>
                </a:spcAft>
                <a:defRPr/>
              </a:pPr>
              <a:r>
                <a:rPr lang="en-US" sz="800">
                  <a:latin typeface="Times New Roman"/>
                  <a:ea typeface="Times New Roman"/>
                </a:rPr>
                <a:t> </a:t>
              </a:r>
              <a:endParaRPr lang="en-US" sz="1200">
                <a:latin typeface="Times New Roman"/>
                <a:ea typeface="Times New Roman"/>
              </a:endParaRPr>
            </a:p>
          </p:txBody>
        </p:sp>
        <p:sp>
          <p:nvSpPr>
            <p:cNvPr id="78" name="Arc 77"/>
            <p:cNvSpPr/>
            <p:nvPr/>
          </p:nvSpPr>
          <p:spPr>
            <a:xfrm rot="21252052">
              <a:off x="6991350" y="3948113"/>
              <a:ext cx="976313" cy="539750"/>
            </a:xfrm>
            <a:prstGeom prst="arc">
              <a:avLst>
                <a:gd name="adj1" fmla="val 10697817"/>
                <a:gd name="adj2" fmla="val 69199"/>
              </a:avLst>
            </a:prstGeom>
            <a:noFill/>
            <a:ln w="12700" cap="flat" cmpd="sng" algn="ctr">
              <a:solidFill>
                <a:srgbClr val="0070C0"/>
              </a:solidFill>
              <a:prstDash val="solid"/>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spcBef>
                  <a:spcPts val="0"/>
                </a:spcBef>
                <a:spcAft>
                  <a:spcPts val="0"/>
                </a:spcAft>
                <a:defRPr/>
              </a:pPr>
              <a:r>
                <a:rPr lang="en-US" sz="800">
                  <a:latin typeface="Times New Roman"/>
                  <a:ea typeface="Times New Roman"/>
                </a:rPr>
                <a:t> </a:t>
              </a:r>
              <a:endParaRPr lang="en-US" sz="1200">
                <a:latin typeface="Times New Roman"/>
                <a:ea typeface="Times New Roman"/>
              </a:endParaRPr>
            </a:p>
          </p:txBody>
        </p:sp>
        <p:sp>
          <p:nvSpPr>
            <p:cNvPr id="5125" name="TextBox 78"/>
            <p:cNvSpPr txBox="1">
              <a:spLocks noChangeArrowheads="1"/>
            </p:cNvSpPr>
            <p:nvPr/>
          </p:nvSpPr>
          <p:spPr bwMode="auto">
            <a:xfrm>
              <a:off x="7924800" y="3629025"/>
              <a:ext cx="762000" cy="276225"/>
            </a:xfrm>
            <a:prstGeom prst="rect">
              <a:avLst/>
            </a:prstGeom>
            <a:noFill/>
            <a:ln w="9525">
              <a:noFill/>
              <a:miter lim="800000"/>
              <a:headEnd/>
              <a:tailEnd/>
            </a:ln>
          </p:spPr>
          <p:txBody>
            <a:bodyPr>
              <a:spAutoFit/>
            </a:bodyPr>
            <a:lstStyle/>
            <a:p>
              <a:r>
                <a:rPr lang="en-US" sz="1200">
                  <a:solidFill>
                    <a:srgbClr val="FF0000"/>
                  </a:solidFill>
                </a:rPr>
                <a:t>Split</a:t>
              </a:r>
            </a:p>
          </p:txBody>
        </p:sp>
        <p:sp>
          <p:nvSpPr>
            <p:cNvPr id="5126" name="TextBox 79"/>
            <p:cNvSpPr txBox="1">
              <a:spLocks noChangeArrowheads="1"/>
            </p:cNvSpPr>
            <p:nvPr/>
          </p:nvSpPr>
          <p:spPr bwMode="auto">
            <a:xfrm>
              <a:off x="7943850" y="3965575"/>
              <a:ext cx="971550" cy="276225"/>
            </a:xfrm>
            <a:prstGeom prst="rect">
              <a:avLst/>
            </a:prstGeom>
            <a:noFill/>
            <a:ln w="9525">
              <a:noFill/>
              <a:miter lim="800000"/>
              <a:headEnd/>
              <a:tailEnd/>
            </a:ln>
          </p:spPr>
          <p:txBody>
            <a:bodyPr>
              <a:spAutoFit/>
            </a:bodyPr>
            <a:lstStyle/>
            <a:p>
              <a:r>
                <a:rPr lang="en-US" sz="1200">
                  <a:solidFill>
                    <a:srgbClr val="0070C0"/>
                  </a:solidFill>
                </a:rPr>
                <a:t>Merge</a:t>
              </a:r>
            </a:p>
          </p:txBody>
        </p:sp>
      </p:grpSp>
      <p:grpSp>
        <p:nvGrpSpPr>
          <p:cNvPr id="5127" name="Canvas 611"/>
          <p:cNvGrpSpPr>
            <a:grpSpLocks/>
          </p:cNvGrpSpPr>
          <p:nvPr/>
        </p:nvGrpSpPr>
        <p:grpSpPr bwMode="auto">
          <a:xfrm>
            <a:off x="152400" y="3200400"/>
            <a:ext cx="2887662" cy="1600200"/>
            <a:chOff x="0" y="0"/>
            <a:chExt cx="2886710" cy="1600200"/>
          </a:xfrm>
        </p:grpSpPr>
        <p:sp>
          <p:nvSpPr>
            <p:cNvPr id="5131" name="Rectangle 81"/>
            <p:cNvSpPr>
              <a:spLocks noChangeArrowheads="1"/>
            </p:cNvSpPr>
            <p:nvPr/>
          </p:nvSpPr>
          <p:spPr bwMode="auto">
            <a:xfrm>
              <a:off x="0" y="0"/>
              <a:ext cx="2886710" cy="1518920"/>
            </a:xfrm>
            <a:prstGeom prst="rect">
              <a:avLst/>
            </a:prstGeom>
            <a:noFill/>
            <a:ln w="9525">
              <a:noFill/>
              <a:miter lim="800000"/>
              <a:headEnd/>
              <a:tailEnd/>
            </a:ln>
          </p:spPr>
          <p:txBody>
            <a:bodyPr/>
            <a:lstStyle/>
            <a:p>
              <a:endParaRPr lang="en-US"/>
            </a:p>
          </p:txBody>
        </p:sp>
        <p:sp>
          <p:nvSpPr>
            <p:cNvPr id="5132" name="Oval 82"/>
            <p:cNvSpPr>
              <a:spLocks noChangeArrowheads="1"/>
            </p:cNvSpPr>
            <p:nvPr/>
          </p:nvSpPr>
          <p:spPr bwMode="auto">
            <a:xfrm flipH="1">
              <a:off x="143008" y="642607"/>
              <a:ext cx="276225" cy="266700"/>
            </a:xfrm>
            <a:prstGeom prst="ellipse">
              <a:avLst/>
            </a:prstGeom>
            <a:noFill/>
            <a:ln w="25400" algn="ctr">
              <a:solidFill>
                <a:srgbClr val="385D8A"/>
              </a:solidFill>
              <a:round/>
              <a:headEnd/>
              <a:tailEnd/>
            </a:ln>
          </p:spPr>
          <p:txBody>
            <a:bodyPr anchor="ctr"/>
            <a:lstStyle/>
            <a:p>
              <a:pPr>
                <a:lnSpc>
                  <a:spcPct val="115000"/>
                </a:lnSpc>
                <a:spcAft>
                  <a:spcPts val="1000"/>
                </a:spcAft>
              </a:pPr>
              <a:r>
                <a:rPr lang="en-US" sz="1100">
                  <a:latin typeface="Calibri" pitchFamily="34" charset="0"/>
                  <a:cs typeface="Times New Roman" pitchFamily="18" charset="0"/>
                </a:rPr>
                <a:t> </a:t>
              </a:r>
              <a:endParaRPr lang="en-US" sz="1200">
                <a:latin typeface="Times New Roman" pitchFamily="18" charset="0"/>
                <a:cs typeface="Times New Roman" pitchFamily="18" charset="0"/>
              </a:endParaRPr>
            </a:p>
          </p:txBody>
        </p:sp>
        <p:sp>
          <p:nvSpPr>
            <p:cNvPr id="5133" name="Oval 83"/>
            <p:cNvSpPr>
              <a:spLocks noChangeArrowheads="1"/>
            </p:cNvSpPr>
            <p:nvPr/>
          </p:nvSpPr>
          <p:spPr bwMode="auto">
            <a:xfrm flipH="1">
              <a:off x="969778" y="640067"/>
              <a:ext cx="276225" cy="266700"/>
            </a:xfrm>
            <a:prstGeom prst="ellipse">
              <a:avLst/>
            </a:prstGeom>
            <a:noFill/>
            <a:ln w="25400" algn="ctr">
              <a:solidFill>
                <a:srgbClr val="385D8A"/>
              </a:solidFill>
              <a:round/>
              <a:headEnd/>
              <a:tailEnd/>
            </a:ln>
          </p:spPr>
          <p:txBody>
            <a:bodyPr anchor="ctr"/>
            <a:lstStyle/>
            <a:p>
              <a:pPr>
                <a:lnSpc>
                  <a:spcPct val="115000"/>
                </a:lnSpc>
                <a:spcAft>
                  <a:spcPts val="1000"/>
                </a:spcAft>
              </a:pPr>
              <a:r>
                <a:rPr lang="en-US" sz="1100">
                  <a:latin typeface="Times New Roman" pitchFamily="18" charset="0"/>
                  <a:cs typeface="Times New Roman" pitchFamily="18" charset="0"/>
                </a:rPr>
                <a:t> </a:t>
              </a:r>
              <a:endParaRPr lang="en-US" sz="1200">
                <a:latin typeface="Times New Roman" pitchFamily="18" charset="0"/>
                <a:cs typeface="Times New Roman" pitchFamily="18" charset="0"/>
              </a:endParaRPr>
            </a:p>
          </p:txBody>
        </p:sp>
        <p:sp>
          <p:nvSpPr>
            <p:cNvPr id="5134" name="Rectangle 84"/>
            <p:cNvSpPr>
              <a:spLocks noChangeArrowheads="1"/>
            </p:cNvSpPr>
            <p:nvPr/>
          </p:nvSpPr>
          <p:spPr bwMode="auto">
            <a:xfrm flipH="1">
              <a:off x="667518" y="531482"/>
              <a:ext cx="45085" cy="494665"/>
            </a:xfrm>
            <a:prstGeom prst="rect">
              <a:avLst/>
            </a:prstGeom>
            <a:noFill/>
            <a:ln w="25400" algn="ctr">
              <a:solidFill>
                <a:srgbClr val="385D8A"/>
              </a:solidFill>
              <a:miter lim="800000"/>
              <a:headEnd/>
              <a:tailEnd/>
            </a:ln>
          </p:spPr>
          <p:txBody>
            <a:bodyPr anchor="ctr"/>
            <a:lstStyle/>
            <a:p>
              <a:pPr>
                <a:lnSpc>
                  <a:spcPct val="115000"/>
                </a:lnSpc>
                <a:spcAft>
                  <a:spcPts val="1000"/>
                </a:spcAft>
              </a:pPr>
              <a:r>
                <a:rPr lang="en-US" sz="1100">
                  <a:latin typeface="Calibri" pitchFamily="34" charset="0"/>
                  <a:cs typeface="Times New Roman" pitchFamily="18" charset="0"/>
                </a:rPr>
                <a:t> </a:t>
              </a:r>
              <a:endParaRPr lang="en-US" sz="1200">
                <a:latin typeface="Times New Roman" pitchFamily="18" charset="0"/>
                <a:cs typeface="Times New Roman" pitchFamily="18" charset="0"/>
              </a:endParaRPr>
            </a:p>
          </p:txBody>
        </p:sp>
        <p:sp>
          <p:nvSpPr>
            <p:cNvPr id="5135" name="Oval 85"/>
            <p:cNvSpPr>
              <a:spLocks noChangeArrowheads="1"/>
            </p:cNvSpPr>
            <p:nvPr/>
          </p:nvSpPr>
          <p:spPr bwMode="auto">
            <a:xfrm flipH="1">
              <a:off x="195713" y="763892"/>
              <a:ext cx="53340" cy="46355"/>
            </a:xfrm>
            <a:prstGeom prst="ellipse">
              <a:avLst/>
            </a:prstGeom>
            <a:solidFill>
              <a:srgbClr val="4F81BD"/>
            </a:solidFill>
            <a:ln w="25400" algn="ctr">
              <a:solidFill>
                <a:srgbClr val="385D8A"/>
              </a:solidFill>
              <a:round/>
              <a:headEnd/>
              <a:tailEnd/>
            </a:ln>
          </p:spPr>
          <p:txBody>
            <a:bodyPr anchor="ctr"/>
            <a:lstStyle/>
            <a:p>
              <a:pPr>
                <a:lnSpc>
                  <a:spcPct val="115000"/>
                </a:lnSpc>
                <a:spcAft>
                  <a:spcPts val="1000"/>
                </a:spcAft>
              </a:pPr>
              <a:r>
                <a:rPr lang="en-US" sz="1100">
                  <a:latin typeface="Calibri" pitchFamily="34" charset="0"/>
                  <a:cs typeface="Times New Roman" pitchFamily="18" charset="0"/>
                </a:rPr>
                <a:t> </a:t>
              </a:r>
              <a:endParaRPr lang="en-US" sz="1200">
                <a:latin typeface="Times New Roman" pitchFamily="18" charset="0"/>
                <a:cs typeface="Times New Roman" pitchFamily="18" charset="0"/>
              </a:endParaRPr>
            </a:p>
          </p:txBody>
        </p:sp>
        <p:sp>
          <p:nvSpPr>
            <p:cNvPr id="5136" name="Oval 86"/>
            <p:cNvSpPr>
              <a:spLocks noChangeArrowheads="1"/>
            </p:cNvSpPr>
            <p:nvPr/>
          </p:nvSpPr>
          <p:spPr bwMode="auto">
            <a:xfrm flipH="1">
              <a:off x="306838" y="760717"/>
              <a:ext cx="53340" cy="46355"/>
            </a:xfrm>
            <a:prstGeom prst="ellipse">
              <a:avLst/>
            </a:prstGeom>
            <a:solidFill>
              <a:srgbClr val="4F81BD"/>
            </a:solidFill>
            <a:ln w="25400" algn="ctr">
              <a:solidFill>
                <a:srgbClr val="385D8A"/>
              </a:solidFill>
              <a:round/>
              <a:headEnd/>
              <a:tailEnd/>
            </a:ln>
          </p:spPr>
          <p:txBody>
            <a:bodyPr anchor="ctr"/>
            <a:lstStyle/>
            <a:p>
              <a:pPr>
                <a:lnSpc>
                  <a:spcPct val="115000"/>
                </a:lnSpc>
                <a:spcAft>
                  <a:spcPts val="1000"/>
                </a:spcAft>
              </a:pPr>
              <a:r>
                <a:rPr lang="en-US" sz="1100">
                  <a:latin typeface="Times New Roman" pitchFamily="18" charset="0"/>
                  <a:cs typeface="Times New Roman" pitchFamily="18" charset="0"/>
                </a:rPr>
                <a:t> </a:t>
              </a:r>
              <a:endParaRPr lang="en-US" sz="1200">
                <a:latin typeface="Times New Roman" pitchFamily="18" charset="0"/>
                <a:cs typeface="Times New Roman" pitchFamily="18" charset="0"/>
              </a:endParaRPr>
            </a:p>
          </p:txBody>
        </p:sp>
        <p:cxnSp>
          <p:nvCxnSpPr>
            <p:cNvPr id="5137" name="Straight Arrow Connector 87"/>
            <p:cNvCxnSpPr>
              <a:cxnSpLocks noChangeShapeType="1"/>
            </p:cNvCxnSpPr>
            <p:nvPr/>
          </p:nvCxnSpPr>
          <p:spPr bwMode="auto">
            <a:xfrm>
              <a:off x="419868" y="775957"/>
              <a:ext cx="247650" cy="3175"/>
            </a:xfrm>
            <a:prstGeom prst="straightConnector1">
              <a:avLst/>
            </a:prstGeom>
            <a:noFill/>
            <a:ln w="9525" algn="ctr">
              <a:solidFill>
                <a:srgbClr val="4A7EBB"/>
              </a:solidFill>
              <a:round/>
              <a:headEnd/>
              <a:tailEnd type="arrow" w="med" len="med"/>
            </a:ln>
          </p:spPr>
        </p:cxnSp>
        <p:cxnSp>
          <p:nvCxnSpPr>
            <p:cNvPr id="5138" name="Straight Arrow Connector 88"/>
            <p:cNvCxnSpPr>
              <a:cxnSpLocks noChangeShapeType="1"/>
            </p:cNvCxnSpPr>
            <p:nvPr/>
          </p:nvCxnSpPr>
          <p:spPr bwMode="auto">
            <a:xfrm flipV="1">
              <a:off x="713238" y="773417"/>
              <a:ext cx="255905" cy="5715"/>
            </a:xfrm>
            <a:prstGeom prst="straightConnector1">
              <a:avLst/>
            </a:prstGeom>
            <a:noFill/>
            <a:ln w="9525" algn="ctr">
              <a:solidFill>
                <a:srgbClr val="4A7EBB"/>
              </a:solidFill>
              <a:round/>
              <a:headEnd/>
              <a:tailEnd type="arrow" w="med" len="med"/>
            </a:ln>
          </p:spPr>
        </p:cxnSp>
        <p:sp>
          <p:nvSpPr>
            <p:cNvPr id="5139" name="Text Box 190"/>
            <p:cNvSpPr txBox="1">
              <a:spLocks noChangeArrowheads="1"/>
            </p:cNvSpPr>
            <p:nvPr/>
          </p:nvSpPr>
          <p:spPr bwMode="auto">
            <a:xfrm flipH="1">
              <a:off x="143008" y="877557"/>
              <a:ext cx="398780" cy="376555"/>
            </a:xfrm>
            <a:prstGeom prst="rect">
              <a:avLst/>
            </a:prstGeom>
            <a:noFill/>
            <a:ln w="6350">
              <a:noFill/>
              <a:miter lim="800000"/>
              <a:headEnd/>
              <a:tailEnd/>
            </a:ln>
          </p:spPr>
          <p:txBody>
            <a:bodyPr/>
            <a:lstStyle/>
            <a:p>
              <a:pPr>
                <a:lnSpc>
                  <a:spcPct val="115000"/>
                </a:lnSpc>
                <a:spcAft>
                  <a:spcPts val="1000"/>
                </a:spcAft>
              </a:pPr>
              <a:r>
                <a:rPr lang="en-US" sz="1100">
                  <a:solidFill>
                    <a:srgbClr val="1F497D"/>
                  </a:solidFill>
                  <a:latin typeface="Times New Roman" pitchFamily="18" charset="0"/>
                </a:rPr>
                <a:t>p</a:t>
              </a:r>
              <a:r>
                <a:rPr lang="en-US" sz="1100" baseline="-25000">
                  <a:solidFill>
                    <a:srgbClr val="1F497D"/>
                  </a:solidFill>
                  <a:latin typeface="Times New Roman" pitchFamily="18" charset="0"/>
                </a:rPr>
                <a:t>1</a:t>
              </a:r>
              <a:endParaRPr lang="en-US" sz="1200">
                <a:latin typeface="Times New Roman" pitchFamily="18" charset="0"/>
                <a:cs typeface="Times New Roman" pitchFamily="18" charset="0"/>
              </a:endParaRPr>
            </a:p>
          </p:txBody>
        </p:sp>
        <p:sp>
          <p:nvSpPr>
            <p:cNvPr id="5140" name="Text Box 190"/>
            <p:cNvSpPr txBox="1">
              <a:spLocks noChangeArrowheads="1"/>
            </p:cNvSpPr>
            <p:nvPr/>
          </p:nvSpPr>
          <p:spPr bwMode="auto">
            <a:xfrm flipH="1">
              <a:off x="954538" y="829297"/>
              <a:ext cx="305435" cy="285750"/>
            </a:xfrm>
            <a:prstGeom prst="rect">
              <a:avLst/>
            </a:prstGeom>
            <a:noFill/>
            <a:ln w="6350">
              <a:noFill/>
              <a:miter lim="800000"/>
              <a:headEnd/>
              <a:tailEnd/>
            </a:ln>
          </p:spPr>
          <p:txBody>
            <a:bodyPr/>
            <a:lstStyle/>
            <a:p>
              <a:pPr>
                <a:lnSpc>
                  <a:spcPct val="115000"/>
                </a:lnSpc>
                <a:spcAft>
                  <a:spcPts val="1000"/>
                </a:spcAft>
              </a:pPr>
              <a:r>
                <a:rPr lang="en-US" sz="1100">
                  <a:solidFill>
                    <a:srgbClr val="1F497D"/>
                  </a:solidFill>
                  <a:latin typeface="Times New Roman" pitchFamily="18" charset="0"/>
                </a:rPr>
                <a:t>p</a:t>
              </a:r>
              <a:r>
                <a:rPr lang="en-US" sz="1100" baseline="-25000">
                  <a:solidFill>
                    <a:srgbClr val="1F497D"/>
                  </a:solidFill>
                  <a:latin typeface="Times New Roman" pitchFamily="18" charset="0"/>
                </a:rPr>
                <a:t>2</a:t>
              </a:r>
              <a:endParaRPr lang="en-US" sz="1200">
                <a:latin typeface="Times New Roman" pitchFamily="18" charset="0"/>
                <a:cs typeface="Times New Roman" pitchFamily="18" charset="0"/>
              </a:endParaRPr>
            </a:p>
          </p:txBody>
        </p:sp>
        <p:sp>
          <p:nvSpPr>
            <p:cNvPr id="5141" name="Text Box 190"/>
            <p:cNvSpPr txBox="1">
              <a:spLocks noChangeArrowheads="1"/>
            </p:cNvSpPr>
            <p:nvPr/>
          </p:nvSpPr>
          <p:spPr bwMode="auto">
            <a:xfrm flipH="1">
              <a:off x="254133" y="273672"/>
              <a:ext cx="971550" cy="217805"/>
            </a:xfrm>
            <a:prstGeom prst="rect">
              <a:avLst/>
            </a:prstGeom>
            <a:noFill/>
            <a:ln w="6350">
              <a:noFill/>
              <a:miter lim="800000"/>
              <a:headEnd/>
              <a:tailEnd/>
            </a:ln>
          </p:spPr>
          <p:txBody>
            <a:bodyPr/>
            <a:lstStyle/>
            <a:p>
              <a:pPr>
                <a:lnSpc>
                  <a:spcPct val="115000"/>
                </a:lnSpc>
                <a:spcAft>
                  <a:spcPts val="1000"/>
                </a:spcAft>
              </a:pPr>
              <a:r>
                <a:rPr lang="en-US" sz="800">
                  <a:solidFill>
                    <a:srgbClr val="1F497D"/>
                  </a:solidFill>
                  <a:latin typeface="Times New Roman" pitchFamily="18" charset="0"/>
                  <a:cs typeface="Times New Roman" pitchFamily="18" charset="0"/>
                </a:rPr>
                <a:t>Amalgamation</a:t>
              </a:r>
              <a:endParaRPr lang="en-US" sz="1200">
                <a:latin typeface="Times New Roman" pitchFamily="18" charset="0"/>
                <a:cs typeface="Times New Roman" pitchFamily="18" charset="0"/>
              </a:endParaRPr>
            </a:p>
          </p:txBody>
        </p:sp>
        <p:sp>
          <p:nvSpPr>
            <p:cNvPr id="5142" name="Rectangle 92"/>
            <p:cNvSpPr>
              <a:spLocks noChangeArrowheads="1"/>
            </p:cNvSpPr>
            <p:nvPr/>
          </p:nvSpPr>
          <p:spPr bwMode="auto">
            <a:xfrm flipH="1">
              <a:off x="1458728" y="466712"/>
              <a:ext cx="45085" cy="279400"/>
            </a:xfrm>
            <a:prstGeom prst="rect">
              <a:avLst/>
            </a:prstGeom>
            <a:noFill/>
            <a:ln w="25400" algn="ctr">
              <a:solidFill>
                <a:srgbClr val="385D8A"/>
              </a:solidFill>
              <a:miter lim="800000"/>
              <a:headEnd/>
              <a:tailEnd/>
            </a:ln>
          </p:spPr>
          <p:txBody>
            <a:bodyPr anchor="ctr"/>
            <a:lstStyle/>
            <a:p>
              <a:pPr>
                <a:lnSpc>
                  <a:spcPct val="115000"/>
                </a:lnSpc>
                <a:spcAft>
                  <a:spcPts val="1000"/>
                </a:spcAft>
              </a:pPr>
              <a:r>
                <a:rPr lang="en-US" sz="1100">
                  <a:latin typeface="Times New Roman" pitchFamily="18" charset="0"/>
                  <a:cs typeface="Times New Roman" pitchFamily="18" charset="0"/>
                </a:rPr>
                <a:t> </a:t>
              </a:r>
              <a:endParaRPr lang="en-US" sz="1200">
                <a:latin typeface="Times New Roman" pitchFamily="18" charset="0"/>
                <a:cs typeface="Times New Roman" pitchFamily="18" charset="0"/>
              </a:endParaRPr>
            </a:p>
          </p:txBody>
        </p:sp>
        <p:sp>
          <p:nvSpPr>
            <p:cNvPr id="5143" name="Text Box 190"/>
            <p:cNvSpPr txBox="1">
              <a:spLocks noChangeArrowheads="1"/>
            </p:cNvSpPr>
            <p:nvPr/>
          </p:nvSpPr>
          <p:spPr bwMode="auto">
            <a:xfrm flipH="1">
              <a:off x="1749558" y="596252"/>
              <a:ext cx="382905" cy="374650"/>
            </a:xfrm>
            <a:prstGeom prst="rect">
              <a:avLst/>
            </a:prstGeom>
            <a:noFill/>
            <a:ln w="6350">
              <a:noFill/>
              <a:miter lim="800000"/>
              <a:headEnd/>
              <a:tailEnd/>
            </a:ln>
          </p:spPr>
          <p:txBody>
            <a:bodyPr/>
            <a:lstStyle/>
            <a:p>
              <a:pPr>
                <a:lnSpc>
                  <a:spcPct val="115000"/>
                </a:lnSpc>
                <a:spcAft>
                  <a:spcPts val="1000"/>
                </a:spcAft>
              </a:pPr>
              <a:r>
                <a:rPr lang="en-US" sz="1100">
                  <a:solidFill>
                    <a:srgbClr val="1F497D"/>
                  </a:solidFill>
                  <a:latin typeface="Times New Roman" pitchFamily="18" charset="0"/>
                </a:rPr>
                <a:t>p</a:t>
              </a:r>
              <a:r>
                <a:rPr lang="en-US" sz="1100" baseline="-25000">
                  <a:solidFill>
                    <a:srgbClr val="1F497D"/>
                  </a:solidFill>
                  <a:latin typeface="Times New Roman" pitchFamily="18" charset="0"/>
                </a:rPr>
                <a:t>3</a:t>
              </a:r>
              <a:endParaRPr lang="en-US" sz="1200">
                <a:latin typeface="Times New Roman" pitchFamily="18" charset="0"/>
                <a:cs typeface="Times New Roman" pitchFamily="18" charset="0"/>
              </a:endParaRPr>
            </a:p>
          </p:txBody>
        </p:sp>
        <p:sp>
          <p:nvSpPr>
            <p:cNvPr id="5144" name="Text Box 190"/>
            <p:cNvSpPr txBox="1">
              <a:spLocks noChangeArrowheads="1"/>
            </p:cNvSpPr>
            <p:nvPr/>
          </p:nvSpPr>
          <p:spPr bwMode="auto">
            <a:xfrm flipH="1">
              <a:off x="1055503" y="281927"/>
              <a:ext cx="849630" cy="226060"/>
            </a:xfrm>
            <a:prstGeom prst="rect">
              <a:avLst/>
            </a:prstGeom>
            <a:noFill/>
            <a:ln w="6350">
              <a:noFill/>
              <a:miter lim="800000"/>
              <a:headEnd/>
              <a:tailEnd/>
            </a:ln>
          </p:spPr>
          <p:txBody>
            <a:bodyPr/>
            <a:lstStyle/>
            <a:p>
              <a:pPr>
                <a:lnSpc>
                  <a:spcPct val="115000"/>
                </a:lnSpc>
                <a:spcAft>
                  <a:spcPts val="1000"/>
                </a:spcAft>
              </a:pPr>
              <a:r>
                <a:rPr lang="en-US" sz="800">
                  <a:solidFill>
                    <a:srgbClr val="1F497D"/>
                  </a:solidFill>
                  <a:latin typeface="Times New Roman" pitchFamily="18" charset="0"/>
                </a:rPr>
                <a:t>Continuation</a:t>
              </a:r>
              <a:endParaRPr lang="en-US" sz="1200">
                <a:latin typeface="Times New Roman" pitchFamily="18" charset="0"/>
                <a:cs typeface="Times New Roman" pitchFamily="18" charset="0"/>
              </a:endParaRPr>
            </a:p>
          </p:txBody>
        </p:sp>
        <p:cxnSp>
          <p:nvCxnSpPr>
            <p:cNvPr id="96" name="Straight Arrow Connector 95"/>
            <p:cNvCxnSpPr/>
            <p:nvPr/>
          </p:nvCxnSpPr>
          <p:spPr>
            <a:xfrm flipV="1">
              <a:off x="1247364" y="606425"/>
              <a:ext cx="211067" cy="166687"/>
            </a:xfrm>
            <a:prstGeom prst="straightConnector1">
              <a:avLst/>
            </a:prstGeom>
            <a:noFill/>
            <a:ln w="9525" cap="flat" cmpd="sng" algn="ctr">
              <a:solidFill>
                <a:srgbClr val="4F81BD">
                  <a:shade val="95000"/>
                  <a:satMod val="105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5146" name="Oval 96"/>
            <p:cNvSpPr>
              <a:spLocks noChangeArrowheads="1"/>
            </p:cNvSpPr>
            <p:nvPr/>
          </p:nvSpPr>
          <p:spPr bwMode="auto">
            <a:xfrm flipH="1">
              <a:off x="1856873" y="841362"/>
              <a:ext cx="276225" cy="266700"/>
            </a:xfrm>
            <a:prstGeom prst="ellipse">
              <a:avLst/>
            </a:prstGeom>
            <a:noFill/>
            <a:ln w="25400" algn="ctr">
              <a:solidFill>
                <a:srgbClr val="385D8A"/>
              </a:solidFill>
              <a:round/>
              <a:headEnd/>
              <a:tailEnd/>
            </a:ln>
          </p:spPr>
          <p:txBody>
            <a:bodyPr anchor="ctr"/>
            <a:lstStyle/>
            <a:p>
              <a:pPr>
                <a:lnSpc>
                  <a:spcPct val="115000"/>
                </a:lnSpc>
                <a:spcAft>
                  <a:spcPts val="1000"/>
                </a:spcAft>
              </a:pPr>
              <a:r>
                <a:rPr lang="en-US" sz="1100">
                  <a:latin typeface="Calibri" pitchFamily="34" charset="0"/>
                  <a:cs typeface="Times New Roman" pitchFamily="18" charset="0"/>
                </a:rPr>
                <a:t> </a:t>
              </a:r>
              <a:endParaRPr lang="en-US" sz="1200">
                <a:latin typeface="Times New Roman" pitchFamily="18" charset="0"/>
                <a:cs typeface="Times New Roman" pitchFamily="18" charset="0"/>
              </a:endParaRPr>
            </a:p>
          </p:txBody>
        </p:sp>
        <p:cxnSp>
          <p:nvCxnSpPr>
            <p:cNvPr id="5147" name="Straight Arrow Connector 97"/>
            <p:cNvCxnSpPr>
              <a:cxnSpLocks noChangeShapeType="1"/>
            </p:cNvCxnSpPr>
            <p:nvPr/>
          </p:nvCxnSpPr>
          <p:spPr bwMode="auto">
            <a:xfrm>
              <a:off x="1503813" y="970902"/>
              <a:ext cx="352425" cy="3175"/>
            </a:xfrm>
            <a:prstGeom prst="straightConnector1">
              <a:avLst/>
            </a:prstGeom>
            <a:noFill/>
            <a:ln w="9525" algn="ctr">
              <a:solidFill>
                <a:srgbClr val="4A7EBB"/>
              </a:solidFill>
              <a:round/>
              <a:headEnd/>
              <a:tailEnd type="arrow" w="med" len="med"/>
            </a:ln>
          </p:spPr>
        </p:cxnSp>
        <p:sp>
          <p:nvSpPr>
            <p:cNvPr id="5148" name="Text Box 190"/>
            <p:cNvSpPr txBox="1">
              <a:spLocks noChangeArrowheads="1"/>
            </p:cNvSpPr>
            <p:nvPr/>
          </p:nvSpPr>
          <p:spPr bwMode="auto">
            <a:xfrm>
              <a:off x="1109478" y="1091644"/>
              <a:ext cx="795655" cy="328295"/>
            </a:xfrm>
            <a:prstGeom prst="rect">
              <a:avLst/>
            </a:prstGeom>
            <a:noFill/>
            <a:ln w="6350">
              <a:noFill/>
              <a:miter lim="800000"/>
              <a:headEnd/>
              <a:tailEnd/>
            </a:ln>
          </p:spPr>
          <p:txBody>
            <a:bodyPr/>
            <a:lstStyle/>
            <a:p>
              <a:pPr>
                <a:lnSpc>
                  <a:spcPct val="115000"/>
                </a:lnSpc>
                <a:spcAft>
                  <a:spcPts val="1000"/>
                </a:spcAft>
              </a:pPr>
              <a:r>
                <a:rPr lang="en-US" sz="800">
                  <a:solidFill>
                    <a:srgbClr val="1F497D"/>
                  </a:solidFill>
                  <a:latin typeface="Times New Roman" pitchFamily="18" charset="0"/>
                </a:rPr>
                <a:t>Bifurcation</a:t>
              </a:r>
              <a:endParaRPr lang="en-US" sz="1200">
                <a:latin typeface="Times New Roman" pitchFamily="18" charset="0"/>
                <a:cs typeface="Times New Roman" pitchFamily="18" charset="0"/>
              </a:endParaRPr>
            </a:p>
          </p:txBody>
        </p:sp>
        <p:cxnSp>
          <p:nvCxnSpPr>
            <p:cNvPr id="100" name="Straight Arrow Connector 99"/>
            <p:cNvCxnSpPr/>
            <p:nvPr/>
          </p:nvCxnSpPr>
          <p:spPr>
            <a:xfrm>
              <a:off x="1247364" y="773112"/>
              <a:ext cx="211067" cy="198438"/>
            </a:xfrm>
            <a:prstGeom prst="straightConnector1">
              <a:avLst/>
            </a:prstGeom>
            <a:noFill/>
            <a:ln w="9525" cap="flat" cmpd="sng" algn="ctr">
              <a:solidFill>
                <a:srgbClr val="4F81BD">
                  <a:shade val="95000"/>
                  <a:satMod val="105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5150" name="Rectangle 100"/>
            <p:cNvSpPr>
              <a:spLocks noChangeArrowheads="1"/>
            </p:cNvSpPr>
            <p:nvPr/>
          </p:nvSpPr>
          <p:spPr bwMode="auto">
            <a:xfrm flipH="1">
              <a:off x="1458093" y="829297"/>
              <a:ext cx="45085" cy="283210"/>
            </a:xfrm>
            <a:prstGeom prst="rect">
              <a:avLst/>
            </a:prstGeom>
            <a:noFill/>
            <a:ln w="25400" algn="ctr">
              <a:solidFill>
                <a:srgbClr val="385D8A"/>
              </a:solidFill>
              <a:miter lim="800000"/>
              <a:headEnd/>
              <a:tailEnd/>
            </a:ln>
          </p:spPr>
          <p:txBody>
            <a:bodyPr anchor="ctr"/>
            <a:lstStyle/>
            <a:p>
              <a:pPr>
                <a:lnSpc>
                  <a:spcPct val="115000"/>
                </a:lnSpc>
                <a:spcAft>
                  <a:spcPts val="1000"/>
                </a:spcAft>
              </a:pPr>
              <a:r>
                <a:rPr lang="en-US" sz="1100">
                  <a:latin typeface="Calibri" pitchFamily="34" charset="0"/>
                  <a:ea typeface="Calibri" pitchFamily="34" charset="0"/>
                  <a:cs typeface="Times New Roman" pitchFamily="18" charset="0"/>
                </a:rPr>
                <a:t> </a:t>
              </a:r>
              <a:endParaRPr lang="en-US" sz="1200">
                <a:latin typeface="Times New Roman" pitchFamily="18" charset="0"/>
                <a:ea typeface="Calibri" pitchFamily="34" charset="0"/>
                <a:cs typeface="Times New Roman" pitchFamily="18" charset="0"/>
              </a:endParaRPr>
            </a:p>
          </p:txBody>
        </p:sp>
        <p:cxnSp>
          <p:nvCxnSpPr>
            <p:cNvPr id="102" name="Elbow Connector 101"/>
            <p:cNvCxnSpPr>
              <a:stCxn id="5142" idx="1"/>
              <a:endCxn id="5132" idx="0"/>
            </p:cNvCxnSpPr>
            <p:nvPr/>
          </p:nvCxnSpPr>
          <p:spPr>
            <a:xfrm flipH="1">
              <a:off x="280894" y="606425"/>
              <a:ext cx="1223559" cy="36512"/>
            </a:xfrm>
            <a:prstGeom prst="bentConnector4">
              <a:avLst>
                <a:gd name="adj1" fmla="val -18696"/>
                <a:gd name="adj2" fmla="val -117670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5153" name="Text Box 190"/>
            <p:cNvSpPr txBox="1">
              <a:spLocks noChangeArrowheads="1"/>
            </p:cNvSpPr>
            <p:nvPr/>
          </p:nvSpPr>
          <p:spPr bwMode="auto">
            <a:xfrm flipH="1">
              <a:off x="1445754" y="1383030"/>
              <a:ext cx="290549" cy="217170"/>
            </a:xfrm>
            <a:prstGeom prst="rect">
              <a:avLst/>
            </a:prstGeom>
            <a:noFill/>
            <a:ln w="6350">
              <a:noFill/>
              <a:miter lim="800000"/>
              <a:headEnd/>
              <a:tailEnd/>
            </a:ln>
          </p:spPr>
          <p:txBody>
            <a:bodyPr/>
            <a:lstStyle/>
            <a:p>
              <a:pPr>
                <a:lnSpc>
                  <a:spcPct val="115000"/>
                </a:lnSpc>
                <a:spcAft>
                  <a:spcPts val="1000"/>
                </a:spcAft>
              </a:pPr>
              <a:r>
                <a:rPr lang="en-US" sz="800">
                  <a:solidFill>
                    <a:srgbClr val="1F497D"/>
                  </a:solidFill>
                  <a:latin typeface="Times New Roman" pitchFamily="18" charset="0"/>
                  <a:cs typeface="Times New Roman" pitchFamily="18" charset="0"/>
                </a:rPr>
                <a:t>k</a:t>
              </a:r>
              <a:r>
                <a:rPr lang="en-US" sz="800" baseline="-25000">
                  <a:solidFill>
                    <a:srgbClr val="1F497D"/>
                  </a:solidFill>
                  <a:latin typeface="Times New Roman" pitchFamily="18" charset="0"/>
                  <a:cs typeface="Times New Roman" pitchFamily="18" charset="0"/>
                </a:rPr>
                <a:t>0</a:t>
              </a:r>
              <a:endParaRPr lang="en-US" sz="1200">
                <a:latin typeface="Times New Roman" pitchFamily="18" charset="0"/>
                <a:cs typeface="Times New Roman" pitchFamily="18" charset="0"/>
              </a:endParaRPr>
            </a:p>
          </p:txBody>
        </p:sp>
        <p:sp>
          <p:nvSpPr>
            <p:cNvPr id="5154" name="Text Box 190"/>
            <p:cNvSpPr txBox="1">
              <a:spLocks noChangeArrowheads="1"/>
            </p:cNvSpPr>
            <p:nvPr/>
          </p:nvSpPr>
          <p:spPr bwMode="auto">
            <a:xfrm flipH="1">
              <a:off x="377286" y="591463"/>
              <a:ext cx="213114" cy="216535"/>
            </a:xfrm>
            <a:prstGeom prst="rect">
              <a:avLst/>
            </a:prstGeom>
            <a:noFill/>
            <a:ln w="6350">
              <a:noFill/>
              <a:miter lim="800000"/>
              <a:headEnd/>
              <a:tailEnd/>
            </a:ln>
          </p:spPr>
          <p:txBody>
            <a:bodyPr/>
            <a:lstStyle/>
            <a:p>
              <a:pPr>
                <a:lnSpc>
                  <a:spcPct val="115000"/>
                </a:lnSpc>
                <a:spcAft>
                  <a:spcPts val="1000"/>
                </a:spcAft>
              </a:pPr>
              <a:r>
                <a:rPr lang="en-US" sz="800">
                  <a:solidFill>
                    <a:srgbClr val="1F497D"/>
                  </a:solidFill>
                  <a:latin typeface="Times New Roman" pitchFamily="18" charset="0"/>
                  <a:cs typeface="Times New Roman" pitchFamily="18" charset="0"/>
                </a:rPr>
                <a:t>2</a:t>
              </a:r>
              <a:endParaRPr lang="en-US" sz="1200">
                <a:latin typeface="Times New Roman" pitchFamily="18" charset="0"/>
                <a:cs typeface="Times New Roman" pitchFamily="18" charset="0"/>
              </a:endParaRPr>
            </a:p>
          </p:txBody>
        </p:sp>
        <p:sp>
          <p:nvSpPr>
            <p:cNvPr id="5155" name="Text Box 190"/>
            <p:cNvSpPr txBox="1">
              <a:spLocks noChangeArrowheads="1"/>
            </p:cNvSpPr>
            <p:nvPr/>
          </p:nvSpPr>
          <p:spPr bwMode="auto">
            <a:xfrm flipH="1">
              <a:off x="1582493" y="762000"/>
              <a:ext cx="212725" cy="215900"/>
            </a:xfrm>
            <a:prstGeom prst="rect">
              <a:avLst/>
            </a:prstGeom>
            <a:noFill/>
            <a:ln w="6350">
              <a:noFill/>
              <a:miter lim="800000"/>
              <a:headEnd/>
              <a:tailEnd/>
            </a:ln>
          </p:spPr>
          <p:txBody>
            <a:bodyPr/>
            <a:lstStyle/>
            <a:p>
              <a:pPr>
                <a:lnSpc>
                  <a:spcPct val="115000"/>
                </a:lnSpc>
                <a:spcAft>
                  <a:spcPts val="1000"/>
                </a:spcAft>
              </a:pPr>
              <a:r>
                <a:rPr lang="en-US" sz="800">
                  <a:solidFill>
                    <a:srgbClr val="1F497D"/>
                  </a:solidFill>
                  <a:latin typeface="Times New Roman" pitchFamily="18" charset="0"/>
                  <a:cs typeface="Times New Roman" pitchFamily="18" charset="0"/>
                </a:rPr>
                <a:t>2</a:t>
              </a:r>
              <a:endParaRPr lang="en-US" sz="1200">
                <a:latin typeface="Times New Roman" pitchFamily="18" charset="0"/>
                <a:cs typeface="Times New Roman" pitchFamily="18" charset="0"/>
              </a:endParaRPr>
            </a:p>
          </p:txBody>
        </p:sp>
      </p:grpSp>
      <p:sp>
        <p:nvSpPr>
          <p:cNvPr id="5129" name="Text Box 190"/>
          <p:cNvSpPr txBox="1">
            <a:spLocks noChangeArrowheads="1"/>
          </p:cNvSpPr>
          <p:nvPr/>
        </p:nvSpPr>
        <p:spPr bwMode="auto">
          <a:xfrm flipH="1">
            <a:off x="4418013" y="1168400"/>
            <a:ext cx="290512" cy="217488"/>
          </a:xfrm>
          <a:prstGeom prst="rect">
            <a:avLst/>
          </a:prstGeom>
          <a:noFill/>
          <a:ln w="6350">
            <a:noFill/>
            <a:miter lim="800000"/>
            <a:headEnd/>
            <a:tailEnd/>
          </a:ln>
        </p:spPr>
        <p:txBody>
          <a:bodyPr/>
          <a:lstStyle/>
          <a:p>
            <a:pPr>
              <a:lnSpc>
                <a:spcPct val="115000"/>
              </a:lnSpc>
              <a:spcAft>
                <a:spcPts val="1000"/>
              </a:spcAft>
            </a:pPr>
            <a:r>
              <a:rPr lang="en-US" sz="800">
                <a:solidFill>
                  <a:srgbClr val="1F497D"/>
                </a:solidFill>
                <a:latin typeface="Times New Roman" pitchFamily="18" charset="0"/>
                <a:cs typeface="Times New Roman" pitchFamily="18" charset="0"/>
              </a:rPr>
              <a:t>k</a:t>
            </a:r>
            <a:r>
              <a:rPr lang="en-US" sz="800" baseline="-25000">
                <a:solidFill>
                  <a:srgbClr val="1F497D"/>
                </a:solidFill>
                <a:latin typeface="Times New Roman" pitchFamily="18" charset="0"/>
                <a:cs typeface="Times New Roman" pitchFamily="18" charset="0"/>
              </a:rPr>
              <a:t>0</a:t>
            </a:r>
            <a:endParaRPr lang="en-US" sz="1200">
              <a:latin typeface="Times New Roman" pitchFamily="18" charset="0"/>
              <a:cs typeface="Times New Roman" pitchFamily="18" charset="0"/>
            </a:endParaRPr>
          </a:p>
        </p:txBody>
      </p:sp>
      <p:sp>
        <p:nvSpPr>
          <p:cNvPr id="2" name="Rectangle 1"/>
          <p:cNvSpPr/>
          <p:nvPr/>
        </p:nvSpPr>
        <p:spPr>
          <a:xfrm>
            <a:off x="152400" y="1143000"/>
            <a:ext cx="8686800" cy="2072362"/>
          </a:xfrm>
          <a:prstGeom prst="rect">
            <a:avLst/>
          </a:prstGeom>
        </p:spPr>
        <p:txBody>
          <a:bodyPr wrap="square">
            <a:spAutoFit/>
          </a:bodyPr>
          <a:lstStyle/>
          <a:p>
            <a:pPr marL="173038" indent="-173038" algn="just">
              <a:spcBef>
                <a:spcPts val="450"/>
              </a:spcBef>
              <a:buClr>
                <a:srgbClr val="000000"/>
              </a:buClr>
              <a:buSzPct val="100000"/>
              <a:buFont typeface="Arial" pitchFamily="34" charset="0"/>
              <a:buChar char="•"/>
              <a:defRPr/>
            </a:pPr>
            <a:r>
              <a:rPr lang="en-US" altLang="zh-CN" sz="2000" dirty="0" smtClean="0">
                <a:solidFill>
                  <a:srgbClr val="000000"/>
                </a:solidFill>
                <a:latin typeface="+mn-lt"/>
                <a:ea typeface="SimSun" pitchFamily="2" charset="-122"/>
              </a:rPr>
              <a:t>An </a:t>
            </a:r>
            <a:r>
              <a:rPr lang="en-US" altLang="zh-CN" sz="2000" dirty="0">
                <a:solidFill>
                  <a:srgbClr val="000000"/>
                </a:solidFill>
                <a:latin typeface="+mn-lt"/>
                <a:ea typeface="SimSun" pitchFamily="2" charset="-122"/>
              </a:rPr>
              <a:t>activity can be modeled as a sequence of atomic events (actions).</a:t>
            </a:r>
          </a:p>
          <a:p>
            <a:pPr marL="173038" indent="-173038" algn="just">
              <a:spcBef>
                <a:spcPts val="450"/>
              </a:spcBef>
              <a:buClr>
                <a:srgbClr val="000000"/>
              </a:buClr>
              <a:buSzPct val="100000"/>
              <a:buFont typeface="Arial" pitchFamily="34" charset="0"/>
              <a:buChar char="•"/>
              <a:defRPr/>
            </a:pPr>
            <a:r>
              <a:rPr lang="en-US" altLang="zh-CN" sz="2000" dirty="0" smtClean="0">
                <a:solidFill>
                  <a:srgbClr val="000000"/>
                </a:solidFill>
                <a:latin typeface="+mn-lt"/>
                <a:ea typeface="SimSun" pitchFamily="2" charset="-122"/>
              </a:rPr>
              <a:t>Petri Nets can be used to define this activity</a:t>
            </a:r>
            <a:endParaRPr lang="en-US" altLang="zh-CN" sz="2000" dirty="0">
              <a:solidFill>
                <a:srgbClr val="000000"/>
              </a:solidFill>
              <a:latin typeface="+mn-lt"/>
              <a:ea typeface="SimSun" pitchFamily="2" charset="-122"/>
            </a:endParaRPr>
          </a:p>
          <a:p>
            <a:pPr marL="1025525" lvl="2" indent="-111125" algn="just">
              <a:spcBef>
                <a:spcPts val="450"/>
              </a:spcBef>
              <a:buClr>
                <a:srgbClr val="000000"/>
              </a:buClr>
              <a:buSzPct val="100000"/>
              <a:buFont typeface="Arial" pitchFamily="34" charset="0"/>
              <a:buChar char="•"/>
              <a:defRPr/>
            </a:pPr>
            <a:r>
              <a:rPr lang="en-US" altLang="zh-CN" sz="1200" dirty="0" smtClean="0">
                <a:solidFill>
                  <a:srgbClr val="000000"/>
                </a:solidFill>
                <a:latin typeface="+mn-lt"/>
                <a:ea typeface="SimSun" pitchFamily="2" charset="-122"/>
              </a:rPr>
              <a:t>5 </a:t>
            </a:r>
            <a:r>
              <a:rPr lang="en-US" altLang="zh-CN" sz="1200" dirty="0">
                <a:solidFill>
                  <a:srgbClr val="000000"/>
                </a:solidFill>
                <a:latin typeface="+mn-lt"/>
                <a:ea typeface="SimSun" pitchFamily="2" charset="-122"/>
              </a:rPr>
              <a:t>tuple: {P,T,M,I,O}, where P=Place, T=Transition, M=Initial Marking (state),I defines the arcs and their weights from Places to transitions and O defines the arcs from transitions to Places. (where I and O can be defined as Matrices).</a:t>
            </a:r>
          </a:p>
          <a:p>
            <a:pPr marL="1025525" lvl="2" indent="-111125" algn="just">
              <a:spcBef>
                <a:spcPts val="450"/>
              </a:spcBef>
              <a:buClr>
                <a:srgbClr val="000000"/>
              </a:buClr>
              <a:buSzPct val="100000"/>
              <a:buFont typeface="Arial" pitchFamily="34" charset="0"/>
              <a:buChar char="•"/>
              <a:defRPr/>
            </a:pPr>
            <a:r>
              <a:rPr lang="en-US" altLang="zh-CN" sz="1200" dirty="0" smtClean="0">
                <a:solidFill>
                  <a:srgbClr val="000000"/>
                </a:solidFill>
                <a:latin typeface="+mn-lt"/>
                <a:ea typeface="SimSun" pitchFamily="2" charset="-122"/>
              </a:rPr>
              <a:t>Places are </a:t>
            </a:r>
            <a:r>
              <a:rPr lang="en-US" altLang="zh-CN" sz="1200" dirty="0">
                <a:solidFill>
                  <a:srgbClr val="000000"/>
                </a:solidFill>
                <a:latin typeface="+mn-lt"/>
                <a:ea typeface="SimSun" pitchFamily="2" charset="-122"/>
              </a:rPr>
              <a:t>the object states and transitions are the actions. Markings can be object IDs or the number of objects in each state</a:t>
            </a:r>
            <a:r>
              <a:rPr lang="en-US" altLang="zh-CN" sz="1200" dirty="0" smtClean="0">
                <a:solidFill>
                  <a:srgbClr val="000000"/>
                </a:solidFill>
                <a:latin typeface="+mn-lt"/>
                <a:ea typeface="SimSun" pitchFamily="2" charset="-122"/>
              </a:rPr>
              <a:t>.</a:t>
            </a:r>
          </a:p>
          <a:p>
            <a:pPr marL="1025525" lvl="2" indent="-111125" algn="just">
              <a:spcBef>
                <a:spcPts val="450"/>
              </a:spcBef>
              <a:buClr>
                <a:srgbClr val="000000"/>
              </a:buClr>
              <a:buSzPct val="100000"/>
              <a:buFont typeface="Arial" pitchFamily="34" charset="0"/>
              <a:buChar char="•"/>
              <a:defRPr/>
            </a:pPr>
            <a:r>
              <a:rPr lang="en-US" altLang="zh-CN" sz="1200" dirty="0" smtClean="0">
                <a:solidFill>
                  <a:srgbClr val="000000"/>
                </a:solidFill>
                <a:latin typeface="+mn-lt"/>
                <a:ea typeface="SimSun" pitchFamily="2" charset="-122"/>
              </a:rPr>
              <a:t>This can then be used to search for activity within large datasets</a:t>
            </a:r>
            <a:endParaRPr lang="en-US" altLang="zh-CN" sz="1200" dirty="0">
              <a:solidFill>
                <a:srgbClr val="000000"/>
              </a:solidFill>
              <a:latin typeface="+mn-lt"/>
              <a:ea typeface="SimSun" pitchFamily="2" charset="-122"/>
            </a:endParaRPr>
          </a:p>
        </p:txBody>
      </p:sp>
      <p:sp>
        <p:nvSpPr>
          <p:cNvPr id="79" name="TextBox 78"/>
          <p:cNvSpPr txBox="1"/>
          <p:nvPr/>
        </p:nvSpPr>
        <p:spPr>
          <a:xfrm>
            <a:off x="152400" y="4724400"/>
            <a:ext cx="1935145" cy="646331"/>
          </a:xfrm>
          <a:prstGeom prst="rect">
            <a:avLst/>
          </a:prstGeom>
          <a:noFill/>
        </p:spPr>
        <p:txBody>
          <a:bodyPr wrap="none" rtlCol="0">
            <a:spAutoFit/>
          </a:bodyPr>
          <a:lstStyle/>
          <a:p>
            <a:r>
              <a:rPr lang="en-US" sz="1200" dirty="0" smtClean="0">
                <a:solidFill>
                  <a:schemeClr val="tx1"/>
                </a:solidFill>
                <a:latin typeface="+mn-lt"/>
              </a:rPr>
              <a:t>Example: </a:t>
            </a:r>
          </a:p>
          <a:p>
            <a:r>
              <a:rPr lang="en-US" sz="1200" dirty="0" smtClean="0">
                <a:solidFill>
                  <a:schemeClr val="tx1"/>
                </a:solidFill>
                <a:latin typeface="+mn-lt"/>
              </a:rPr>
              <a:t>Petri Net for searching for</a:t>
            </a:r>
          </a:p>
          <a:p>
            <a:r>
              <a:rPr lang="en-US" sz="1200" dirty="0">
                <a:solidFill>
                  <a:schemeClr val="tx1"/>
                </a:solidFill>
                <a:latin typeface="+mn-lt"/>
              </a:rPr>
              <a:t>a</a:t>
            </a:r>
            <a:r>
              <a:rPr lang="en-US" sz="1200" dirty="0" smtClean="0">
                <a:solidFill>
                  <a:schemeClr val="tx1"/>
                </a:solidFill>
                <a:latin typeface="+mn-lt"/>
              </a:rPr>
              <a:t> “Merge Split” activity</a:t>
            </a:r>
            <a:endParaRPr lang="en-US" sz="1200" dirty="0">
              <a:solidFill>
                <a:schemeClr val="tx1"/>
              </a:solidFill>
              <a:latin typeface="+mn-lt"/>
            </a:endParaRPr>
          </a:p>
        </p:txBody>
      </p:sp>
      <p:sp>
        <p:nvSpPr>
          <p:cNvPr id="3" name="Title 2"/>
          <p:cNvSpPr>
            <a:spLocks noGrp="1"/>
          </p:cNvSpPr>
          <p:nvPr>
            <p:ph type="title"/>
          </p:nvPr>
        </p:nvSpPr>
        <p:spPr/>
        <p:txBody>
          <a:bodyPr/>
          <a:lstStyle/>
          <a:p>
            <a:r>
              <a:rPr lang="en-US" dirty="0" smtClean="0"/>
              <a:t>Activity Recognition</a:t>
            </a:r>
            <a:endParaRPr lang="en-US" dirty="0"/>
          </a:p>
        </p:txBody>
      </p:sp>
      <p:sp>
        <p:nvSpPr>
          <p:cNvPr id="5" name="Slide Number Placeholder 4"/>
          <p:cNvSpPr>
            <a:spLocks noGrp="1"/>
          </p:cNvSpPr>
          <p:nvPr>
            <p:ph type="sldNum" sz="quarter" idx="4"/>
          </p:nvPr>
        </p:nvSpPr>
        <p:spPr/>
        <p:txBody>
          <a:bodyPr/>
          <a:lstStyle/>
          <a:p>
            <a:fld id="{23DA5C8E-5713-6E42-877E-0205A48AEA8B}" type="slidenum">
              <a:rPr lang="en-US" smtClean="0"/>
              <a:pPr/>
              <a:t>7</a:t>
            </a:fld>
            <a:endParaRPr lang="en-US" dirty="0"/>
          </a:p>
        </p:txBody>
      </p:sp>
    </p:spTree>
    <p:extLst>
      <p:ext uri="{BB962C8B-B14F-4D97-AF65-F5344CB8AC3E}">
        <p14:creationId xmlns:p14="http://schemas.microsoft.com/office/powerpoint/2010/main" val="3418013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 - Block I/O Layer for </a:t>
            </a:r>
            <a:r>
              <a:rPr lang="en-US" dirty="0" err="1" smtClean="0"/>
              <a:t>Ultrascale</a:t>
            </a:r>
            <a:r>
              <a:rPr lang="en-US" dirty="0" smtClean="0"/>
              <a:t> Visualization and </a:t>
            </a:r>
            <a:r>
              <a:rPr lang="en-US" dirty="0" smtClean="0">
                <a:solidFill>
                  <a:srgbClr val="00279F"/>
                </a:solidFill>
              </a:rPr>
              <a:t>everything else</a:t>
            </a:r>
            <a:r>
              <a:rPr lang="en-US" dirty="0" smtClean="0"/>
              <a:t>!</a:t>
            </a:r>
            <a:endParaRPr lang="en-US" dirty="0"/>
          </a:p>
        </p:txBody>
      </p:sp>
      <p:sp>
        <p:nvSpPr>
          <p:cNvPr id="3" name="Content Placeholder 2"/>
          <p:cNvSpPr>
            <a:spLocks noGrp="1"/>
          </p:cNvSpPr>
          <p:nvPr>
            <p:ph idx="4294967295"/>
          </p:nvPr>
        </p:nvSpPr>
        <p:spPr>
          <a:xfrm>
            <a:off x="0" y="3352800"/>
            <a:ext cx="4267200" cy="2667000"/>
          </a:xfrm>
        </p:spPr>
        <p:txBody>
          <a:bodyPr/>
          <a:lstStyle/>
          <a:p>
            <a:r>
              <a:rPr lang="en-US" sz="1600" dirty="0" smtClean="0"/>
              <a:t>Solution</a:t>
            </a:r>
          </a:p>
          <a:p>
            <a:pPr lvl="1"/>
            <a:r>
              <a:rPr lang="en-US" sz="1400" dirty="0" smtClean="0"/>
              <a:t>Many visualization codes manages data on the granularity of blocks, including scalar vs. vector, static time vs. time-varying, single vs. multi/many-variable, single vs. ensemble output</a:t>
            </a:r>
          </a:p>
          <a:p>
            <a:pPr lvl="1"/>
            <a:r>
              <a:rPr lang="en-US" sz="1400" dirty="0" smtClean="0"/>
              <a:t>For this parallel visualization design pattern, we created a BIL library (already under public release) where IOR benchmark performance can be consistently achieved in application code</a:t>
            </a:r>
          </a:p>
          <a:p>
            <a:pPr>
              <a:buClr>
                <a:srgbClr val="204573"/>
              </a:buClr>
            </a:pPr>
            <a:r>
              <a:rPr lang="en-US" sz="1600" dirty="0" smtClean="0"/>
              <a:t>Impact</a:t>
            </a:r>
          </a:p>
          <a:p>
            <a:pPr lvl="1">
              <a:buClr>
                <a:srgbClr val="204573"/>
              </a:buClr>
            </a:pPr>
            <a:r>
              <a:rPr lang="en-US" sz="1400" dirty="0" smtClean="0"/>
              <a:t>Happy users! </a:t>
            </a:r>
            <a:endParaRPr lang="en-US" sz="1400" dirty="0"/>
          </a:p>
        </p:txBody>
      </p:sp>
      <p:sp>
        <p:nvSpPr>
          <p:cNvPr id="7" name="Content Placeholder 2"/>
          <p:cNvSpPr txBox="1">
            <a:spLocks/>
          </p:cNvSpPr>
          <p:nvPr/>
        </p:nvSpPr>
        <p:spPr>
          <a:xfrm>
            <a:off x="152400" y="1219200"/>
            <a:ext cx="4114800" cy="2239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effectLst/>
                <a:uLnTx/>
                <a:uFillTx/>
                <a:latin typeface="Arial" pitchFamily="34" charset="0"/>
                <a:ea typeface="+mn-ea"/>
                <a:cs typeface="+mn-cs"/>
              </a:rPr>
              <a:t>Problem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noProof="0" dirty="0" smtClean="0">
                <a:latin typeface="Arial" pitchFamily="34" charset="0"/>
              </a:rPr>
              <a:t>I/O is the generally agreed villain to performance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dirty="0" smtClean="0">
                <a:ln>
                  <a:noFill/>
                </a:ln>
                <a:effectLst/>
                <a:uLnTx/>
                <a:uFillTx/>
                <a:latin typeface="Arial" pitchFamily="34" charset="0"/>
              </a:rPr>
              <a:t>Critical</a:t>
            </a:r>
            <a:r>
              <a:rPr kumimoji="0" lang="en-US" sz="1400" b="0" i="0" u="none" strike="noStrike" kern="0" cap="none" spc="0" normalizeH="0" dirty="0" smtClean="0">
                <a:ln>
                  <a:noFill/>
                </a:ln>
                <a:effectLst/>
                <a:uLnTx/>
                <a:uFillTx/>
                <a:latin typeface="Arial" pitchFamily="34" charset="0"/>
              </a:rPr>
              <a:t> to visualization codes</a:t>
            </a:r>
            <a:endParaRPr kumimoji="0" lang="en-US" sz="1400" b="0" i="0" u="none" strike="noStrike" kern="0" cap="none" spc="0" normalizeH="0" baseline="0" noProof="0" dirty="0" smtClean="0">
              <a:ln>
                <a:noFill/>
              </a:ln>
              <a:effectLst/>
              <a:uLnTx/>
              <a:uFillTx/>
              <a:latin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dirty="0" smtClean="0">
                <a:latin typeface="Arial" pitchFamily="34" charset="0"/>
              </a:rPr>
              <a:t>Yet few in visualization implement leading edge I/O practices in code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effectLst/>
                <a:uLnTx/>
                <a:uFillTx/>
                <a:latin typeface="Arial" pitchFamily="34" charset="0"/>
              </a:rPr>
              <a:t>Gap: too much I/O decisions in </a:t>
            </a:r>
            <a:r>
              <a:rPr lang="en-US" sz="1400" kern="0" dirty="0" err="1" smtClean="0">
                <a:latin typeface="Arial" pitchFamily="34" charset="0"/>
              </a:rPr>
              <a:t>vis</a:t>
            </a:r>
            <a:r>
              <a:rPr lang="en-US" sz="1400" kern="0" dirty="0" smtClean="0">
                <a:latin typeface="Arial" pitchFamily="34" charset="0"/>
              </a:rPr>
              <a:t> codes </a:t>
            </a:r>
            <a:r>
              <a:rPr kumimoji="0" lang="en-US" sz="1400" b="0" i="0" u="none" strike="noStrike" kern="0" cap="none" spc="0" normalizeH="0" baseline="0" noProof="0" dirty="0" smtClean="0">
                <a:ln>
                  <a:noFill/>
                </a:ln>
                <a:effectLst/>
                <a:uLnTx/>
                <a:uFillTx/>
                <a:latin typeface="Arial" pitchFamily="34" charset="0"/>
              </a:rPr>
              <a:t>are due to file formats, too little are based on partitioning strategy</a:t>
            </a:r>
          </a:p>
          <a:p>
            <a:pPr marL="285750" indent="-285750">
              <a:spcBef>
                <a:spcPct val="20000"/>
              </a:spcBef>
              <a:buFontTx/>
              <a:buChar char="–"/>
              <a:defRPr/>
            </a:pPr>
            <a:endParaRPr kumimoji="0" lang="en-US" sz="1400" b="0" i="0" u="none" strike="noStrike" kern="0" cap="none" spc="0" normalizeH="0" baseline="0" noProof="0" dirty="0" smtClean="0">
              <a:ln>
                <a:noFill/>
              </a:ln>
              <a:effectLst/>
              <a:uLnTx/>
              <a:uFillTx/>
              <a:latin typeface="Arial" pitchFamily="34" charset="0"/>
            </a:endParaRPr>
          </a:p>
        </p:txBody>
      </p:sp>
      <p:pic>
        <p:nvPicPr>
          <p:cNvPr id="8" name="Picture 7" descr="example.png"/>
          <p:cNvPicPr>
            <a:picLocks noChangeAspect="1"/>
          </p:cNvPicPr>
          <p:nvPr/>
        </p:nvPicPr>
        <p:blipFill>
          <a:blip r:embed="rId3"/>
          <a:stretch>
            <a:fillRect/>
          </a:stretch>
        </p:blipFill>
        <p:spPr>
          <a:xfrm>
            <a:off x="4876800" y="1288738"/>
            <a:ext cx="4059748" cy="5035862"/>
          </a:xfrm>
          <a:prstGeom prst="rect">
            <a:avLst/>
          </a:prstGeom>
        </p:spPr>
      </p:pic>
      <p:pic>
        <p:nvPicPr>
          <p:cNvPr id="9" name="Picture 8" descr="compare_res.png"/>
          <p:cNvPicPr>
            <a:picLocks noChangeAspect="1"/>
          </p:cNvPicPr>
          <p:nvPr/>
        </p:nvPicPr>
        <p:blipFill>
          <a:blip r:embed="rId4"/>
          <a:stretch>
            <a:fillRect/>
          </a:stretch>
        </p:blipFill>
        <p:spPr>
          <a:xfrm>
            <a:off x="6019800" y="4191000"/>
            <a:ext cx="2942167" cy="2133600"/>
          </a:xfrm>
          <a:prstGeom prst="rect">
            <a:avLst/>
          </a:prstGeom>
        </p:spPr>
      </p:pic>
      <p:sp>
        <p:nvSpPr>
          <p:cNvPr id="4" name="Slide Number Placeholder 3"/>
          <p:cNvSpPr>
            <a:spLocks noGrp="1"/>
          </p:cNvSpPr>
          <p:nvPr>
            <p:ph type="sldNum" sz="quarter" idx="4"/>
          </p:nvPr>
        </p:nvSpPr>
        <p:spPr/>
        <p:txBody>
          <a:bodyPr/>
          <a:lstStyle/>
          <a:p>
            <a:fld id="{23DA5C8E-5713-6E42-877E-0205A48AEA8B}" type="slidenum">
              <a:rPr lang="en-US" smtClean="0"/>
              <a:pPr/>
              <a:t>8</a:t>
            </a:fld>
            <a:endParaRPr lang="en-US" dirty="0"/>
          </a:p>
        </p:txBody>
      </p:sp>
    </p:spTree>
    <p:extLst>
      <p:ext uri="{BB962C8B-B14F-4D97-AF65-F5344CB8AC3E}">
        <p14:creationId xmlns:p14="http://schemas.microsoft.com/office/powerpoint/2010/main" val="374749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p:txBody>
          <a:bodyPr/>
          <a:lstStyle/>
          <a:p>
            <a:r>
              <a:rPr lang="en-US" smtClean="0"/>
              <a:t>Polygon Surface Advection applied to Strange Attractors</a:t>
            </a:r>
            <a:endParaRPr lang="en-US" dirty="0"/>
          </a:p>
        </p:txBody>
      </p:sp>
      <p:sp>
        <p:nvSpPr>
          <p:cNvPr id="3" name="Content Placeholder 2"/>
          <p:cNvSpPr>
            <a:spLocks noGrp="1"/>
          </p:cNvSpPr>
          <p:nvPr>
            <p:ph idx="1"/>
          </p:nvPr>
        </p:nvSpPr>
        <p:spPr/>
        <p:txBody>
          <a:bodyPr/>
          <a:lstStyle/>
          <a:p>
            <a:r>
              <a:rPr lang="en-US" smtClean="0"/>
              <a:t>Visualization Problem:</a:t>
            </a:r>
          </a:p>
          <a:p>
            <a:pPr lvl="1"/>
            <a:r>
              <a:rPr lang="en-US" smtClean="0"/>
              <a:t>Strange Attractors arise from chaotic systems with fractal structure (Infinite layers fold on top of itself).</a:t>
            </a:r>
          </a:p>
          <a:p>
            <a:r>
              <a:rPr lang="en-US" smtClean="0"/>
              <a:t>Solution:</a:t>
            </a:r>
          </a:p>
          <a:p>
            <a:pPr lvl="1"/>
            <a:r>
              <a:rPr lang="en-US" smtClean="0"/>
              <a:t>A GPU accelerated polygon surface advection method:</a:t>
            </a:r>
          </a:p>
          <a:p>
            <a:pPr lvl="2"/>
            <a:r>
              <a:rPr lang="en-US" smtClean="0"/>
              <a:t>Adaptive subdivision phase</a:t>
            </a:r>
          </a:p>
          <a:p>
            <a:pPr lvl="2"/>
            <a:r>
              <a:rPr lang="en-US" smtClean="0"/>
              <a:t>Mesh decimation phase</a:t>
            </a:r>
          </a:p>
          <a:p>
            <a:pPr lvl="3"/>
            <a:r>
              <a:rPr lang="en-US" smtClean="0"/>
              <a:t>Re-tiling to solve self-intersection.</a:t>
            </a:r>
          </a:p>
          <a:p>
            <a:r>
              <a:rPr lang="en-US" smtClean="0"/>
              <a:t>Result: Tested on Lorenz, Rössler, Van der Pol and Duffing Attractors.</a:t>
            </a:r>
          </a:p>
          <a:p>
            <a:endParaRPr lang="en-US" smtClean="0"/>
          </a:p>
          <a:p>
            <a:endParaRPr lang="en-US" smtClean="0"/>
          </a:p>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5181600"/>
            <a:ext cx="7086600"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0763959"/>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2726</TotalTime>
  <Words>4155</Words>
  <Application>Microsoft Macintosh PowerPoint</Application>
  <PresentationFormat>On-screen Show (4:3)</PresentationFormat>
  <Paragraphs>404</Paragraphs>
  <Slides>20</Slides>
  <Notes>13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UltraVis Research Overview</vt:lpstr>
      <vt:lpstr>Breadth of UltraVis Research</vt:lpstr>
      <vt:lpstr>In Situ Visualization of  Ultra-Scale Simulations</vt:lpstr>
      <vt:lpstr>Parallel Image Composition With Radix-k</vt:lpstr>
      <vt:lpstr>How the Radix-k Algorithm Works</vt:lpstr>
      <vt:lpstr>Activity Recognition in Scientific Visualization</vt:lpstr>
      <vt:lpstr>Activity Recognition</vt:lpstr>
      <vt:lpstr>BIL - Block I/O Layer for Ultrascale Visualization and everything else!</vt:lpstr>
      <vt:lpstr>Polygon Surface Advection applied to Strange Attractors</vt:lpstr>
      <vt:lpstr>Parallel Particle Tracing for Large-scale Flow Fields </vt:lpstr>
      <vt:lpstr>OSUFlow Library</vt:lpstr>
      <vt:lpstr>Large-Scale Parallel Particle Tracing</vt:lpstr>
      <vt:lpstr>Building Blocks for Scalable Parallel Analysis</vt:lpstr>
      <vt:lpstr>Building Blocks for GPU Computation</vt:lpstr>
      <vt:lpstr>Complex Feature Visualization by Programming Language Interface</vt:lpstr>
      <vt:lpstr>Visualization of Particle-based Groundwater Simulations</vt:lpstr>
      <vt:lpstr>Simulation and Visualization of Potential Multipacting</vt:lpstr>
      <vt:lpstr>Full Range Analysis of Ultrascale Climate Data Sets</vt:lpstr>
      <vt:lpstr>Visualization of the Structures and Dynamics of Turbulent Eddies</vt:lpstr>
      <vt:lpstr>fin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Kenneth Moreland</cp:lastModifiedBy>
  <cp:revision>58</cp:revision>
  <dcterms:created xsi:type="dcterms:W3CDTF">2010-09-22T20:50:20Z</dcterms:created>
  <dcterms:modified xsi:type="dcterms:W3CDTF">2011-04-21T22:01:00Z</dcterms:modified>
</cp:coreProperties>
</file>