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82" r:id="rId3"/>
    <p:sldId id="283" r:id="rId4"/>
    <p:sldId id="258" r:id="rId5"/>
    <p:sldId id="259" r:id="rId6"/>
    <p:sldId id="263" r:id="rId7"/>
    <p:sldId id="275" r:id="rId8"/>
    <p:sldId id="260" r:id="rId9"/>
    <p:sldId id="290" r:id="rId10"/>
    <p:sldId id="291" r:id="rId11"/>
    <p:sldId id="265" r:id="rId12"/>
    <p:sldId id="266" r:id="rId13"/>
    <p:sldId id="272" r:id="rId14"/>
    <p:sldId id="267" r:id="rId15"/>
    <p:sldId id="278" r:id="rId16"/>
    <p:sldId id="287" r:id="rId17"/>
    <p:sldId id="293" r:id="rId18"/>
    <p:sldId id="279" r:id="rId19"/>
    <p:sldId id="280" r:id="rId20"/>
    <p:sldId id="292" r:id="rId21"/>
    <p:sldId id="288" r:id="rId22"/>
    <p:sldId id="289" r:id="rId23"/>
    <p:sldId id="281" r:id="rId24"/>
    <p:sldId id="276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ACA65"/>
    <a:srgbClr val="F7EF9D"/>
    <a:srgbClr val="7C0090"/>
    <a:srgbClr val="D172C0"/>
    <a:srgbClr val="B75700"/>
    <a:srgbClr val="E39A7C"/>
    <a:srgbClr val="005C1C"/>
    <a:srgbClr val="73D182"/>
    <a:srgbClr val="F6ED80"/>
    <a:srgbClr val="B7A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hitlock2:Desktop:DOECGF:visit_2010-2011_mailingliststuff_v2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Commits 2010-2011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6129077986816"/>
          <c:y val="0.138392857142857"/>
          <c:w val="0.835484199960701"/>
          <c:h val="0.513392857142857"/>
        </c:manualLayout>
      </c:layout>
      <c:lineChart>
        <c:grouping val="standard"/>
        <c:ser>
          <c:idx val="0"/>
          <c:order val="0"/>
          <c:tx>
            <c:strRef>
              <c:f>Sheet1!$G$1</c:f>
              <c:strCache>
                <c:ptCount val="1"/>
                <c:pt idx="0">
                  <c:v>visit-commits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strRef>
              <c:f>Sheet1!$B$2:$B$14</c:f>
              <c:strCache>
                <c:ptCount val="13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  <c:pt idx="7">
                  <c:v>October</c:v>
                </c:pt>
                <c:pt idx="8">
                  <c:v>November</c:v>
                </c:pt>
                <c:pt idx="9">
                  <c:v>December</c:v>
                </c:pt>
                <c:pt idx="10">
                  <c:v>January</c:v>
                </c:pt>
                <c:pt idx="11">
                  <c:v>February</c:v>
                </c:pt>
                <c:pt idx="12">
                  <c:v>March</c:v>
                </c:pt>
              </c:strCache>
            </c:strRef>
          </c:cat>
          <c:val>
            <c:numRef>
              <c:f>Sheet1!$G$2:$G$14</c:f>
              <c:numCache>
                <c:formatCode>General</c:formatCode>
                <c:ptCount val="13"/>
                <c:pt idx="0">
                  <c:v>200.0</c:v>
                </c:pt>
                <c:pt idx="1">
                  <c:v>158.0</c:v>
                </c:pt>
                <c:pt idx="2">
                  <c:v>123.0</c:v>
                </c:pt>
                <c:pt idx="3">
                  <c:v>106.0</c:v>
                </c:pt>
                <c:pt idx="4">
                  <c:v>109.0</c:v>
                </c:pt>
                <c:pt idx="5">
                  <c:v>167.0</c:v>
                </c:pt>
                <c:pt idx="6">
                  <c:v>105.0</c:v>
                </c:pt>
                <c:pt idx="7">
                  <c:v>117.0</c:v>
                </c:pt>
                <c:pt idx="8">
                  <c:v>97.0</c:v>
                </c:pt>
                <c:pt idx="9">
                  <c:v>87.0</c:v>
                </c:pt>
                <c:pt idx="10">
                  <c:v>164.0</c:v>
                </c:pt>
                <c:pt idx="11">
                  <c:v>91.0</c:v>
                </c:pt>
                <c:pt idx="12">
                  <c:v>85.0</c:v>
                </c:pt>
              </c:numCache>
            </c:numRef>
          </c:val>
        </c:ser>
        <c:marker val="1"/>
        <c:axId val="588708536"/>
        <c:axId val="588728104"/>
      </c:lineChart>
      <c:catAx>
        <c:axId val="58870853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588728104"/>
        <c:crosses val="autoZero"/>
        <c:auto val="1"/>
        <c:lblAlgn val="ctr"/>
        <c:lblOffset val="100"/>
      </c:catAx>
      <c:valAx>
        <c:axId val="588728104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58870853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2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0.66357</cdr:x>
      <cdr:y>0.23829</cdr:y>
    </cdr:from>
    <cdr:to>
      <cdr:x>0.92465</cdr:x>
      <cdr:y>0.29939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2488" y="1084673"/>
          <a:ext cx="1027861" cy="278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 smtClean="0">
              <a:solidFill>
                <a:srgbClr val="FF0000"/>
              </a:solidFill>
            </a:rPr>
            <a:t>2.2 release</a:t>
          </a:r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B50BD-10AB-CC4D-A3AD-2FB3687BFBBB}" type="datetimeFigureOut">
              <a:rPr lang="en-US" smtClean="0"/>
              <a:pPr/>
              <a:t>4/22/11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E0E1F-E295-4542-9A08-EC2AD66CD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 that there are 30 or so folks in the repo and 20</a:t>
            </a:r>
            <a:r>
              <a:rPr lang="en-US" baseline="0" dirty="0" smtClean="0"/>
              <a:t> or so have made commits. Sometimes we commit for users who provide fixes.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5D0C2-07DC-4F18-8B46-7CA763F805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5D0C2-07DC-4F18-8B46-7CA763F805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some papers that</a:t>
            </a:r>
            <a:r>
              <a:rPr lang="en-US" baseline="0" dirty="0" smtClean="0"/>
              <a:t> have been written about features deployed in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 in the past year. We just gave 2, 2 weeks ago at EGPGV in Wales.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want to emphasize that for the next</a:t>
            </a:r>
            <a:r>
              <a:rPr lang="en-US" baseline="0" dirty="0" smtClean="0"/>
              <a:t> few slides, these are features that are deployed in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Wizard lets you set up comparisons</a:t>
            </a:r>
            <a:r>
              <a:rPr lang="en-US" baseline="0" dirty="0" smtClean="0"/>
              <a:t> between different runs.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We’ve seen these before but these are now productized.</a:t>
            </a:r>
            <a:endParaRPr lang="en-US" baseline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create replacement GUI’s for Visit in </a:t>
            </a:r>
            <a:r>
              <a:rPr lang="en-US" baseline="0" dirty="0" err="1" smtClean="0"/>
              <a:t>C++,Python,Java</a:t>
            </a:r>
            <a:endParaRPr lang="en-US" baseline="0" dirty="0" smtClean="0"/>
          </a:p>
          <a:p>
            <a:r>
              <a:rPr lang="en-US" baseline="0" dirty="0" smtClean="0"/>
              <a:t>We can even embed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 in other applications that need parallel graphics and data processing.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say we’ve made improvements like running on Windows, Python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Consolas"/>
                <a:cs typeface="Consolas"/>
              </a:rPr>
              <a:t>Standard </a:t>
            </a:r>
            <a:r>
              <a:rPr lang="en-US" sz="1200" dirty="0" err="1" smtClean="0">
                <a:solidFill>
                  <a:srgbClr val="000000"/>
                </a:solidFill>
                <a:ea typeface="Consolas"/>
                <a:cs typeface="Consolas"/>
              </a:rPr>
              <a:t>isosurface</a:t>
            </a:r>
            <a:r>
              <a:rPr lang="en-US" sz="1200" dirty="0" smtClean="0">
                <a:solidFill>
                  <a:srgbClr val="000000"/>
                </a:solidFill>
                <a:ea typeface="Consolas"/>
                <a:cs typeface="Consolas"/>
              </a:rPr>
              <a:t> extraction schemes produce cracks/discontinuities at coarse-fine boundaries between AMR levels</a:t>
            </a:r>
          </a:p>
          <a:p>
            <a:r>
              <a:rPr lang="en-US" sz="1200" dirty="0" smtClean="0">
                <a:solidFill>
                  <a:srgbClr val="000000"/>
                </a:solidFill>
                <a:ea typeface="Consolas"/>
                <a:cs typeface="Consolas"/>
              </a:rPr>
              <a:t>These discontinuities pose a major problem when analyzing AMR data.</a:t>
            </a:r>
            <a:endParaRPr lang="en-US" sz="1200" dirty="0" smtClean="0"/>
          </a:p>
          <a:p>
            <a:r>
              <a:rPr lang="en-US" dirty="0" smtClean="0"/>
              <a:t>Implemented as an operator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 currently, we plan to hook into </a:t>
            </a:r>
            <a:r>
              <a:rPr lang="en-US" baseline="0" dirty="0" err="1" smtClean="0"/>
              <a:t>VisIt’s</a:t>
            </a:r>
            <a:r>
              <a:rPr lang="en-US" baseline="0" dirty="0" smtClean="0"/>
              <a:t> ghost zone generation to make it happen automatically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80B9A-C993-4CEA-8A39-3AFD6A021F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scaling goes</a:t>
            </a:r>
            <a:r>
              <a:rPr lang="en-US" baseline="0" dirty="0" smtClean="0"/>
              <a:t> down a little towards 128 because some processors have a little more work than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now we’re going to talk about some features that are in development</a:t>
            </a:r>
            <a:r>
              <a:rPr lang="en-US" baseline="0" dirty="0" smtClean="0"/>
              <a:t> but are not in a release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0E1F-E295-4542-9A08-EC2AD66CD56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 flipV="1">
            <a:off x="0" y="1828800"/>
            <a:ext cx="9144000" cy="1981200"/>
          </a:xfrm>
          <a:prstGeom prst="rect">
            <a:avLst/>
          </a:prstGeom>
          <a:solidFill>
            <a:srgbClr val="124A9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52563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71600" y="50292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371600" y="5105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371600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76400" y="609600"/>
            <a:ext cx="5856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124A91"/>
                </a:solidFill>
                <a:latin typeface="Arial Narrow" pitchFamily="34" charset="0"/>
              </a:rPr>
              <a:t>Lawrence Livermore National Laboratory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13" name="Rectangle 1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6" name="Rectangle 16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pic>
        <p:nvPicPr>
          <p:cNvPr id="18" name="Picture 18" descr="lab_icon_no_box_blue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191000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02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638800"/>
            <a:ext cx="6477000" cy="9144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60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828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09601" y="6579587"/>
            <a:ext cx="81026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This work performed under the auspices of the U.S. Department of Energy by Lawrence Livermore National Laboratory under Contract DE-AC52-07NA27344.</a:t>
            </a:r>
            <a:endParaRPr lang="en-US" sz="800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414825" y="212946"/>
            <a:ext cx="1262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rgbClr val="000000"/>
                </a:solidFill>
                <a:latin typeface="Consolas"/>
                <a:ea typeface="Consolas"/>
                <a:cs typeface="Consolas"/>
              </a:rPr>
              <a:t>LLNL-PRES-481091</a:t>
            </a:r>
            <a:endParaRPr lang="en-US" sz="900" dirty="0"/>
          </a:p>
        </p:txBody>
      </p:sp>
      <p:pic>
        <p:nvPicPr>
          <p:cNvPr id="21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343400"/>
            <a:ext cx="2590800" cy="78135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22" name="Picture 21" descr="DOE_SC Horizontal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1000" y="5562600"/>
            <a:ext cx="2688336" cy="465832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5562600"/>
            <a:ext cx="2057400" cy="71666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6764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41148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80772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1148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3848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38700" y="1600200"/>
            <a:ext cx="38481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gradFill rotWithShape="1">
            <a:gsLst>
              <a:gs pos="0">
                <a:srgbClr val="E4EAFF">
                  <a:gamma/>
                  <a:tint val="41176"/>
                  <a:invGamma/>
                </a:srgbClr>
              </a:gs>
              <a:gs pos="100000">
                <a:srgbClr val="E4EA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066800"/>
            <a:ext cx="9142413" cy="76200"/>
            <a:chOff x="0" y="0"/>
            <a:chExt cx="5760" cy="708"/>
          </a:xfrm>
        </p:grpSpPr>
        <p:sp>
          <p:nvSpPr>
            <p:cNvPr id="1759237" name="Rectangle 5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759238" name="Rectangle 6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sp>
        <p:nvSpPr>
          <p:cNvPr id="1759239" name="Line 7"/>
          <p:cNvSpPr>
            <a:spLocks noChangeShapeType="1"/>
          </p:cNvSpPr>
          <p:nvPr/>
        </p:nvSpPr>
        <p:spPr bwMode="auto">
          <a:xfrm>
            <a:off x="3505200" y="6477000"/>
            <a:ext cx="4572000" cy="0"/>
          </a:xfrm>
          <a:prstGeom prst="line">
            <a:avLst/>
          </a:prstGeom>
          <a:noFill/>
          <a:ln w="6350">
            <a:solidFill>
              <a:srgbClr val="00448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759240" name="Text Box 8"/>
          <p:cNvSpPr txBox="1">
            <a:spLocks noChangeArrowheads="1"/>
          </p:cNvSpPr>
          <p:nvPr/>
        </p:nvSpPr>
        <p:spPr bwMode="auto">
          <a:xfrm>
            <a:off x="8677275" y="6586538"/>
            <a:ext cx="314325" cy="195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>
            <a:spAutoFit/>
          </a:bodyPr>
          <a:lstStyle/>
          <a:p>
            <a:pPr algn="r" defTabSz="9144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fld id="{057B45BC-D4C4-4F05-9C75-1D9FFD6C23FC}" type="slidenum">
              <a:rPr lang="en-US" sz="900">
                <a:solidFill>
                  <a:srgbClr val="000000"/>
                </a:solidFill>
                <a:latin typeface="Arial Narrow" pitchFamily="34" charset="0"/>
              </a:rPr>
              <a:pPr algn="r" defTabSz="914400" eaLnBrk="0" fontAlgn="base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59243" name="Rectangle 11"/>
          <p:cNvSpPr>
            <a:spLocks noChangeArrowheads="1"/>
          </p:cNvSpPr>
          <p:nvPr/>
        </p:nvSpPr>
        <p:spPr bwMode="auto">
          <a:xfrm>
            <a:off x="8464550" y="6378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9245" name="Text Box 13"/>
          <p:cNvSpPr txBox="1">
            <a:spLocks noChangeArrowheads="1"/>
          </p:cNvSpPr>
          <p:nvPr/>
        </p:nvSpPr>
        <p:spPr bwMode="auto">
          <a:xfrm>
            <a:off x="990600" y="63246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759246" name="Text Box 14"/>
          <p:cNvSpPr txBox="1">
            <a:spLocks noChangeArrowheads="1"/>
          </p:cNvSpPr>
          <p:nvPr/>
        </p:nvSpPr>
        <p:spPr bwMode="auto">
          <a:xfrm>
            <a:off x="990600" y="6324600"/>
            <a:ext cx="306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759247" name="Text Box 15"/>
          <p:cNvSpPr txBox="1">
            <a:spLocks noChangeArrowheads="1"/>
          </p:cNvSpPr>
          <p:nvPr/>
        </p:nvSpPr>
        <p:spPr bwMode="auto">
          <a:xfrm>
            <a:off x="457200" y="63246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24A91"/>
                </a:solidFill>
                <a:latin typeface="Arial Narrow" pitchFamily="34" charset="0"/>
              </a:rPr>
              <a:t>Lawrence Livermore National Laboratory</a:t>
            </a:r>
          </a:p>
        </p:txBody>
      </p:sp>
      <p:pic>
        <p:nvPicPr>
          <p:cNvPr id="2062" name="Picture 16" descr="lab_icon_no_box_blue_rgb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153400" y="62484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 userDrawn="1"/>
        </p:nvSpPr>
        <p:spPr>
          <a:xfrm>
            <a:off x="7414825" y="212946"/>
            <a:ext cx="1262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rgbClr val="000000"/>
                </a:solidFill>
                <a:latin typeface="Consolas"/>
                <a:ea typeface="Consolas"/>
                <a:cs typeface="Consolas"/>
              </a:rPr>
              <a:t>LLNL-PRES-481091</a:t>
            </a:r>
            <a:endParaRPr lang="en-US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Symbol" pitchFamily="18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visit-users@email.ornl.gov" TargetMode="External"/><Relationship Id="rId3" Type="http://schemas.openxmlformats.org/officeDocument/2006/relationships/hyperlink" Target="mailto:visit-developers@email.ornl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399" y="5310743"/>
            <a:ext cx="6729053" cy="1126999"/>
          </a:xfrm>
        </p:spPr>
        <p:txBody>
          <a:bodyPr/>
          <a:lstStyle/>
          <a:p>
            <a:r>
              <a:rPr lang="en-US" dirty="0" smtClean="0"/>
              <a:t>Brad Whitlock</a:t>
            </a:r>
          </a:p>
          <a:p>
            <a:r>
              <a:rPr lang="en-US" dirty="0" smtClean="0"/>
              <a:t>DOECGF</a:t>
            </a:r>
          </a:p>
          <a:p>
            <a:r>
              <a:rPr lang="en-US" sz="1600" dirty="0" smtClean="0"/>
              <a:t>April 27, 2011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2011 Update on </a:t>
            </a:r>
            <a:r>
              <a:rPr lang="en-US" dirty="0" err="1" smtClean="0"/>
              <a:t>VisIt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Xray</a:t>
            </a:r>
            <a:r>
              <a:rPr lang="en-US" dirty="0" smtClean="0"/>
              <a:t> Image Query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63167"/>
            <a:ext cx="3962400" cy="4724400"/>
          </a:xfrm>
        </p:spPr>
        <p:txBody>
          <a:bodyPr/>
          <a:lstStyle/>
          <a:p>
            <a:r>
              <a:rPr lang="en-US" sz="2000" dirty="0" smtClean="0"/>
              <a:t>Produces a frequency dependent orthographic ray tracing, modeling absorption and emission</a:t>
            </a:r>
          </a:p>
          <a:p>
            <a:r>
              <a:rPr lang="en-US" sz="2000" dirty="0" smtClean="0"/>
              <a:t>Supports both 3D and 2D R-Z meshes</a:t>
            </a:r>
          </a:p>
          <a:p>
            <a:r>
              <a:rPr lang="en-US" sz="2000" dirty="0" smtClean="0"/>
              <a:t>Outputs both images and raw floating point values</a:t>
            </a:r>
          </a:p>
          <a:p>
            <a:r>
              <a:rPr lang="en-US" sz="2000" dirty="0" smtClean="0"/>
              <a:t>Does exact ray tracing</a:t>
            </a:r>
            <a:endParaRPr lang="en-US" sz="2000" dirty="0"/>
          </a:p>
        </p:txBody>
      </p:sp>
      <p:pic>
        <p:nvPicPr>
          <p:cNvPr id="6" name="Content Placeholder 5" descr="xrayimag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3962400" cy="3962400"/>
          </a:xfrm>
        </p:spPr>
      </p:pic>
      <p:sp>
        <p:nvSpPr>
          <p:cNvPr id="8" name="TextBox 7"/>
          <p:cNvSpPr txBox="1"/>
          <p:nvPr/>
        </p:nvSpPr>
        <p:spPr>
          <a:xfrm>
            <a:off x="533400" y="5310251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ay tracing through a sphere made up of hexahedra with cone cutouts along the axis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1186"/>
            <a:ext cx="3321011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Write new expressions and queries in Python</a:t>
            </a:r>
          </a:p>
          <a:p>
            <a:r>
              <a:rPr lang="en-US" dirty="0" smtClean="0"/>
              <a:t>Enter Python expressions into the Expression window’s Python tab</a:t>
            </a:r>
          </a:p>
          <a:p>
            <a:r>
              <a:rPr lang="en-US" dirty="0" smtClean="0"/>
              <a:t>Manipulate VTK data objects directly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958446" y="1260815"/>
            <a:ext cx="4959590" cy="4851743"/>
            <a:chOff x="3958446" y="1260815"/>
            <a:chExt cx="4959590" cy="4851743"/>
          </a:xfrm>
        </p:grpSpPr>
        <p:pic>
          <p:nvPicPr>
            <p:cNvPr id="5" name="Picture 5" descr="windowsgu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31360" y="5218538"/>
              <a:ext cx="1191379" cy="894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3958446" y="1260815"/>
              <a:ext cx="1926124" cy="3597031"/>
              <a:chOff x="5119310" y="1270086"/>
              <a:chExt cx="1926124" cy="3597031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5119310" y="1270086"/>
                <a:ext cx="1926124" cy="359703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Parallel engine</a:t>
                </a: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5237724" y="1622372"/>
                <a:ext cx="1696466" cy="39864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Data source</a:t>
                </a: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5237724" y="2377375"/>
                <a:ext cx="1696466" cy="8488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" charset="0"/>
                  </a:rPr>
                  <a:t>Expression filter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237724" y="3573294"/>
                <a:ext cx="1696466" cy="40384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 smtClean="0">
                    <a:solidFill>
                      <a:schemeClr val="bg1"/>
                    </a:solidFill>
                    <a:latin typeface="Arial" charset="0"/>
                  </a:rPr>
                  <a:t>Filter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5237724" y="4333498"/>
                <a:ext cx="1696466" cy="40384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 smtClean="0">
                    <a:solidFill>
                      <a:schemeClr val="bg1"/>
                    </a:solidFill>
                    <a:latin typeface="Arial" charset="0"/>
                  </a:rPr>
                  <a:t>Filter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Down Arrow 10"/>
              <p:cNvSpPr/>
              <p:nvPr/>
            </p:nvSpPr>
            <p:spPr bwMode="auto">
              <a:xfrm>
                <a:off x="5877377" y="2021013"/>
                <a:ext cx="368422" cy="356362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Down Arrow 11"/>
              <p:cNvSpPr/>
              <p:nvPr/>
            </p:nvSpPr>
            <p:spPr bwMode="auto">
              <a:xfrm>
                <a:off x="5877377" y="3216932"/>
                <a:ext cx="368422" cy="356362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Down Arrow 12"/>
              <p:cNvSpPr/>
              <p:nvPr/>
            </p:nvSpPr>
            <p:spPr bwMode="auto">
              <a:xfrm>
                <a:off x="5877377" y="3977136"/>
                <a:ext cx="368422" cy="356362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5423130" y="2744127"/>
                <a:ext cx="1344195" cy="31520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rPr>
                  <a:t>Python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599280" y="2553530"/>
              <a:ext cx="3318756" cy="3008890"/>
              <a:chOff x="6081320" y="2553530"/>
              <a:chExt cx="2971800" cy="2590840"/>
            </a:xfrm>
          </p:grpSpPr>
          <p:sp>
            <p:nvSpPr>
              <p:cNvPr id="17" name="Folded Corner 16"/>
              <p:cNvSpPr/>
              <p:nvPr/>
            </p:nvSpPr>
            <p:spPr bwMode="auto">
              <a:xfrm>
                <a:off x="6081320" y="2553530"/>
                <a:ext cx="2971800" cy="2590840"/>
              </a:xfrm>
              <a:prstGeom prst="foldedCorner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8" name="Picture 17" descr="Screen shot 2010-11-23 at 3.27.04 P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7298" y="2651417"/>
                <a:ext cx="2834900" cy="1982061"/>
              </a:xfrm>
              <a:prstGeom prst="rect">
                <a:avLst/>
              </a:prstGeom>
            </p:spPr>
          </p:pic>
        </p:grpSp>
        <p:sp>
          <p:nvSpPr>
            <p:cNvPr id="20" name="Right Triangle 19"/>
            <p:cNvSpPr/>
            <p:nvPr/>
          </p:nvSpPr>
          <p:spPr bwMode="auto">
            <a:xfrm flipH="1">
              <a:off x="5321171" y="2560756"/>
              <a:ext cx="278109" cy="348199"/>
            </a:xfrm>
            <a:prstGeom prst="rtTriangle">
              <a:avLst/>
            </a:prstGeom>
            <a:solidFill>
              <a:schemeClr val="tx1">
                <a:lumMod val="95000"/>
                <a:lumOff val="5000"/>
                <a:alpha val="4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ight Triangle 20"/>
            <p:cNvSpPr/>
            <p:nvPr/>
          </p:nvSpPr>
          <p:spPr bwMode="auto">
            <a:xfrm flipH="1" flipV="1">
              <a:off x="5325245" y="2899684"/>
              <a:ext cx="278109" cy="2083015"/>
            </a:xfrm>
            <a:prstGeom prst="rtTriangle">
              <a:avLst/>
            </a:prstGeom>
            <a:solidFill>
              <a:schemeClr val="tx1">
                <a:alpha val="4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" name="Straight Arrow Connector 22"/>
            <p:cNvCxnSpPr>
              <a:stCxn id="10" idx="2"/>
              <a:endCxn id="5" idx="0"/>
            </p:cNvCxnSpPr>
            <p:nvPr/>
          </p:nvCxnSpPr>
          <p:spPr bwMode="auto">
            <a:xfrm rot="16200000" flipH="1">
              <a:off x="4680837" y="4972324"/>
              <a:ext cx="490469" cy="195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6303824" y="2252781"/>
              <a:ext cx="2243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/>
                <a:t>User-defined Python expression</a:t>
              </a:r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63167"/>
            <a:ext cx="4513641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A selection is a reduced set of cells isolated from a plot</a:t>
            </a:r>
          </a:p>
          <a:p>
            <a:r>
              <a:rPr lang="en-US" dirty="0" smtClean="0"/>
              <a:t>Selections can be applied to other plots, making it easy to look at different views of the data</a:t>
            </a:r>
          </a:p>
          <a:p>
            <a:r>
              <a:rPr lang="en-US" dirty="0" smtClean="0"/>
              <a:t>The Selection window creates a selection from the active plot</a:t>
            </a:r>
          </a:p>
          <a:p>
            <a:r>
              <a:rPr lang="en-US" dirty="0" smtClean="0"/>
              <a:t>Selections are applied to plots via the Subset window</a:t>
            </a:r>
            <a:endParaRPr lang="en-US" dirty="0"/>
          </a:p>
        </p:txBody>
      </p:sp>
      <p:pic>
        <p:nvPicPr>
          <p:cNvPr id="4" name="Picture 3" descr="VisIt-selecti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240" y="1826317"/>
            <a:ext cx="3737239" cy="3622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3240" y="5448843"/>
            <a:ext cx="3737239" cy="5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 smtClean="0"/>
              <a:t>A selection defined by the </a:t>
            </a:r>
            <a:r>
              <a:rPr lang="en-US" sz="1200" dirty="0" err="1" smtClean="0"/>
              <a:t>ParallelCoordinates</a:t>
            </a:r>
            <a:r>
              <a:rPr lang="en-US" sz="1200" dirty="0" smtClean="0"/>
              <a:t> plot isolates cells in the original mesh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Applications Using </a:t>
            </a:r>
            <a:r>
              <a:rPr lang="en-US" dirty="0" err="1" smtClean="0"/>
              <a:t>VisIt</a:t>
            </a:r>
            <a:endParaRPr lang="en-US" dirty="0"/>
          </a:p>
        </p:txBody>
      </p:sp>
      <p:pic>
        <p:nvPicPr>
          <p:cNvPr id="29" name="Picture 28" descr="vorpalComposerVizTa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3" y="1303410"/>
            <a:ext cx="8220324" cy="45849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Visualization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242274"/>
            <a:ext cx="795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VisIt</a:t>
            </a:r>
            <a:r>
              <a:rPr lang="en-US" dirty="0" smtClean="0"/>
              <a:t> provides </a:t>
            </a:r>
            <a:r>
              <a:rPr lang="en-US" dirty="0" err="1" smtClean="0"/>
              <a:t>libsim</a:t>
            </a:r>
            <a:r>
              <a:rPr lang="en-US" dirty="0" smtClean="0"/>
              <a:t>, which is a library that can let </a:t>
            </a:r>
            <a:r>
              <a:rPr lang="en-US" dirty="0" err="1" smtClean="0"/>
              <a:t>VisIt</a:t>
            </a:r>
            <a:r>
              <a:rPr lang="en-US" dirty="0" smtClean="0"/>
              <a:t> connect to your simulation code and operate in-situ on its data arrays.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932997" y="2085907"/>
            <a:ext cx="2848929" cy="3901946"/>
            <a:chOff x="5358224" y="1676400"/>
            <a:chExt cx="3092927" cy="4099248"/>
          </a:xfrm>
        </p:grpSpPr>
        <p:pic>
          <p:nvPicPr>
            <p:cNvPr id="8" name="Picture 7" descr="Screen shot 2010-11-08 at 2.45.0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8999" y="1676400"/>
              <a:ext cx="1878516" cy="1536618"/>
            </a:xfrm>
            <a:prstGeom prst="rect">
              <a:avLst/>
            </a:prstGeom>
          </p:spPr>
        </p:pic>
        <p:sp>
          <p:nvSpPr>
            <p:cNvPr id="9" name="Cube 8"/>
            <p:cNvSpPr/>
            <p:nvPr/>
          </p:nvSpPr>
          <p:spPr bwMode="auto">
            <a:xfrm>
              <a:off x="6309710" y="4579728"/>
              <a:ext cx="2141441" cy="1195920"/>
            </a:xfrm>
            <a:prstGeom prst="cube">
              <a:avLst>
                <a:gd name="adj" fmla="val 887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imulation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9" descr="Screen shot 2010-11-08 at 2.48.37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253" y="4791311"/>
              <a:ext cx="862139" cy="863244"/>
            </a:xfrm>
            <a:prstGeom prst="rect">
              <a:avLst/>
            </a:prstGeom>
          </p:spPr>
        </p:pic>
        <p:sp>
          <p:nvSpPr>
            <p:cNvPr id="11" name="Cube 10"/>
            <p:cNvSpPr/>
            <p:nvPr/>
          </p:nvSpPr>
          <p:spPr bwMode="auto">
            <a:xfrm>
              <a:off x="6309711" y="3550678"/>
              <a:ext cx="621110" cy="1029049"/>
            </a:xfrm>
            <a:prstGeom prst="cube">
              <a:avLst>
                <a:gd name="adj" fmla="val 15399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libsim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ube 11"/>
            <p:cNvSpPr/>
            <p:nvPr/>
          </p:nvSpPr>
          <p:spPr bwMode="auto">
            <a:xfrm>
              <a:off x="6930821" y="4125463"/>
              <a:ext cx="1520330" cy="454265"/>
            </a:xfrm>
            <a:prstGeom prst="cube">
              <a:avLst>
                <a:gd name="adj" fmla="val 2723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Glue        code</a:t>
              </a:r>
            </a:p>
          </p:txBody>
        </p:sp>
        <p:sp>
          <p:nvSpPr>
            <p:cNvPr id="13" name="Cube 12"/>
            <p:cNvSpPr/>
            <p:nvPr/>
          </p:nvSpPr>
          <p:spPr bwMode="auto">
            <a:xfrm>
              <a:off x="6930821" y="3550679"/>
              <a:ext cx="1520330" cy="574784"/>
            </a:xfrm>
            <a:prstGeom prst="cube">
              <a:avLst>
                <a:gd name="adj" fmla="val 2016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VisIt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runtime</a:t>
              </a:r>
            </a:p>
          </p:txBody>
        </p:sp>
        <p:cxnSp>
          <p:nvCxnSpPr>
            <p:cNvPr id="14" name="Curved Connector 13"/>
            <p:cNvCxnSpPr>
              <a:stCxn id="8" idx="2"/>
            </p:cNvCxnSpPr>
            <p:nvPr/>
          </p:nvCxnSpPr>
          <p:spPr bwMode="auto">
            <a:xfrm>
              <a:off x="6628257" y="3213018"/>
              <a:ext cx="914400" cy="9144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Curved Connector 14"/>
            <p:cNvCxnSpPr/>
            <p:nvPr/>
          </p:nvCxnSpPr>
          <p:spPr bwMode="auto">
            <a:xfrm rot="16200000" flipH="1">
              <a:off x="6274819" y="3445945"/>
              <a:ext cx="1578293" cy="1112437"/>
            </a:xfrm>
            <a:prstGeom prst="curvedConnector3">
              <a:avLst>
                <a:gd name="adj1" fmla="val 49413"/>
              </a:avLst>
            </a:prstGeom>
            <a:ln>
              <a:headEnd type="none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/>
            <p:nvPr/>
          </p:nvCxnSpPr>
          <p:spPr bwMode="auto">
            <a:xfrm rot="16200000" flipH="1">
              <a:off x="6464299" y="3431467"/>
              <a:ext cx="1578293" cy="1112437"/>
            </a:xfrm>
            <a:prstGeom prst="curvedConnector3">
              <a:avLst>
                <a:gd name="adj1" fmla="val 44714"/>
              </a:avLst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697227" y="3213018"/>
              <a:ext cx="660026" cy="32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58224" y="3198538"/>
              <a:ext cx="1158793" cy="32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accent2"/>
                  </a:solidFill>
                </a:rPr>
                <a:t>commands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" y="2085907"/>
            <a:ext cx="5202883" cy="3901946"/>
            <a:chOff x="609600" y="2085907"/>
            <a:chExt cx="5202883" cy="3901946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 bwMode="auto">
            <a:xfrm>
              <a:off x="609600" y="3327130"/>
              <a:ext cx="5202883" cy="11330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Run the simulation and connect with </a:t>
              </a: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VisIt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SzTx/>
                <a:buFont typeface="Times" pitchFamily="18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</a:rPr>
                <a:t>You will be able to perform any of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</a:rPr>
                <a:t>VisIt’s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</a:rPr>
                <a:t> operations on your simulation data</a:t>
              </a: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SzTx/>
                <a:buFont typeface="Times" pitchFamily="18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</a:rPr>
                <a:t>Advance the simulation and watch your plots update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600" y="2085907"/>
              <a:ext cx="5202883" cy="11124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normAutofit fontScale="85000" lnSpcReduction="10000"/>
            </a:bodyPr>
            <a:lstStyle/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kern="0" dirty="0" smtClean="0"/>
                <a:t>Add </a:t>
              </a:r>
              <a:r>
                <a:rPr lang="en-US" kern="0" dirty="0"/>
                <a:t>functions to your simulation that let </a:t>
              </a:r>
              <a:r>
                <a:rPr lang="en-US" kern="0" dirty="0" err="1"/>
                <a:t>VisIt</a:t>
              </a:r>
              <a:r>
                <a:rPr lang="en-US" kern="0" dirty="0"/>
                <a:t> connect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kern="0" dirty="0"/>
                <a:t>Add functions to your simulation that expose your arrays as data </a:t>
              </a:r>
              <a:r>
                <a:rPr lang="en-US" kern="0" dirty="0" err="1"/>
                <a:t>VisIt</a:t>
              </a:r>
              <a:r>
                <a:rPr lang="en-US" kern="0" dirty="0"/>
                <a:t> will process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kern="0" dirty="0"/>
                <a:t>Link your simulation with </a:t>
              </a:r>
              <a:r>
                <a:rPr lang="en-US" kern="0" dirty="0" err="1"/>
                <a:t>libsim</a:t>
              </a:r>
              <a:endParaRPr lang="en-US" kern="0" dirty="0"/>
            </a:p>
            <a:p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600" y="4616808"/>
              <a:ext cx="5202883" cy="13710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normAutofit fontScale="92500" lnSpcReduction="10000"/>
            </a:bodyPr>
            <a:lstStyle/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kern="0" dirty="0" smtClean="0"/>
                <a:t>New </a:t>
              </a:r>
              <a:r>
                <a:rPr lang="en-US" kern="0" dirty="0" err="1" smtClean="0"/>
                <a:t>libsim</a:t>
              </a:r>
              <a:r>
                <a:rPr lang="en-US" kern="0" dirty="0" smtClean="0"/>
                <a:t> features</a:t>
              </a:r>
            </a:p>
            <a:p>
              <a:pPr lvl="1"/>
              <a:r>
                <a:rPr lang="en-US" dirty="0"/>
                <a:t>Species</a:t>
              </a:r>
            </a:p>
            <a:p>
              <a:pPr lvl="1"/>
              <a:r>
                <a:rPr lang="en-US" dirty="0" err="1"/>
                <a:t>Vector,Tensor</a:t>
              </a:r>
              <a:r>
                <a:rPr lang="en-US" dirty="0"/>
                <a:t> data</a:t>
              </a:r>
            </a:p>
            <a:p>
              <a:pPr lvl="1"/>
              <a:r>
                <a:rPr lang="en-US" dirty="0"/>
                <a:t>AMR meshes</a:t>
              </a:r>
            </a:p>
            <a:p>
              <a:pPr lvl="1"/>
              <a:r>
                <a:rPr lang="en-US" dirty="0"/>
                <a:t>CSG meshes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17485" y="4921608"/>
              <a:ext cx="2273465" cy="10662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smtClean="0"/>
                <a:t>Species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err="1" smtClean="0"/>
                <a:t>Vector</a:t>
              </a:r>
              <a:r>
                <a:rPr lang="en-US" sz="1200" dirty="0" err="1"/>
                <a:t>,Tensor</a:t>
              </a:r>
              <a:r>
                <a:rPr lang="en-US" sz="1200" dirty="0"/>
                <a:t> </a:t>
              </a:r>
              <a:r>
                <a:rPr lang="en-US" sz="1200" dirty="0" smtClean="0"/>
                <a:t>data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smtClean="0"/>
                <a:t>AMR meshes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smtClean="0"/>
                <a:t>CSG meshes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72280" y="4921608"/>
              <a:ext cx="2640203" cy="10662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/>
                <a:t>Users don’t allocate memory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smtClean="0"/>
                <a:t>Additional error checking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smtClean="0"/>
                <a:t>Write in C, Fortran, or Python</a:t>
              </a:r>
            </a:p>
            <a:p>
              <a:pPr marL="342900" lvl="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4483"/>
                </a:buClr>
                <a:buFont typeface="Wingdings" pitchFamily="2" charset="2"/>
                <a:buChar char="§"/>
                <a:defRPr/>
              </a:pPr>
              <a:r>
                <a:rPr lang="en-US" sz="1200" dirty="0" smtClean="0"/>
                <a:t>Windows support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68920"/>
            <a:ext cx="7237156" cy="4757243"/>
          </a:xfrm>
        </p:spPr>
        <p:txBody>
          <a:bodyPr>
            <a:noAutofit/>
          </a:bodyPr>
          <a:lstStyle/>
          <a:p>
            <a:r>
              <a:rPr lang="en-US" sz="2000" dirty="0" smtClean="0"/>
              <a:t>General particle advection system with customizable options for:</a:t>
            </a:r>
          </a:p>
          <a:p>
            <a:pPr lvl="1"/>
            <a:r>
              <a:rPr lang="en-US" sz="2000" dirty="0" smtClean="0"/>
              <a:t>How to evaluate the vector field (e.g. higher order)</a:t>
            </a:r>
          </a:p>
          <a:p>
            <a:pPr lvl="1"/>
            <a:r>
              <a:rPr lang="en-US" sz="2000" dirty="0" smtClean="0"/>
              <a:t>What parallelization method to use (e.g. parallelize over seeds, over domains, or some hybrid) </a:t>
            </a:r>
          </a:p>
          <a:p>
            <a:pPr lvl="1"/>
            <a:r>
              <a:rPr lang="en-US" sz="2000" dirty="0" smtClean="0"/>
              <a:t>What solver to use (e.g. </a:t>
            </a:r>
            <a:r>
              <a:rPr lang="en-US" sz="2000" dirty="0" err="1" smtClean="0"/>
              <a:t>Runge-Kutta</a:t>
            </a:r>
            <a:r>
              <a:rPr lang="en-US" sz="2000" dirty="0" smtClean="0"/>
              <a:t>, </a:t>
            </a:r>
            <a:r>
              <a:rPr lang="en-US" sz="2000" dirty="0" err="1" smtClean="0"/>
              <a:t>Dormand</a:t>
            </a:r>
            <a:r>
              <a:rPr lang="en-US" sz="2000" dirty="0" smtClean="0"/>
              <a:t>-Prince)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29390" y="3833431"/>
            <a:ext cx="6829262" cy="1951486"/>
          </a:xfrm>
          <a:prstGeom prst="roundRect">
            <a:avLst/>
          </a:prstGeom>
          <a:gradFill flip="none" rotWithShape="1">
            <a:gsLst>
              <a:gs pos="0">
                <a:srgbClr val="FFCBDA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Enables different types of analysis: Streamlines, FTLE, Poincare analysis, custom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Pathline</a:t>
            </a:r>
            <a:r>
              <a:rPr lang="en-US" sz="2000" dirty="0" smtClean="0"/>
              <a:t> support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Significant effort to productize the streamline plot (better defaults, rendering options, etc.)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99292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Substantial improvements for particle advection</a:t>
            </a:r>
            <a:endParaRPr lang="en-US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20000">
            <a:off x="7536724" y="1226410"/>
            <a:ext cx="1445834" cy="1489905"/>
          </a:xfrm>
          <a:prstGeom prst="rect">
            <a:avLst/>
          </a:prstGeom>
          <a:noFill/>
          <a:ln w="317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35" t="10725" r="2878" b="5829"/>
          <a:stretch>
            <a:fillRect/>
          </a:stretch>
        </p:blipFill>
        <p:spPr bwMode="auto">
          <a:xfrm rot="180000">
            <a:off x="7545076" y="2985157"/>
            <a:ext cx="1397648" cy="933313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7449" t="12245" r="19640" b="7726"/>
          <a:stretch>
            <a:fillRect/>
          </a:stretch>
        </p:blipFill>
        <p:spPr bwMode="auto">
          <a:xfrm rot="21480000">
            <a:off x="7628507" y="4158253"/>
            <a:ext cx="1188074" cy="1854308"/>
          </a:xfrm>
          <a:prstGeom prst="rect">
            <a:avLst/>
          </a:prstGeom>
          <a:ln w="66675" cap="sq" cmpd="thickThin">
            <a:solidFill>
              <a:schemeClr val="tx1"/>
            </a:solidFill>
            <a:prstDash val="solid"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 Cracks in AMR Meshes Using Dual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73" y="1328698"/>
            <a:ext cx="8528210" cy="1129909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  <a:ea typeface="Consolas"/>
                <a:cs typeface="Consolas"/>
              </a:rPr>
              <a:t>Dual grid and stitch cells form a mesh that supports continuous interpolation and extraction of </a:t>
            </a:r>
            <a:r>
              <a:rPr lang="en-US" sz="1800" dirty="0" err="1" smtClean="0">
                <a:solidFill>
                  <a:srgbClr val="000000"/>
                </a:solidFill>
                <a:ea typeface="Consolas"/>
                <a:cs typeface="Consolas"/>
              </a:rPr>
              <a:t>isosurfaces</a:t>
            </a:r>
            <a:r>
              <a:rPr lang="en-US" sz="1800" dirty="0" smtClean="0">
                <a:solidFill>
                  <a:srgbClr val="000000"/>
                </a:solidFill>
                <a:ea typeface="Consolas"/>
                <a:cs typeface="Consolas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ea typeface="Consolas"/>
                <a:cs typeface="Consolas"/>
              </a:rPr>
              <a:t>without cracks </a:t>
            </a:r>
            <a:r>
              <a:rPr lang="en-US" sz="1800" dirty="0" smtClean="0">
                <a:solidFill>
                  <a:srgbClr val="000000"/>
                </a:solidFill>
                <a:ea typeface="Consolas"/>
                <a:cs typeface="Consolas"/>
              </a:rPr>
              <a:t>between levels</a:t>
            </a:r>
          </a:p>
          <a:p>
            <a:r>
              <a:rPr lang="en-US" sz="1800" dirty="0" smtClean="0">
                <a:solidFill>
                  <a:srgbClr val="000000"/>
                </a:solidFill>
                <a:ea typeface="Consolas"/>
                <a:cs typeface="Consolas"/>
              </a:rPr>
              <a:t>Using appropriately chosen ghost cell values, we implement this approach effectively in parallel</a:t>
            </a:r>
            <a:endParaRPr lang="en-US" sz="1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71121" y="2523744"/>
            <a:ext cx="8209841" cy="3807821"/>
            <a:chOff x="371121" y="2523744"/>
            <a:chExt cx="8209841" cy="3807821"/>
          </a:xfrm>
        </p:grpSpPr>
        <p:pic>
          <p:nvPicPr>
            <p:cNvPr id="8" name="Picture 7" descr="CrackFreeIsosurf2D.png"/>
            <p:cNvPicPr>
              <a:picLocks noChangeAspect="1"/>
            </p:cNvPicPr>
            <p:nvPr/>
          </p:nvPicPr>
          <p:blipFill>
            <a:blip r:embed="rId3"/>
            <a:srcRect l="9984" t="8438" r="2109" b="15047"/>
            <a:stretch>
              <a:fillRect/>
            </a:stretch>
          </p:blipFill>
          <p:spPr>
            <a:xfrm>
              <a:off x="785393" y="2743548"/>
              <a:ext cx="7517147" cy="32716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5781" y="2524276"/>
              <a:ext cx="31675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Before fix</a:t>
              </a:r>
              <a:endParaRPr lang="en-US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1121" y="5962233"/>
              <a:ext cx="956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cracks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568741" y="5376377"/>
              <a:ext cx="832898" cy="33881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 bwMode="auto">
            <a:xfrm rot="5400000" flipH="1" flipV="1">
              <a:off x="1047399" y="5450922"/>
              <a:ext cx="313367" cy="7092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 bwMode="auto">
            <a:xfrm>
              <a:off x="4247269" y="5962233"/>
              <a:ext cx="4181293" cy="1979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272010" y="2743548"/>
              <a:ext cx="807505" cy="33706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399669" y="2640041"/>
              <a:ext cx="4181293" cy="1979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8253058" y="2565511"/>
              <a:ext cx="278422" cy="35656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54773" y="2523744"/>
              <a:ext cx="3250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After fix</a:t>
              </a:r>
              <a:endParaRPr lang="en-US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399026"/>
            <a:ext cx="795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These features are in progress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4109" y="1259841"/>
            <a:ext cx="413531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err="1" smtClean="0"/>
              <a:t>VisIt’s</a:t>
            </a:r>
            <a:r>
              <a:rPr lang="en-US" dirty="0" smtClean="0"/>
              <a:t> parallel processing techniques were designed for single time slices of very high resolution meshes.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2532424" y="4197283"/>
            <a:ext cx="3830568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1015307" y="2367246"/>
            <a:ext cx="2621622" cy="3164268"/>
            <a:chOff x="1587187" y="2367246"/>
            <a:chExt cx="2621622" cy="3164268"/>
          </a:xfrm>
        </p:grpSpPr>
        <p:sp>
          <p:nvSpPr>
            <p:cNvPr id="24" name="Rectangle 23"/>
            <p:cNvSpPr/>
            <p:nvPr/>
          </p:nvSpPr>
          <p:spPr>
            <a:xfrm>
              <a:off x="1587187" y="4719812"/>
              <a:ext cx="2621622" cy="8117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5240" y="4850240"/>
              <a:ext cx="603940" cy="5161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66211" y="4850240"/>
              <a:ext cx="603940" cy="516180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77182" y="4850240"/>
              <a:ext cx="603940" cy="5161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710426" y="2779977"/>
              <a:ext cx="2005427" cy="1843531"/>
            </a:xfrm>
            <a:custGeom>
              <a:avLst/>
              <a:gdLst>
                <a:gd name="connsiteX0" fmla="*/ 49482 w 1476235"/>
                <a:gd name="connsiteY0" fmla="*/ 16493 h 1105032"/>
                <a:gd name="connsiteX1" fmla="*/ 1476235 w 1476235"/>
                <a:gd name="connsiteY1" fmla="*/ 0 h 1105032"/>
                <a:gd name="connsiteX2" fmla="*/ 1476235 w 1476235"/>
                <a:gd name="connsiteY2" fmla="*/ 808158 h 1105032"/>
                <a:gd name="connsiteX3" fmla="*/ 1369022 w 1476235"/>
                <a:gd name="connsiteY3" fmla="*/ 981334 h 1105032"/>
                <a:gd name="connsiteX4" fmla="*/ 882442 w 1476235"/>
                <a:gd name="connsiteY4" fmla="*/ 1105032 h 1105032"/>
                <a:gd name="connsiteX5" fmla="*/ 412356 w 1476235"/>
                <a:gd name="connsiteY5" fmla="*/ 1014320 h 1105032"/>
                <a:gd name="connsiteX6" fmla="*/ 0 w 1476235"/>
                <a:gd name="connsiteY6" fmla="*/ 758679 h 1105032"/>
                <a:gd name="connsiteX7" fmla="*/ 49482 w 1476235"/>
                <a:gd name="connsiteY7" fmla="*/ 16493 h 110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235" h="1105032">
                  <a:moveTo>
                    <a:pt x="49482" y="16493"/>
                  </a:moveTo>
                  <a:lnTo>
                    <a:pt x="1476235" y="0"/>
                  </a:lnTo>
                  <a:lnTo>
                    <a:pt x="1476235" y="808158"/>
                  </a:lnTo>
                  <a:lnTo>
                    <a:pt x="1369022" y="981334"/>
                  </a:lnTo>
                  <a:lnTo>
                    <a:pt x="882442" y="1105032"/>
                  </a:lnTo>
                  <a:lnTo>
                    <a:pt x="412356" y="1014320"/>
                  </a:lnTo>
                  <a:lnTo>
                    <a:pt x="0" y="758679"/>
                  </a:lnTo>
                  <a:lnTo>
                    <a:pt x="49482" y="164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87187" y="2669915"/>
              <a:ext cx="1478864" cy="1527103"/>
            </a:xfrm>
            <a:custGeom>
              <a:avLst/>
              <a:gdLst>
                <a:gd name="connsiteX0" fmla="*/ 98966 w 1088621"/>
                <a:gd name="connsiteY0" fmla="*/ 816404 h 915362"/>
                <a:gd name="connsiteX1" fmla="*/ 272155 w 1088621"/>
                <a:gd name="connsiteY1" fmla="*/ 849390 h 915362"/>
                <a:gd name="connsiteX2" fmla="*/ 379368 w 1088621"/>
                <a:gd name="connsiteY2" fmla="*/ 882376 h 915362"/>
                <a:gd name="connsiteX3" fmla="*/ 428851 w 1088621"/>
                <a:gd name="connsiteY3" fmla="*/ 890623 h 915362"/>
                <a:gd name="connsiteX4" fmla="*/ 470086 w 1088621"/>
                <a:gd name="connsiteY4" fmla="*/ 898869 h 915362"/>
                <a:gd name="connsiteX5" fmla="*/ 494828 w 1088621"/>
                <a:gd name="connsiteY5" fmla="*/ 907116 h 915362"/>
                <a:gd name="connsiteX6" fmla="*/ 552558 w 1088621"/>
                <a:gd name="connsiteY6" fmla="*/ 915362 h 915362"/>
                <a:gd name="connsiteX7" fmla="*/ 626782 w 1088621"/>
                <a:gd name="connsiteY7" fmla="*/ 898869 h 915362"/>
                <a:gd name="connsiteX8" fmla="*/ 676265 w 1088621"/>
                <a:gd name="connsiteY8" fmla="*/ 874130 h 915362"/>
                <a:gd name="connsiteX9" fmla="*/ 733994 w 1088621"/>
                <a:gd name="connsiteY9" fmla="*/ 849390 h 915362"/>
                <a:gd name="connsiteX10" fmla="*/ 758736 w 1088621"/>
                <a:gd name="connsiteY10" fmla="*/ 832897 h 915362"/>
                <a:gd name="connsiteX11" fmla="*/ 816466 w 1088621"/>
                <a:gd name="connsiteY11" fmla="*/ 808158 h 915362"/>
                <a:gd name="connsiteX12" fmla="*/ 841207 w 1088621"/>
                <a:gd name="connsiteY12" fmla="*/ 791665 h 915362"/>
                <a:gd name="connsiteX13" fmla="*/ 874196 w 1088621"/>
                <a:gd name="connsiteY13" fmla="*/ 783418 h 915362"/>
                <a:gd name="connsiteX14" fmla="*/ 948420 w 1088621"/>
                <a:gd name="connsiteY14" fmla="*/ 667967 h 915362"/>
                <a:gd name="connsiteX15" fmla="*/ 997902 w 1088621"/>
                <a:gd name="connsiteY15" fmla="*/ 593748 h 915362"/>
                <a:gd name="connsiteX16" fmla="*/ 1014397 w 1088621"/>
                <a:gd name="connsiteY16" fmla="*/ 577255 h 915362"/>
                <a:gd name="connsiteX17" fmla="*/ 1039138 w 1088621"/>
                <a:gd name="connsiteY17" fmla="*/ 544269 h 915362"/>
                <a:gd name="connsiteX18" fmla="*/ 1022644 w 1088621"/>
                <a:gd name="connsiteY18" fmla="*/ 519530 h 915362"/>
                <a:gd name="connsiteX19" fmla="*/ 997902 w 1088621"/>
                <a:gd name="connsiteY19" fmla="*/ 494790 h 915362"/>
                <a:gd name="connsiteX20" fmla="*/ 981408 w 1088621"/>
                <a:gd name="connsiteY20" fmla="*/ 445311 h 915362"/>
                <a:gd name="connsiteX21" fmla="*/ 956667 w 1088621"/>
                <a:gd name="connsiteY21" fmla="*/ 395832 h 915362"/>
                <a:gd name="connsiteX22" fmla="*/ 948420 w 1088621"/>
                <a:gd name="connsiteY22" fmla="*/ 371093 h 915362"/>
                <a:gd name="connsiteX23" fmla="*/ 890690 w 1088621"/>
                <a:gd name="connsiteY23" fmla="*/ 288628 h 915362"/>
                <a:gd name="connsiteX24" fmla="*/ 857701 w 1088621"/>
                <a:gd name="connsiteY24" fmla="*/ 255642 h 915362"/>
                <a:gd name="connsiteX25" fmla="*/ 1088621 w 1088621"/>
                <a:gd name="connsiteY25" fmla="*/ 272135 h 915362"/>
                <a:gd name="connsiteX26" fmla="*/ 733994 w 1088621"/>
                <a:gd name="connsiteY26" fmla="*/ 107205 h 915362"/>
                <a:gd name="connsiteX27" fmla="*/ 733994 w 1088621"/>
                <a:gd name="connsiteY27" fmla="*/ 107205 h 915362"/>
                <a:gd name="connsiteX28" fmla="*/ 577299 w 1088621"/>
                <a:gd name="connsiteY28" fmla="*/ 0 h 915362"/>
                <a:gd name="connsiteX29" fmla="*/ 0 w 1088621"/>
                <a:gd name="connsiteY29" fmla="*/ 74219 h 915362"/>
                <a:gd name="connsiteX30" fmla="*/ 98966 w 1088621"/>
                <a:gd name="connsiteY30" fmla="*/ 816404 h 91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88621" h="915362">
                  <a:moveTo>
                    <a:pt x="98966" y="816404"/>
                  </a:moveTo>
                  <a:cubicBezTo>
                    <a:pt x="156696" y="827399"/>
                    <a:pt x="214692" y="837077"/>
                    <a:pt x="272155" y="849390"/>
                  </a:cubicBezTo>
                  <a:cubicBezTo>
                    <a:pt x="381594" y="872839"/>
                    <a:pt x="280500" y="857660"/>
                    <a:pt x="379368" y="882376"/>
                  </a:cubicBezTo>
                  <a:cubicBezTo>
                    <a:pt x="395591" y="886431"/>
                    <a:pt x="412399" y="887632"/>
                    <a:pt x="428851" y="890623"/>
                  </a:cubicBezTo>
                  <a:cubicBezTo>
                    <a:pt x="442642" y="893130"/>
                    <a:pt x="456487" y="895470"/>
                    <a:pt x="470086" y="898869"/>
                  </a:cubicBezTo>
                  <a:cubicBezTo>
                    <a:pt x="478520" y="900977"/>
                    <a:pt x="486303" y="905411"/>
                    <a:pt x="494828" y="907116"/>
                  </a:cubicBezTo>
                  <a:cubicBezTo>
                    <a:pt x="513889" y="910928"/>
                    <a:pt x="533315" y="912613"/>
                    <a:pt x="552558" y="915362"/>
                  </a:cubicBezTo>
                  <a:cubicBezTo>
                    <a:pt x="571566" y="912194"/>
                    <a:pt x="606478" y="909020"/>
                    <a:pt x="626782" y="898869"/>
                  </a:cubicBezTo>
                  <a:cubicBezTo>
                    <a:pt x="690724" y="866900"/>
                    <a:pt x="614081" y="894855"/>
                    <a:pt x="676265" y="874130"/>
                  </a:cubicBezTo>
                  <a:cubicBezTo>
                    <a:pt x="738376" y="832725"/>
                    <a:pt x="659440" y="881340"/>
                    <a:pt x="733994" y="849390"/>
                  </a:cubicBezTo>
                  <a:cubicBezTo>
                    <a:pt x="743104" y="845486"/>
                    <a:pt x="750130" y="837814"/>
                    <a:pt x="758736" y="832897"/>
                  </a:cubicBezTo>
                  <a:cubicBezTo>
                    <a:pt x="787273" y="816591"/>
                    <a:pt x="788706" y="817410"/>
                    <a:pt x="816466" y="808158"/>
                  </a:cubicBezTo>
                  <a:cubicBezTo>
                    <a:pt x="824713" y="802660"/>
                    <a:pt x="832097" y="795569"/>
                    <a:pt x="841207" y="791665"/>
                  </a:cubicBezTo>
                  <a:cubicBezTo>
                    <a:pt x="851625" y="787200"/>
                    <a:pt x="865771" y="791000"/>
                    <a:pt x="874196" y="783418"/>
                  </a:cubicBezTo>
                  <a:cubicBezTo>
                    <a:pt x="916488" y="745358"/>
                    <a:pt x="923629" y="713413"/>
                    <a:pt x="948420" y="667967"/>
                  </a:cubicBezTo>
                  <a:cubicBezTo>
                    <a:pt x="963423" y="640463"/>
                    <a:pt x="977958" y="617679"/>
                    <a:pt x="997902" y="593748"/>
                  </a:cubicBezTo>
                  <a:cubicBezTo>
                    <a:pt x="1002880" y="587775"/>
                    <a:pt x="1009419" y="583228"/>
                    <a:pt x="1014397" y="577255"/>
                  </a:cubicBezTo>
                  <a:cubicBezTo>
                    <a:pt x="1023196" y="566697"/>
                    <a:pt x="1030891" y="555264"/>
                    <a:pt x="1039138" y="544269"/>
                  </a:cubicBezTo>
                  <a:cubicBezTo>
                    <a:pt x="1033640" y="536023"/>
                    <a:pt x="1028989" y="527144"/>
                    <a:pt x="1022644" y="519530"/>
                  </a:cubicBezTo>
                  <a:cubicBezTo>
                    <a:pt x="1015177" y="510571"/>
                    <a:pt x="1003566" y="504985"/>
                    <a:pt x="997902" y="494790"/>
                  </a:cubicBezTo>
                  <a:cubicBezTo>
                    <a:pt x="989458" y="479593"/>
                    <a:pt x="986906" y="461804"/>
                    <a:pt x="981408" y="445311"/>
                  </a:cubicBezTo>
                  <a:cubicBezTo>
                    <a:pt x="960680" y="383132"/>
                    <a:pt x="988640" y="459774"/>
                    <a:pt x="956667" y="395832"/>
                  </a:cubicBezTo>
                  <a:cubicBezTo>
                    <a:pt x="952779" y="388057"/>
                    <a:pt x="952642" y="378691"/>
                    <a:pt x="948420" y="371093"/>
                  </a:cubicBezTo>
                  <a:cubicBezTo>
                    <a:pt x="945054" y="365035"/>
                    <a:pt x="901499" y="299436"/>
                    <a:pt x="890690" y="288628"/>
                  </a:cubicBezTo>
                  <a:cubicBezTo>
                    <a:pt x="850881" y="248823"/>
                    <a:pt x="876553" y="293343"/>
                    <a:pt x="857701" y="255642"/>
                  </a:cubicBezTo>
                  <a:lnTo>
                    <a:pt x="1088621" y="272135"/>
                  </a:lnTo>
                  <a:lnTo>
                    <a:pt x="733994" y="107205"/>
                  </a:lnTo>
                  <a:lnTo>
                    <a:pt x="733994" y="107205"/>
                  </a:lnTo>
                  <a:lnTo>
                    <a:pt x="577299" y="0"/>
                  </a:lnTo>
                  <a:lnTo>
                    <a:pt x="0" y="74219"/>
                  </a:lnTo>
                  <a:lnTo>
                    <a:pt x="98966" y="816404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49026" y="2367246"/>
              <a:ext cx="1859783" cy="2173715"/>
            </a:xfrm>
            <a:custGeom>
              <a:avLst/>
              <a:gdLst>
                <a:gd name="connsiteX0" fmla="*/ 0 w 1369023"/>
                <a:gd name="connsiteY0" fmla="*/ 148437 h 1302948"/>
                <a:gd name="connsiteX1" fmla="*/ 140201 w 1369023"/>
                <a:gd name="connsiteY1" fmla="*/ 280381 h 1302948"/>
                <a:gd name="connsiteX2" fmla="*/ 503074 w 1369023"/>
                <a:gd name="connsiteY2" fmla="*/ 428818 h 1302948"/>
                <a:gd name="connsiteX3" fmla="*/ 577299 w 1369023"/>
                <a:gd name="connsiteY3" fmla="*/ 1113278 h 1302948"/>
                <a:gd name="connsiteX4" fmla="*/ 931925 w 1369023"/>
                <a:gd name="connsiteY4" fmla="*/ 1302948 h 1302948"/>
                <a:gd name="connsiteX5" fmla="*/ 1369023 w 1369023"/>
                <a:gd name="connsiteY5" fmla="*/ 486544 h 1302948"/>
                <a:gd name="connsiteX6" fmla="*/ 717500 w 1369023"/>
                <a:gd name="connsiteY6" fmla="*/ 0 h 1302948"/>
                <a:gd name="connsiteX7" fmla="*/ 0 w 1369023"/>
                <a:gd name="connsiteY7" fmla="*/ 148437 h 130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9023" h="1302948">
                  <a:moveTo>
                    <a:pt x="0" y="148437"/>
                  </a:moveTo>
                  <a:lnTo>
                    <a:pt x="140201" y="280381"/>
                  </a:lnTo>
                  <a:lnTo>
                    <a:pt x="503074" y="428818"/>
                  </a:lnTo>
                  <a:lnTo>
                    <a:pt x="577299" y="1113278"/>
                  </a:lnTo>
                  <a:lnTo>
                    <a:pt x="931925" y="1302948"/>
                  </a:lnTo>
                  <a:lnTo>
                    <a:pt x="1369023" y="486544"/>
                  </a:lnTo>
                  <a:lnTo>
                    <a:pt x="717500" y="0"/>
                  </a:lnTo>
                  <a:lnTo>
                    <a:pt x="0" y="148437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32072" y="5519544"/>
            <a:ext cx="3078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VisIt</a:t>
            </a:r>
            <a:r>
              <a:rPr lang="en-US" sz="1600" dirty="0" smtClean="0"/>
              <a:t> parallelizing over a high resolution spatial mesh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156526" y="5519544"/>
            <a:ext cx="30518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VisIt</a:t>
            </a:r>
            <a:r>
              <a:rPr lang="en-US" sz="1600" dirty="0" smtClean="0"/>
              <a:t> parallelizing temporally over a low resolution mesh</a:t>
            </a:r>
            <a:endParaRPr lang="en-US" sz="16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5156526" y="2566116"/>
            <a:ext cx="2882464" cy="2965398"/>
            <a:chOff x="5156526" y="2566116"/>
            <a:chExt cx="2882464" cy="2965398"/>
          </a:xfrm>
        </p:grpSpPr>
        <p:grpSp>
          <p:nvGrpSpPr>
            <p:cNvPr id="61" name="Group 60"/>
            <p:cNvGrpSpPr/>
            <p:nvPr/>
          </p:nvGrpSpPr>
          <p:grpSpPr>
            <a:xfrm>
              <a:off x="5308038" y="4719812"/>
              <a:ext cx="2621622" cy="811702"/>
              <a:chOff x="5531969" y="4758601"/>
              <a:chExt cx="2621622" cy="811702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531969" y="4758601"/>
                <a:ext cx="2621622" cy="811702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700022" y="4889029"/>
                <a:ext cx="603940" cy="5161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510993" y="4889029"/>
                <a:ext cx="603940" cy="516180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321964" y="4889029"/>
                <a:ext cx="603940" cy="5161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5156526" y="2566116"/>
              <a:ext cx="2882464" cy="1822156"/>
              <a:chOff x="5156526" y="2566116"/>
              <a:chExt cx="2882464" cy="1822156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159924" y="2588159"/>
                <a:ext cx="905911" cy="5161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158619" y="2569956"/>
                <a:ext cx="905911" cy="5161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133079" y="2566116"/>
                <a:ext cx="905911" cy="5161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159924" y="3238321"/>
                <a:ext cx="905911" cy="516180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158619" y="3220118"/>
                <a:ext cx="905911" cy="516180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T=4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133079" y="3216278"/>
                <a:ext cx="905911" cy="516180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T=5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156526" y="3872092"/>
                <a:ext cx="905911" cy="5161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T=6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155220" y="3853889"/>
                <a:ext cx="905911" cy="5161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T=7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29680" y="3850049"/>
                <a:ext cx="905911" cy="5161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T=8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dirty="0" smtClean="0"/>
              <a:t>Parallel Processing Over Time Slices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2400" dirty="0" smtClean="0"/>
              <a:t>Improving Performance for Climate Data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541013" y="1259841"/>
            <a:ext cx="418037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We must adapt this approach for the lower resolution and high temporal frequency characteristic of climate data.</a:t>
            </a:r>
            <a:endParaRPr lang="en-US" dirty="0"/>
          </a:p>
        </p:txBody>
      </p:sp>
      <p:sp>
        <p:nvSpPr>
          <p:cNvPr id="64" name="Right Arrow 63"/>
          <p:cNvSpPr/>
          <p:nvPr/>
        </p:nvSpPr>
        <p:spPr bwMode="auto">
          <a:xfrm>
            <a:off x="3868855" y="3104252"/>
            <a:ext cx="1126809" cy="82296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tmq-0055.png"/>
          <p:cNvPicPr>
            <a:picLocks noChangeAspect="1"/>
          </p:cNvPicPr>
          <p:nvPr/>
        </p:nvPicPr>
        <p:blipFill>
          <a:blip r:embed="rId3" cstate="print"/>
          <a:srcRect l="10313" t="10000" r="5437" b="15333"/>
          <a:stretch>
            <a:fillRect/>
          </a:stretch>
        </p:blipFill>
        <p:spPr bwMode="auto">
          <a:xfrm>
            <a:off x="661638" y="3770891"/>
            <a:ext cx="4225165" cy="210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66306"/>
          </a:xfrm>
        </p:spPr>
        <p:txBody>
          <a:bodyPr/>
          <a:lstStyle/>
          <a:p>
            <a:r>
              <a:rPr lang="en-US" dirty="0" smtClean="0"/>
              <a:t>Progress and Results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500" y="3935831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4006" y="5357714"/>
            <a:ext cx="3402794" cy="45185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Scaling on 2130 time slices of </a:t>
            </a:r>
            <a:r>
              <a:rPr lang="en-US" sz="1400" dirty="0" err="1" smtClean="0"/>
              <a:t>NetCDF</a:t>
            </a:r>
            <a:r>
              <a:rPr lang="en-US" sz="1400" dirty="0" smtClean="0"/>
              <a:t> climate data (data source: </a:t>
            </a:r>
            <a:r>
              <a:rPr lang="en-US" sz="1400" dirty="0" err="1" smtClean="0"/>
              <a:t>Wehner</a:t>
            </a:r>
            <a:r>
              <a:rPr lang="en-US" sz="1400" dirty="0" smtClean="0"/>
              <a:t>, LBL)</a:t>
            </a:r>
            <a:endParaRPr lang="en-US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84006" y="1392218"/>
          <a:ext cx="3402794" cy="3851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553"/>
                <a:gridCol w="1132904"/>
                <a:gridCol w="1044337"/>
              </a:tblGrid>
              <a:tr h="4979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Concurrency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Average Time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Speedup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480.0s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223.0s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2.1X</a:t>
                      </a:r>
                      <a:endParaRPr lang="en-US" sz="1400" dirty="0"/>
                    </a:p>
                  </a:txBody>
                  <a:tcPr/>
                </a:tc>
              </a:tr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120.0s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4.0X</a:t>
                      </a:r>
                      <a:endParaRPr lang="en-US" sz="1400" dirty="0"/>
                    </a:p>
                  </a:txBody>
                  <a:tcPr/>
                </a:tc>
              </a:tr>
              <a:tr h="331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62.0s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7.8X</a:t>
                      </a:r>
                      <a:endParaRPr lang="en-US" sz="1400" dirty="0"/>
                    </a:p>
                  </a:txBody>
                  <a:tcPr/>
                </a:tc>
              </a:tr>
              <a:tr h="331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29.0s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16.5X</a:t>
                      </a:r>
                      <a:endParaRPr lang="en-US" sz="1400" dirty="0"/>
                    </a:p>
                  </a:txBody>
                  <a:tcPr/>
                </a:tc>
              </a:tr>
              <a:tr h="331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15.5s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31.0X</a:t>
                      </a:r>
                      <a:endParaRPr lang="en-US" sz="1400" dirty="0"/>
                    </a:p>
                  </a:txBody>
                  <a:tcPr/>
                </a:tc>
              </a:tr>
              <a:tr h="331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7.8s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61.5X</a:t>
                      </a:r>
                      <a:endParaRPr lang="en-US" sz="1400" dirty="0"/>
                    </a:p>
                  </a:txBody>
                  <a:tcPr/>
                </a:tc>
              </a:tr>
              <a:tr h="331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4.2s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114X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321" y="1392218"/>
            <a:ext cx="4888685" cy="48174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We have added “parallelize over time” infrastructure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We have implemented “maximum value over time” as a proof of concept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457200" y="2326392"/>
            <a:ext cx="8229600" cy="238324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33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We have made a basic investment in temporal parallelization infrastructure and it scales well.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/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This functionality will be useful to the climate community and is accessible to the rest of the </a:t>
            </a:r>
            <a:r>
              <a:rPr lang="en-US" sz="2400" dirty="0" err="1" smtClean="0"/>
              <a:t>VisIt</a:t>
            </a:r>
            <a:r>
              <a:rPr lang="en-US" sz="2400" dirty="0" smtClean="0"/>
              <a:t> community.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4" y="1344612"/>
            <a:ext cx="8880475" cy="5094728"/>
          </a:xfrm>
        </p:spPr>
        <p:txBody>
          <a:bodyPr/>
          <a:lstStyle/>
          <a:p>
            <a:r>
              <a:rPr lang="en-US" dirty="0" smtClean="0"/>
              <a:t>Current Status</a:t>
            </a:r>
          </a:p>
          <a:p>
            <a:pPr lvl="1"/>
            <a:r>
              <a:rPr lang="en-US" dirty="0" err="1" smtClean="0"/>
              <a:t>VisIt</a:t>
            </a:r>
            <a:r>
              <a:rPr lang="en-US" dirty="0" smtClean="0"/>
              <a:t> 2.2.2 released April 2011</a:t>
            </a:r>
          </a:p>
          <a:p>
            <a:pPr lvl="1"/>
            <a:r>
              <a:rPr lang="en-US" dirty="0" err="1" smtClean="0"/>
              <a:t>VisIt</a:t>
            </a:r>
            <a:r>
              <a:rPr lang="en-US" dirty="0" smtClean="0"/>
              <a:t> 2.3 release planned for May 2011</a:t>
            </a:r>
          </a:p>
          <a:p>
            <a:r>
              <a:rPr lang="en-US" dirty="0" smtClean="0"/>
              <a:t>Outline</a:t>
            </a:r>
          </a:p>
          <a:p>
            <a:pPr lvl="1"/>
            <a:r>
              <a:rPr lang="en-US" dirty="0" err="1" smtClean="0"/>
              <a:t>VisIt</a:t>
            </a:r>
            <a:r>
              <a:rPr lang="en-US" dirty="0" smtClean="0"/>
              <a:t> community</a:t>
            </a:r>
          </a:p>
          <a:p>
            <a:pPr lvl="1"/>
            <a:r>
              <a:rPr lang="en-US" dirty="0" smtClean="0"/>
              <a:t>Better Practices</a:t>
            </a:r>
          </a:p>
          <a:p>
            <a:pPr lvl="1"/>
            <a:r>
              <a:rPr lang="en-US" dirty="0" smtClean="0"/>
              <a:t>New features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Upcoming</a:t>
            </a:r>
          </a:p>
          <a:p>
            <a:endParaRPr lang="en-US" dirty="0"/>
          </a:p>
        </p:txBody>
      </p:sp>
      <p:pic>
        <p:nvPicPr>
          <p:cNvPr id="6" name="Picture 5" descr="charlson-selection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22" y="3127367"/>
            <a:ext cx="4692499" cy="27538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>
            <a:bevelT/>
            <a:bevelB/>
            <a:contourClr>
              <a:schemeClr val="accent3">
                <a:lumMod val="95000"/>
              </a:schemeClr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39022" y="5881227"/>
            <a:ext cx="4692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(</a:t>
            </a:r>
            <a:r>
              <a:rPr lang="en-US" sz="1100" dirty="0" smtClean="0"/>
              <a:t>PIC trajectories in a static equilibrium plasma configuration called the FRC  c</a:t>
            </a:r>
            <a:r>
              <a:rPr lang="en-US" sz="1100" i="1" dirty="0" smtClean="0"/>
              <a:t>ourtesy of </a:t>
            </a:r>
            <a:r>
              <a:rPr lang="en-US" sz="1100" i="1" dirty="0" err="1" smtClean="0"/>
              <a:t>Charlson</a:t>
            </a:r>
            <a:r>
              <a:rPr lang="en-US" sz="1100" i="1" dirty="0" smtClean="0"/>
              <a:t> Kim)</a:t>
            </a:r>
            <a:endParaRPr lang="en-US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Ported to </a:t>
            </a:r>
            <a:r>
              <a:rPr lang="en-US" dirty="0" err="1" smtClean="0"/>
              <a:t>Cielo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4625"/>
            <a:ext cx="8077200" cy="4724400"/>
          </a:xfrm>
        </p:spPr>
        <p:txBody>
          <a:bodyPr/>
          <a:lstStyle/>
          <a:p>
            <a:r>
              <a:rPr lang="en-US" sz="2000" dirty="0" smtClean="0"/>
              <a:t>Ported to </a:t>
            </a:r>
            <a:r>
              <a:rPr lang="en-US" sz="2000" dirty="0" err="1" smtClean="0"/>
              <a:t>Cielo</a:t>
            </a:r>
            <a:r>
              <a:rPr lang="en-US" sz="2000" dirty="0" smtClean="0"/>
              <a:t> – NNSAs newest capability system at LANL – Cray XE6, 100k cores, 1 PF system</a:t>
            </a:r>
          </a:p>
          <a:p>
            <a:r>
              <a:rPr lang="en-US" sz="2000" dirty="0" smtClean="0"/>
              <a:t>Have initial capability working client/server between LANL/LLNL</a:t>
            </a:r>
          </a:p>
          <a:p>
            <a:pPr lvl="1"/>
            <a:r>
              <a:rPr lang="en-US" sz="1600" dirty="0" smtClean="0"/>
              <a:t>Required adding support for 2 hops to access the machine since couldn’t log directly onto </a:t>
            </a:r>
            <a:r>
              <a:rPr lang="en-US" sz="1600" dirty="0" err="1" smtClean="0"/>
              <a:t>Cielo</a:t>
            </a:r>
            <a:r>
              <a:rPr lang="en-US" sz="1600" dirty="0" smtClean="0"/>
              <a:t> from LLNL.</a:t>
            </a:r>
          </a:p>
          <a:p>
            <a:r>
              <a:rPr lang="en-US" sz="2000" dirty="0" smtClean="0"/>
              <a:t>Initial results - Used to create a volume visualization of a 2.1 billion zone NIF calculation on 128 cores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737" y="3689738"/>
            <a:ext cx="4214788" cy="2479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Subset Selection Features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61978"/>
            <a:ext cx="80772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Arbitrary collections of subsets</a:t>
            </a:r>
          </a:p>
          <a:p>
            <a:pPr lvl="1"/>
            <a:r>
              <a:rPr lang="en-US" dirty="0" err="1" smtClean="0"/>
              <a:t>Nodesets</a:t>
            </a:r>
            <a:r>
              <a:rPr lang="en-US" dirty="0" smtClean="0"/>
              <a:t>, </a:t>
            </a:r>
            <a:r>
              <a:rPr lang="en-US" dirty="0" err="1" smtClean="0"/>
              <a:t>facesets</a:t>
            </a:r>
            <a:r>
              <a:rPr lang="en-US" dirty="0" smtClean="0"/>
              <a:t>, boundary conditions, etc.</a:t>
            </a:r>
          </a:p>
          <a:p>
            <a:pPr lvl="1"/>
            <a:r>
              <a:rPr lang="en-US" dirty="0" smtClean="0"/>
              <a:t>Multiple independent decompositions into materials, processors, files, element blocks, etc.</a:t>
            </a:r>
          </a:p>
          <a:p>
            <a:pPr lvl="1"/>
            <a:r>
              <a:rPr lang="en-US" dirty="0" smtClean="0"/>
              <a:t>Part hierarchies</a:t>
            </a:r>
          </a:p>
          <a:p>
            <a:pPr lvl="1"/>
            <a:r>
              <a:rPr lang="en-US" dirty="0" smtClean="0"/>
              <a:t>No more fixed numbers/types of subset classes</a:t>
            </a:r>
          </a:p>
          <a:p>
            <a:r>
              <a:rPr lang="en-US" dirty="0" smtClean="0"/>
              <a:t>Targeting Large numbers of subsets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xpressions involving 10^6 subsets &lt; 0.1 </a:t>
            </a:r>
            <a:r>
              <a:rPr lang="en-US" dirty="0" err="1" smtClean="0"/>
              <a:t>secs</a:t>
            </a:r>
            <a:endParaRPr lang="en-US" dirty="0" smtClean="0"/>
          </a:p>
          <a:p>
            <a:pPr lvl="1"/>
            <a:r>
              <a:rPr lang="en-US" dirty="0" smtClean="0"/>
              <a:t>Storage of subset expression &lt; current 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147"/>
          </a:xfrm>
        </p:spPr>
        <p:txBody>
          <a:bodyPr anchor="b">
            <a:normAutofit/>
          </a:bodyPr>
          <a:lstStyle/>
          <a:p>
            <a:r>
              <a:rPr lang="en-US" dirty="0" smtClean="0"/>
              <a:t>Subset Selection Expressions (SSE)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 smtClean="0"/>
              <a:t>Subset Controls Mockup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Pseudocolor</a:t>
            </a:r>
            <a:r>
              <a:rPr lang="en-US" dirty="0" smtClean="0"/>
              <a:t> Plot on B-(C+A)</a:t>
            </a:r>
          </a:p>
          <a:p>
            <a:endParaRPr lang="en-US" dirty="0"/>
          </a:p>
        </p:txBody>
      </p:sp>
      <p:pic>
        <p:nvPicPr>
          <p:cNvPr id="14" name="Content Placeholder 3" descr="subset_controls_mock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34" y="1905000"/>
            <a:ext cx="4489450" cy="2438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27658" y="4933102"/>
            <a:ext cx="6859643" cy="1093136"/>
            <a:chOff x="828694" y="5023819"/>
            <a:chExt cx="6859643" cy="1093136"/>
          </a:xfrm>
        </p:grpSpPr>
        <p:pic>
          <p:nvPicPr>
            <p:cNvPr id="15" name="Picture 14" descr="subset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2142" y="5023819"/>
              <a:ext cx="1463040" cy="1085850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subsetB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694" y="5027295"/>
              <a:ext cx="1463040" cy="1085850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 descr="subsetC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2517" y="5029200"/>
              <a:ext cx="1463040" cy="1087755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 descr="subsetD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5297" y="5029200"/>
              <a:ext cx="1463040" cy="1087755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 in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686" y="1311903"/>
            <a:ext cx="5555914" cy="3116317"/>
          </a:xfrm>
        </p:spPr>
        <p:txBody>
          <a:bodyPr/>
          <a:lstStyle/>
          <a:p>
            <a:r>
              <a:rPr lang="en-US" dirty="0" smtClean="0"/>
              <a:t>VTK upgrade</a:t>
            </a:r>
          </a:p>
          <a:p>
            <a:r>
              <a:rPr lang="en-US" dirty="0" smtClean="0"/>
              <a:t>In Situ Improvements</a:t>
            </a:r>
          </a:p>
          <a:p>
            <a:r>
              <a:rPr lang="en-US" dirty="0" smtClean="0"/>
              <a:t>Parallel </a:t>
            </a:r>
            <a:r>
              <a:rPr lang="en-US" dirty="0" err="1" smtClean="0"/>
              <a:t>VisIt</a:t>
            </a:r>
            <a:r>
              <a:rPr lang="en-US" dirty="0" smtClean="0"/>
              <a:t> on Windows Platform</a:t>
            </a:r>
          </a:p>
          <a:p>
            <a:r>
              <a:rPr lang="en-US" dirty="0" err="1" smtClean="0"/>
              <a:t>Subsetting</a:t>
            </a:r>
            <a:endParaRPr lang="en-US" dirty="0" smtClean="0"/>
          </a:p>
          <a:p>
            <a:r>
              <a:rPr lang="en-US" dirty="0" smtClean="0"/>
              <a:t>Hybrid </a:t>
            </a:r>
            <a:r>
              <a:rPr lang="en-US" dirty="0" err="1" smtClean="0"/>
              <a:t>MPI+Threads</a:t>
            </a:r>
            <a:r>
              <a:rPr lang="en-US" dirty="0" smtClean="0"/>
              <a:t> Parallelism</a:t>
            </a:r>
          </a:p>
          <a:p>
            <a:r>
              <a:rPr lang="en-US" dirty="0" smtClean="0"/>
              <a:t>AMR ghost zone generation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Prepare for </a:t>
            </a:r>
            <a:r>
              <a:rPr lang="en-US" dirty="0" err="1" smtClean="0"/>
              <a:t>exa</a:t>
            </a:r>
            <a:r>
              <a:rPr lang="en-US" dirty="0" smtClean="0"/>
              <a:t>-scale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smarter visualization algorithms</a:t>
            </a:r>
          </a:p>
        </p:txBody>
      </p:sp>
      <p:pic>
        <p:nvPicPr>
          <p:cNvPr id="2057" name="Picture 9" descr="thumb_gallery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190" y="4876359"/>
            <a:ext cx="1316327" cy="1316327"/>
          </a:xfrm>
          <a:prstGeom prst="rect">
            <a:avLst/>
          </a:prstGeom>
          <a:noFill/>
        </p:spPr>
      </p:pic>
      <p:pic>
        <p:nvPicPr>
          <p:cNvPr id="2056" name="Picture 8" descr="thumb_gallery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1670" y="1218759"/>
            <a:ext cx="1316327" cy="1316327"/>
          </a:xfrm>
          <a:prstGeom prst="rect">
            <a:avLst/>
          </a:prstGeom>
          <a:noFill/>
        </p:spPr>
      </p:pic>
      <p:pic>
        <p:nvPicPr>
          <p:cNvPr id="2055" name="Picture 7" descr="thumb_gallery_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1670" y="3047559"/>
            <a:ext cx="1316327" cy="1316327"/>
          </a:xfrm>
          <a:prstGeom prst="rect">
            <a:avLst/>
          </a:prstGeom>
          <a:noFill/>
        </p:spPr>
      </p:pic>
      <p:pic>
        <p:nvPicPr>
          <p:cNvPr id="2054" name="Picture 6" descr="thumb_gallery_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6930" y="4876359"/>
            <a:ext cx="1316327" cy="1316327"/>
          </a:xfrm>
          <a:prstGeom prst="rect">
            <a:avLst/>
          </a:prstGeom>
          <a:noFill/>
        </p:spPr>
      </p:pic>
      <p:pic>
        <p:nvPicPr>
          <p:cNvPr id="2053" name="Picture 5" descr="thumb_gallery_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1670" y="4876359"/>
            <a:ext cx="1316327" cy="1316327"/>
          </a:xfrm>
          <a:prstGeom prst="rect">
            <a:avLst/>
          </a:prstGeom>
          <a:noFill/>
        </p:spPr>
      </p:pic>
      <p:pic>
        <p:nvPicPr>
          <p:cNvPr id="2052" name="Picture 4" descr="thumb_gallery_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9560" y="4876359"/>
            <a:ext cx="1316327" cy="1316327"/>
          </a:xfrm>
          <a:prstGeom prst="rect">
            <a:avLst/>
          </a:prstGeom>
          <a:noFill/>
        </p:spPr>
      </p:pic>
      <p:pic>
        <p:nvPicPr>
          <p:cNvPr id="2051" name="Picture 3" descr="thumb_gallery_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4300" y="4876359"/>
            <a:ext cx="1316327" cy="1316327"/>
          </a:xfrm>
          <a:prstGeom prst="rect">
            <a:avLst/>
          </a:prstGeom>
          <a:noFill/>
        </p:spPr>
      </p:pic>
      <p:pic>
        <p:nvPicPr>
          <p:cNvPr id="11" name="Picture 10" descr="10Kstreamlin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190" y="2002522"/>
            <a:ext cx="1937495" cy="2090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878" y="1453731"/>
            <a:ext cx="4310460" cy="4724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B. Whitlock, J.M. Favre, J.S. Meredith, </a:t>
            </a:r>
            <a:r>
              <a:rPr lang="en-US" i="1" dirty="0" smtClean="0"/>
              <a:t>"Parallel In Situ Coupling of a Simulation with a Fully Featured Visualization System"</a:t>
            </a:r>
            <a:r>
              <a:rPr lang="en-US" dirty="0" smtClean="0"/>
              <a:t>, EGPGV 2011, </a:t>
            </a:r>
            <a:r>
              <a:rPr lang="en-US" dirty="0" err="1" smtClean="0"/>
              <a:t>Llandudno</a:t>
            </a:r>
            <a:r>
              <a:rPr lang="en-US" dirty="0" smtClean="0"/>
              <a:t>, Wales April 2011.</a:t>
            </a:r>
          </a:p>
          <a:p>
            <a:r>
              <a:rPr lang="en-US" dirty="0" smtClean="0"/>
              <a:t>C. Harrison, H. Childs, K.P. Gaither, </a:t>
            </a:r>
            <a:r>
              <a:rPr lang="en-US" i="1" dirty="0" smtClean="0"/>
              <a:t>"Data-Parallel Mesh Connected Components Labeling and Analysis”</a:t>
            </a:r>
            <a:r>
              <a:rPr lang="en-US" dirty="0" smtClean="0"/>
              <a:t>, EGPGV 2011, </a:t>
            </a:r>
            <a:r>
              <a:rPr lang="en-US" dirty="0" err="1" smtClean="0"/>
              <a:t>Llandudno</a:t>
            </a:r>
            <a:r>
              <a:rPr lang="en-US" dirty="0" smtClean="0"/>
              <a:t>, Wales April 2011.</a:t>
            </a:r>
          </a:p>
          <a:p>
            <a:r>
              <a:rPr lang="en-US" dirty="0" smtClean="0"/>
              <a:t>H. Childs, D. </a:t>
            </a:r>
            <a:r>
              <a:rPr lang="en-US" dirty="0" err="1" smtClean="0"/>
              <a:t>Pugmire</a:t>
            </a:r>
            <a:r>
              <a:rPr lang="en-US" dirty="0" smtClean="0"/>
              <a:t>, S. Ahern, B. Whitlock, M. </a:t>
            </a:r>
            <a:r>
              <a:rPr lang="en-US" dirty="0" err="1" smtClean="0"/>
              <a:t>Howison</a:t>
            </a:r>
            <a:r>
              <a:rPr lang="en-US" dirty="0" smtClean="0"/>
              <a:t>, </a:t>
            </a:r>
            <a:r>
              <a:rPr lang="en-US" dirty="0" err="1" smtClean="0"/>
              <a:t>Prabhat</a:t>
            </a:r>
            <a:r>
              <a:rPr lang="en-US" dirty="0" smtClean="0"/>
              <a:t>, G. Weber, E.W. Bethel. </a:t>
            </a:r>
            <a:r>
              <a:rPr lang="en-US" i="1" dirty="0" smtClean="0"/>
              <a:t>“Extreme Scaling of Production Visualization Software on Diverse Architectures”</a:t>
            </a:r>
            <a:r>
              <a:rPr lang="en-US" dirty="0" smtClean="0"/>
              <a:t>, IEEE Computer Graphics and Applications, June 2010.</a:t>
            </a:r>
          </a:p>
          <a:p>
            <a:r>
              <a:rPr lang="en-US" dirty="0" smtClean="0"/>
              <a:t>J.S. Meredith and H. Childs, </a:t>
            </a:r>
            <a:r>
              <a:rPr lang="en-US" i="1" dirty="0" smtClean="0"/>
              <a:t>“Visualization and Analysis-Oriented Reconstruction of Material Interfaces”</a:t>
            </a:r>
            <a:r>
              <a:rPr lang="en-US" dirty="0" smtClean="0"/>
              <a:t>, </a:t>
            </a:r>
            <a:r>
              <a:rPr lang="en-US" dirty="0" err="1" smtClean="0"/>
              <a:t>EuroVis</a:t>
            </a:r>
            <a:r>
              <a:rPr lang="en-US" dirty="0" smtClean="0"/>
              <a:t> 2010, Bordeaux, France, June 2010.</a:t>
            </a:r>
          </a:p>
          <a:p>
            <a:r>
              <a:rPr lang="en-US" dirty="0" smtClean="0"/>
              <a:t>T.Fogal, H. Childs, S. Shankar, J. Kruger, R.D. Bergeron, and P. Hatcher, </a:t>
            </a:r>
            <a:r>
              <a:rPr lang="en-US" i="1" dirty="0" smtClean="0"/>
              <a:t>"Large Data Visualization on Distributed Memory Multi-GPU Clusters"</a:t>
            </a:r>
            <a:r>
              <a:rPr lang="en-US" dirty="0" smtClean="0"/>
              <a:t>, Proceedings of High Performance Graphics 2010, pp 57-66, Saarbruken, Germany, June 2010.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77338" y="1603980"/>
            <a:ext cx="2626701" cy="20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25000" endPos="50000" dist="12700" dir="5400000" sy="-100000" algn="bl" rotWithShape="0"/>
          </a:effectLst>
        </p:spPr>
      </p:pic>
      <p:pic>
        <p:nvPicPr>
          <p:cNvPr id="5" name="Picture 4" descr="snr_21bz_ccl_levels2_cr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73" y="1453731"/>
            <a:ext cx="1793306" cy="1992562"/>
          </a:xfrm>
          <a:prstGeom prst="rect">
            <a:avLst/>
          </a:prstGeom>
        </p:spPr>
      </p:pic>
      <p:pic>
        <p:nvPicPr>
          <p:cNvPr id="6" name="Picture 5" descr="snr_21bz_isov_hds_limits_cro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73" y="3825655"/>
            <a:ext cx="1796761" cy="199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more information about </a:t>
            </a:r>
            <a:r>
              <a:rPr lang="en-US" dirty="0" err="1" smtClean="0"/>
              <a:t>VisIt’s</a:t>
            </a:r>
            <a:r>
              <a:rPr lang="en-US" dirty="0" smtClean="0"/>
              <a:t> newer features, see</a:t>
            </a:r>
          </a:p>
          <a:p>
            <a:pPr lvl="1"/>
            <a:r>
              <a:rPr lang="en-US" sz="2000" dirty="0" smtClean="0"/>
              <a:t>Release notes</a:t>
            </a:r>
          </a:p>
          <a:p>
            <a:pPr lvl="1"/>
            <a:r>
              <a:rPr lang="en-US" sz="2000" dirty="0" err="1" smtClean="0"/>
              <a:t>Visitusers.org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smtClean="0"/>
              <a:t>Contacting the </a:t>
            </a:r>
            <a:r>
              <a:rPr lang="en-US" dirty="0" err="1" smtClean="0"/>
              <a:t>VisIt</a:t>
            </a:r>
            <a:r>
              <a:rPr lang="en-US" dirty="0" smtClean="0"/>
              <a:t> team</a:t>
            </a:r>
          </a:p>
          <a:p>
            <a:pPr lvl="1"/>
            <a:r>
              <a:rPr lang="en-US" sz="2000" dirty="0" err="1" smtClean="0"/>
              <a:t>VisIt</a:t>
            </a:r>
            <a:r>
              <a:rPr lang="en-US" sz="2000" dirty="0" smtClean="0"/>
              <a:t> user’s list (</a:t>
            </a:r>
            <a:r>
              <a:rPr lang="en-US" sz="2000" dirty="0" smtClean="0">
                <a:hlinkClick r:id="rId2"/>
              </a:rPr>
              <a:t>visit-users@email.ornl.gov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VisIt</a:t>
            </a:r>
            <a:r>
              <a:rPr lang="en-US" sz="2000" dirty="0" smtClean="0"/>
              <a:t> developer’s list (</a:t>
            </a:r>
            <a:r>
              <a:rPr lang="en-US" sz="2000" dirty="0" smtClean="0">
                <a:hlinkClick r:id="rId3"/>
              </a:rPr>
              <a:t>visit-developers@email.ornl.gov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VisIt</a:t>
            </a:r>
            <a:r>
              <a:rPr lang="en-US" sz="2000" dirty="0" smtClean="0"/>
              <a:t> forum (http://</a:t>
            </a:r>
            <a:r>
              <a:rPr lang="en-US" sz="2000" dirty="0" err="1" smtClean="0"/>
              <a:t>www.visitusers.org/forum/forum.pl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Community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2438400" cy="51054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     Commit emails</a:t>
            </a:r>
          </a:p>
          <a:p>
            <a:pPr lvl="1"/>
            <a:r>
              <a:rPr lang="en-US" dirty="0" smtClean="0"/>
              <a:t>Sean Ahern</a:t>
            </a:r>
          </a:p>
          <a:p>
            <a:pPr lvl="1"/>
            <a:r>
              <a:rPr lang="en-US" dirty="0" smtClean="0"/>
              <a:t>Kathleen Bonnell</a:t>
            </a:r>
          </a:p>
          <a:p>
            <a:pPr lvl="1"/>
            <a:r>
              <a:rPr lang="en-US" dirty="0" smtClean="0"/>
              <a:t>David Bremer</a:t>
            </a:r>
          </a:p>
          <a:p>
            <a:pPr lvl="1"/>
            <a:r>
              <a:rPr lang="en-US" dirty="0" smtClean="0"/>
              <a:t>Eric Brugger</a:t>
            </a:r>
          </a:p>
          <a:p>
            <a:pPr lvl="1"/>
            <a:r>
              <a:rPr lang="en-US" dirty="0" smtClean="0"/>
              <a:t>David Camp</a:t>
            </a:r>
          </a:p>
          <a:p>
            <a:pPr lvl="1"/>
            <a:r>
              <a:rPr lang="en-US" dirty="0" smtClean="0"/>
              <a:t>Hank Childs</a:t>
            </a:r>
          </a:p>
          <a:p>
            <a:pPr lvl="1"/>
            <a:r>
              <a:rPr lang="en-US" dirty="0" smtClean="0"/>
              <a:t>Rich Cook</a:t>
            </a:r>
          </a:p>
          <a:p>
            <a:pPr lvl="1"/>
            <a:r>
              <a:rPr lang="en-US" dirty="0" smtClean="0"/>
              <a:t>Marc Durant</a:t>
            </a:r>
          </a:p>
          <a:p>
            <a:pPr lvl="1"/>
            <a:r>
              <a:rPr lang="en-US" dirty="0" smtClean="0"/>
              <a:t>Jean Favre</a:t>
            </a:r>
          </a:p>
          <a:p>
            <a:pPr lvl="1"/>
            <a:r>
              <a:rPr lang="en-US" dirty="0" smtClean="0"/>
              <a:t>Cyrus Harrison</a:t>
            </a:r>
          </a:p>
          <a:p>
            <a:pPr lvl="1"/>
            <a:r>
              <a:rPr lang="en-US" dirty="0" smtClean="0"/>
              <a:t>Tom </a:t>
            </a:r>
            <a:r>
              <a:rPr lang="en-US" dirty="0" err="1" smtClean="0"/>
              <a:t>Fogal</a:t>
            </a:r>
            <a:endParaRPr lang="en-US" dirty="0" smtClean="0"/>
          </a:p>
          <a:p>
            <a:pPr lvl="1"/>
            <a:r>
              <a:rPr lang="en-US" dirty="0" smtClean="0"/>
              <a:t>Jeremy Meredith</a:t>
            </a:r>
          </a:p>
          <a:p>
            <a:pPr lvl="1"/>
            <a:r>
              <a:rPr lang="en-US" dirty="0" smtClean="0"/>
              <a:t>Mark Miller</a:t>
            </a:r>
          </a:p>
          <a:p>
            <a:pPr lvl="1"/>
            <a:r>
              <a:rPr lang="en-US" dirty="0" smtClean="0"/>
              <a:t>Paul </a:t>
            </a:r>
            <a:r>
              <a:rPr lang="en-US" dirty="0" err="1" smtClean="0"/>
              <a:t>Navratil</a:t>
            </a:r>
            <a:endParaRPr lang="en-US" dirty="0" smtClean="0"/>
          </a:p>
          <a:p>
            <a:pPr lvl="1"/>
            <a:r>
              <a:rPr lang="en-US" dirty="0" smtClean="0"/>
              <a:t>Prabhat</a:t>
            </a:r>
          </a:p>
          <a:p>
            <a:pPr lvl="1"/>
            <a:r>
              <a:rPr lang="en-US" dirty="0" smtClean="0"/>
              <a:t>Dave Pugmire</a:t>
            </a:r>
          </a:p>
          <a:p>
            <a:pPr lvl="1"/>
            <a:r>
              <a:rPr lang="en-US" dirty="0" smtClean="0"/>
              <a:t>Oliver </a:t>
            </a:r>
            <a:r>
              <a:rPr lang="en-US" dirty="0" err="1" smtClean="0"/>
              <a:t>Ruebel</a:t>
            </a:r>
            <a:endParaRPr lang="en-US" dirty="0" smtClean="0"/>
          </a:p>
          <a:p>
            <a:pPr lvl="1"/>
            <a:r>
              <a:rPr lang="en-US" dirty="0" smtClean="0"/>
              <a:t>Allen Sanderson</a:t>
            </a:r>
          </a:p>
          <a:p>
            <a:pPr lvl="1"/>
            <a:r>
              <a:rPr lang="en-US" dirty="0" err="1" smtClean="0"/>
              <a:t>Gunther</a:t>
            </a:r>
            <a:r>
              <a:rPr lang="en-US" dirty="0" smtClean="0"/>
              <a:t> Weber</a:t>
            </a:r>
          </a:p>
          <a:p>
            <a:pPr lvl="1"/>
            <a:r>
              <a:rPr lang="en-US" dirty="0" smtClean="0"/>
              <a:t>Brad Whitlock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1371600"/>
            <a:ext cx="289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168275" indent="-2794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SVN accounts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(NERSC</a:t>
            </a:r>
            <a:br>
              <a:rPr lang="en-US" sz="2400" b="1" dirty="0" smtClean="0">
                <a:latin typeface="Arial Narrow" pitchFamily="34" charset="0"/>
                <a:cs typeface="+mn-cs"/>
              </a:rPr>
            </a:br>
            <a:r>
              <a:rPr lang="en-US" sz="2400" b="1" dirty="0" smtClean="0">
                <a:latin typeface="Arial Narrow" pitchFamily="34" charset="0"/>
                <a:cs typeface="+mn-cs"/>
              </a:rPr>
              <a:t> </a:t>
            </a:r>
            <a:r>
              <a:rPr lang="en-US" sz="2400" b="1" dirty="0" err="1" smtClean="0">
                <a:latin typeface="Arial Narrow" pitchFamily="34" charset="0"/>
                <a:cs typeface="+mn-cs"/>
              </a:rPr>
              <a:t>SciDAC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 Outreach Center)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US Nat'l Labs: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LLNL 7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ORNL 5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LBNL 4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ANL 2</a:t>
            </a: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University: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Utah 4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UC Davis 3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UT/Austin 1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NCSA 1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CalTech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1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LSU 1</a:t>
            </a: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Private industry: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Tech-X 1</a:t>
            </a: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Foreign Labs: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AWE 2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CEA 1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Max Planck 1</a:t>
            </a:r>
          </a:p>
          <a:p>
            <a:pPr marL="914400" marR="0" lvl="2" indent="-230188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latin typeface="Arial Narrow" pitchFamily="34" charset="0"/>
              </a:rPr>
              <a:t>CSCS 1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572000" y="1492582"/>
          <a:ext cx="3937000" cy="455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85307" y="2558713"/>
            <a:ext cx="1027861" cy="2781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2.1 release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5886612" y="3652655"/>
            <a:ext cx="163164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6907140" y="3651861"/>
            <a:ext cx="163164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856813" y="3651861"/>
            <a:ext cx="163164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159497" y="2572052"/>
            <a:ext cx="1027861" cy="2781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2.0 release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4625"/>
            <a:ext cx="4146068" cy="47244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Transitioned from proprietary bug tracker to an online bug tracker at </a:t>
            </a:r>
            <a:r>
              <a:rPr lang="en-US" sz="2800" dirty="0" err="1" smtClean="0">
                <a:solidFill>
                  <a:srgbClr val="0000FF"/>
                </a:solidFill>
              </a:rPr>
              <a:t>visitbugs.ornl.gov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err="1" smtClean="0"/>
              <a:t>CMake</a:t>
            </a:r>
            <a:r>
              <a:rPr lang="en-US" sz="2800" dirty="0" smtClean="0"/>
              <a:t> build system</a:t>
            </a:r>
          </a:p>
          <a:p>
            <a:r>
              <a:rPr lang="en-US" sz="2800" dirty="0" smtClean="0"/>
              <a:t>Continuous integration builds on different platforms using </a:t>
            </a:r>
            <a:r>
              <a:rPr lang="en-US" sz="2800" dirty="0" err="1" smtClean="0"/>
              <a:t>Buildbot</a:t>
            </a:r>
            <a:endParaRPr lang="en-US" sz="2800" dirty="0" smtClean="0"/>
          </a:p>
          <a:p>
            <a:r>
              <a:rPr lang="en-US" sz="2800" dirty="0" smtClean="0"/>
              <a:t>Improved nightly regression testing with more testing modes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0-11-23 at 11.51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51" y="1413645"/>
            <a:ext cx="3994517" cy="2952853"/>
          </a:xfrm>
          <a:prstGeom prst="rect">
            <a:avLst/>
          </a:prstGeom>
        </p:spPr>
      </p:pic>
      <p:pic>
        <p:nvPicPr>
          <p:cNvPr id="5" name="Picture 4" descr="Screen shot 2010-11-23 at 11.58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68" y="5316008"/>
            <a:ext cx="2586416" cy="841248"/>
          </a:xfrm>
          <a:prstGeom prst="rect">
            <a:avLst/>
          </a:prstGeom>
        </p:spPr>
      </p:pic>
      <p:pic>
        <p:nvPicPr>
          <p:cNvPr id="6" name="Picture 5" descr="Screen shot 2010-11-23 at 12.00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971" y="4516135"/>
            <a:ext cx="2304397" cy="799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5668" y="4516133"/>
            <a:ext cx="1529601" cy="582751"/>
          </a:xfrm>
          <a:prstGeom prst="rect">
            <a:avLst/>
          </a:prstGeom>
          <a:solidFill>
            <a:srgbClr val="2182C6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</a:rPr>
              <a:t>Redmine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0-11-23 at 3.50.4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26" y="5333418"/>
            <a:ext cx="689308" cy="679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Facelift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2438"/>
            <a:ext cx="4748638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Selected files list gives way to Open files</a:t>
            </a:r>
          </a:p>
          <a:p>
            <a:r>
              <a:rPr lang="en-US" dirty="0" smtClean="0"/>
              <a:t>Plot and Operator windows group related options</a:t>
            </a:r>
          </a:p>
          <a:p>
            <a:r>
              <a:rPr lang="en-US" dirty="0" smtClean="0"/>
              <a:t>Operators are now categorized</a:t>
            </a:r>
          </a:p>
          <a:p>
            <a:pPr lvl="1"/>
            <a:r>
              <a:rPr lang="en-US" dirty="0" smtClean="0"/>
              <a:t>Customizable</a:t>
            </a:r>
          </a:p>
          <a:p>
            <a:pPr lvl="1"/>
            <a:r>
              <a:rPr lang="en-US" dirty="0" smtClean="0"/>
              <a:t>Allows all operators to be enabled</a:t>
            </a:r>
          </a:p>
          <a:p>
            <a:r>
              <a:rPr lang="en-US" dirty="0" smtClean="0"/>
              <a:t>Redesigned host profiles window is easier to setup and manage profiles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58238" y="1060475"/>
            <a:ext cx="3359158" cy="1881976"/>
            <a:chOff x="5200642" y="1056836"/>
            <a:chExt cx="3515120" cy="2087157"/>
          </a:xfrm>
        </p:grpSpPr>
        <p:grpSp>
          <p:nvGrpSpPr>
            <p:cNvPr id="7" name="Group 6"/>
            <p:cNvGrpSpPr/>
            <p:nvPr/>
          </p:nvGrpSpPr>
          <p:grpSpPr>
            <a:xfrm>
              <a:off x="5200642" y="1321078"/>
              <a:ext cx="3515120" cy="1822915"/>
              <a:chOff x="5200642" y="1321078"/>
              <a:chExt cx="3515120" cy="1822915"/>
            </a:xfrm>
          </p:grpSpPr>
          <p:pic>
            <p:nvPicPr>
              <p:cNvPr id="4" name="Picture 3" descr="Screen shot 2010-11-23 at 3.54.00 P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0642" y="1321078"/>
                <a:ext cx="1494193" cy="1822915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5" name="Picture 4" descr="Screen shot 2010-11-23 at 3.54.45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1569" y="1321078"/>
                <a:ext cx="1494193" cy="1822915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6" name="Right Arrow 5"/>
              <p:cNvSpPr/>
              <p:nvPr/>
            </p:nvSpPr>
            <p:spPr bwMode="auto">
              <a:xfrm>
                <a:off x="6694835" y="2104449"/>
                <a:ext cx="526734" cy="259579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580725" y="1056836"/>
              <a:ext cx="713814" cy="409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1.12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71510" y="1056836"/>
              <a:ext cx="713814" cy="409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2.0</a:t>
              </a:r>
              <a:endParaRPr lang="en-US" b="1" dirty="0"/>
            </a:p>
          </p:txBody>
        </p:sp>
      </p:grpSp>
      <p:pic>
        <p:nvPicPr>
          <p:cNvPr id="12" name="Picture 11" descr="Screen shot 2010-11-23 at 4.05.4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238" y="4153273"/>
            <a:ext cx="2597869" cy="19745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0-11-23 at 3.58.2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547" y="3069825"/>
            <a:ext cx="1853849" cy="150372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04-21 at 12.25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67" y="2650035"/>
            <a:ext cx="1701703" cy="1641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Reader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72438"/>
            <a:ext cx="39624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Many improved readers</a:t>
            </a:r>
          </a:p>
          <a:p>
            <a:r>
              <a:rPr lang="en-US" dirty="0" smtClean="0"/>
              <a:t>New readers</a:t>
            </a:r>
          </a:p>
          <a:p>
            <a:pPr lvl="1"/>
            <a:r>
              <a:rPr lang="en-US" dirty="0" err="1" smtClean="0"/>
              <a:t>Xdmf</a:t>
            </a:r>
            <a:endParaRPr lang="en-US" dirty="0" smtClean="0"/>
          </a:p>
          <a:p>
            <a:pPr lvl="1"/>
            <a:r>
              <a:rPr lang="en-US" dirty="0" smtClean="0"/>
              <a:t>GMV</a:t>
            </a:r>
          </a:p>
          <a:p>
            <a:pPr lvl="1"/>
            <a:r>
              <a:rPr lang="en-US" dirty="0" err="1" smtClean="0"/>
              <a:t>Velodyne</a:t>
            </a:r>
            <a:endParaRPr lang="en-US" dirty="0" smtClean="0"/>
          </a:p>
          <a:p>
            <a:pPr lvl="1"/>
            <a:r>
              <a:rPr lang="en-US" dirty="0" err="1" smtClean="0"/>
              <a:t>MatrixMarket</a:t>
            </a:r>
            <a:endParaRPr lang="en-US" dirty="0" smtClean="0"/>
          </a:p>
          <a:p>
            <a:pPr lvl="1"/>
            <a:r>
              <a:rPr lang="en-US" dirty="0" err="1" smtClean="0"/>
              <a:t>AdventureIO</a:t>
            </a:r>
            <a:endParaRPr lang="en-US" dirty="0" smtClean="0"/>
          </a:p>
          <a:p>
            <a:pPr lvl="1"/>
            <a:r>
              <a:rPr lang="en-US" dirty="0" smtClean="0"/>
              <a:t>PFLOTRAN</a:t>
            </a:r>
          </a:p>
          <a:p>
            <a:pPr lvl="1"/>
            <a:r>
              <a:rPr lang="en-US" dirty="0" smtClean="0"/>
              <a:t>STAR</a:t>
            </a:r>
          </a:p>
          <a:p>
            <a:pPr lvl="1"/>
            <a:r>
              <a:rPr lang="en-US" dirty="0" smtClean="0"/>
              <a:t>GULP</a:t>
            </a:r>
          </a:p>
          <a:p>
            <a:pPr lvl="1"/>
            <a:r>
              <a:rPr lang="en-US" dirty="0" err="1" smtClean="0"/>
              <a:t>PuReMD</a:t>
            </a:r>
            <a:endParaRPr lang="en-US" dirty="0" smtClean="0"/>
          </a:p>
          <a:p>
            <a:pPr lvl="1"/>
            <a:r>
              <a:rPr lang="en-US" dirty="0" smtClean="0"/>
              <a:t>MFIX</a:t>
            </a:r>
          </a:p>
          <a:p>
            <a:pPr lvl="1"/>
            <a:r>
              <a:rPr lang="en-US" dirty="0" smtClean="0"/>
              <a:t>LATA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24400" y="1472438"/>
            <a:ext cx="3962400" cy="4724400"/>
          </a:xfrm>
        </p:spPr>
        <p:txBody>
          <a:bodyPr/>
          <a:lstStyle/>
          <a:p>
            <a:r>
              <a:rPr lang="en-US" dirty="0" err="1" smtClean="0"/>
              <a:t>Multiresolution</a:t>
            </a:r>
            <a:r>
              <a:rPr lang="en-US" dirty="0" smtClean="0"/>
              <a:t> support in STAR and </a:t>
            </a:r>
            <a:r>
              <a:rPr lang="en-US" dirty="0" err="1" smtClean="0"/>
              <a:t>Chombo</a:t>
            </a:r>
            <a:r>
              <a:rPr lang="en-US" dirty="0" smtClean="0"/>
              <a:t> readers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23404"/>
            <a:ext cx="1993117" cy="19931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03" y="3253055"/>
            <a:ext cx="1963466" cy="196346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72000" y="5339923"/>
            <a:ext cx="199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resolution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70903" y="5339923"/>
            <a:ext cx="199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resolution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Improvements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94828" y="1316440"/>
            <a:ext cx="3380161" cy="1977641"/>
            <a:chOff x="4882927" y="3705298"/>
            <a:chExt cx="3102051" cy="1977641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882927" y="3705298"/>
              <a:ext cx="3102051" cy="1977641"/>
            </a:xfrm>
            <a:prstGeom prst="roundRect">
              <a:avLst/>
            </a:prstGeom>
            <a:gradFill flip="none" rotWithShape="1">
              <a:gsLst>
                <a:gs pos="100000">
                  <a:schemeClr val="accent6">
                    <a:lumMod val="20000"/>
                    <a:lumOff val="80000"/>
                  </a:schemeClr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latin typeface="Arial" charset="0"/>
                </a:rPr>
                <a:t>Select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GL implementation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on demand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508717" y="4944640"/>
              <a:ext cx="1232950" cy="574784"/>
              <a:chOff x="6730245" y="3226206"/>
              <a:chExt cx="1232950" cy="57478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6730245" y="3226206"/>
                <a:ext cx="1232950" cy="574784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Mesa3D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18220" y="3285371"/>
                <a:ext cx="444975" cy="432784"/>
              </a:xfrm>
              <a:prstGeom prst="rect">
                <a:avLst/>
              </a:prstGeom>
            </p:spPr>
          </p:pic>
        </p:grpSp>
        <p:pic>
          <p:nvPicPr>
            <p:cNvPr id="9" name="Picture 8" descr="Screen shot 2011-04-21 at 10.54.05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6157" y="4195853"/>
              <a:ext cx="1300148" cy="632661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 descr="Screen shot 2010-11-08 at 2.45.02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7610" y="4443555"/>
              <a:ext cx="910811" cy="769918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 bwMode="auto">
            <a:xfrm rot="1787138">
              <a:off x="5945386" y="4959314"/>
              <a:ext cx="593299" cy="25076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20411766">
              <a:off x="5943543" y="4484663"/>
              <a:ext cx="593299" cy="25076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 bwMode="auto">
          <a:xfrm>
            <a:off x="4048652" y="5145192"/>
            <a:ext cx="2341897" cy="954882"/>
          </a:xfrm>
          <a:prstGeom prst="roundRect">
            <a:avLst/>
          </a:prstGeom>
          <a:gradFill flip="none" rotWithShape="1">
            <a:gsLst>
              <a:gs pos="100000">
                <a:srgbClr val="D172C0"/>
              </a:gs>
              <a:gs pos="0">
                <a:srgbClr val="7C0090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ICE-</a:t>
            </a:r>
            <a:r>
              <a:rPr lang="en-US" sz="1400" b="1" dirty="0" smtClean="0">
                <a:latin typeface="Arial" charset="0"/>
              </a:rPr>
              <a:t>T used as compositor and performance increased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94828" y="3543237"/>
            <a:ext cx="3380161" cy="2556837"/>
            <a:chOff x="494828" y="1346128"/>
            <a:chExt cx="3380161" cy="2556837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494828" y="1346128"/>
              <a:ext cx="3380161" cy="2556837"/>
            </a:xfrm>
            <a:prstGeom prst="roundRect">
              <a:avLst/>
            </a:prstGeom>
            <a:gradFill flip="none" rotWithShape="1">
              <a:gsLst>
                <a:gs pos="100000">
                  <a:srgbClr val="73D182"/>
                </a:gs>
                <a:gs pos="0">
                  <a:srgbClr val="005C1C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Cabinet rendering projections</a:t>
              </a:r>
            </a:p>
          </p:txBody>
        </p:sp>
        <p:pic>
          <p:nvPicPr>
            <p:cNvPr id="19" name="Picture 18" descr="perspective_vs_cabinet.jpg"/>
            <p:cNvPicPr>
              <a:picLocks noChangeAspect="1"/>
            </p:cNvPicPr>
            <p:nvPr/>
          </p:nvPicPr>
          <p:blipFill>
            <a:blip r:embed="rId5"/>
            <a:srcRect l="5143" t="5143" r="6429" b="4114"/>
            <a:stretch>
              <a:fillRect/>
            </a:stretch>
          </p:blipFill>
          <p:spPr>
            <a:xfrm>
              <a:off x="687414" y="1877312"/>
              <a:ext cx="2994814" cy="1771818"/>
            </a:xfrm>
            <a:prstGeom prst="rect">
              <a:avLst/>
            </a:prstGeom>
          </p:spPr>
        </p:pic>
      </p:grpSp>
      <p:sp>
        <p:nvSpPr>
          <p:cNvPr id="22" name="Rounded Rectangle 21"/>
          <p:cNvSpPr/>
          <p:nvPr/>
        </p:nvSpPr>
        <p:spPr bwMode="auto">
          <a:xfrm>
            <a:off x="4048652" y="1316440"/>
            <a:ext cx="4739600" cy="3711669"/>
          </a:xfrm>
          <a:prstGeom prst="roundRect">
            <a:avLst/>
          </a:prstGeom>
          <a:gradFill flip="none" rotWithShape="1">
            <a:gsLst>
              <a:gs pos="100000">
                <a:srgbClr val="F7EF9D"/>
              </a:gs>
              <a:gs pos="0">
                <a:srgbClr val="DACA65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Volume </a:t>
            </a:r>
            <a:r>
              <a:rPr lang="en-US" sz="1400" b="1" dirty="0" smtClean="0">
                <a:latin typeface="Arial" charset="0"/>
              </a:rPr>
              <a:t>Renderer was improved</a:t>
            </a:r>
          </a:p>
        </p:txBody>
      </p:sp>
      <p:pic>
        <p:nvPicPr>
          <p:cNvPr id="23" name="Picture 22" descr="Entropy0500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563377" y="1932937"/>
            <a:ext cx="2061313" cy="2479916"/>
          </a:xfrm>
          <a:prstGeom prst="rect">
            <a:avLst/>
          </a:prstGeom>
          <a:ln>
            <a:noFill/>
          </a:ln>
        </p:spPr>
      </p:pic>
      <p:pic>
        <p:nvPicPr>
          <p:cNvPr id="24" name="Picture 23" descr="Screen shot 2010-11-23 at 1.51.4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649" y="3658401"/>
            <a:ext cx="1014531" cy="114159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249118" y="1881332"/>
            <a:ext cx="2141430" cy="314677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Ray-caster has been overhauled</a:t>
            </a:r>
          </a:p>
          <a:p>
            <a:r>
              <a:rPr lang="en-US" dirty="0" smtClean="0"/>
              <a:t>Fewer samples are required to make good pictures</a:t>
            </a:r>
          </a:p>
          <a:p>
            <a:r>
              <a:rPr lang="en-US" dirty="0" smtClean="0"/>
              <a:t>Lighting has been improved</a:t>
            </a:r>
          </a:p>
          <a:p>
            <a:r>
              <a:rPr lang="en-US" dirty="0" smtClean="0"/>
              <a:t>The GUI shows histograms of the data to guide transfer function creation</a:t>
            </a:r>
          </a:p>
          <a:p>
            <a:r>
              <a:rPr lang="en-US" dirty="0" smtClean="0"/>
              <a:t>Multi-GPU volume rendering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6563378" y="5136215"/>
            <a:ext cx="2224874" cy="954882"/>
          </a:xfrm>
          <a:prstGeom prst="roundRect">
            <a:avLst/>
          </a:prstGeom>
          <a:gradFill flip="none" rotWithShape="1">
            <a:gsLst>
              <a:gs pos="100000">
                <a:srgbClr val="E39A7C"/>
              </a:gs>
              <a:gs pos="0">
                <a:srgbClr val="B75700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Improvements to Mesa3D have been contributed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625" y="3263286"/>
            <a:ext cx="758660" cy="1527434"/>
          </a:xfrm>
          <a:prstGeom prst="rect">
            <a:avLst/>
          </a:prstGeom>
          <a:ln w="158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676122" y="1533850"/>
            <a:ext cx="4101231" cy="4519085"/>
          </a:xfrm>
          <a:prstGeom prst="round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94828" y="1533850"/>
            <a:ext cx="4074080" cy="4519085"/>
          </a:xfrm>
          <a:prstGeom prst="round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Comparison and Time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76401"/>
            <a:ext cx="4083014" cy="2075760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Data-Level Comparison Wizard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Simplifies comparison of data on different meshes</a:t>
            </a:r>
          </a:p>
        </p:txBody>
      </p:sp>
      <p:pic>
        <p:nvPicPr>
          <p:cNvPr id="4" name="Picture 3" descr="Screen shot 2010-11-23 at 4.36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37404"/>
            <a:ext cx="3852095" cy="270387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99827" y="1676401"/>
            <a:ext cx="3867902" cy="207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expressions for time iteration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Calculate the maximum, minimum or average value at a location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Calculate the time when a condition occurs (e.g. time when the maximum value at a location occurs)</a:t>
            </a:r>
          </a:p>
        </p:txBody>
      </p:sp>
      <p:pic>
        <p:nvPicPr>
          <p:cNvPr id="8" name="Picture 7" descr="dbc_figs_t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7106" y="3865882"/>
            <a:ext cx="2675204" cy="200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676122" y="1533850"/>
            <a:ext cx="4101231" cy="4519085"/>
          </a:xfrm>
          <a:prstGeom prst="round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94828" y="1533850"/>
            <a:ext cx="4074080" cy="4519085"/>
          </a:xfrm>
          <a:prstGeom prst="round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Creation and Data Binning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76401"/>
            <a:ext cx="3687151" cy="2075760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Operator </a:t>
            </a:r>
            <a:r>
              <a:rPr lang="en-US" sz="1600" dirty="0" err="1" smtClean="0">
                <a:solidFill>
                  <a:srgbClr val="FFFFFF"/>
                </a:solidFill>
              </a:rPr>
              <a:t>plugins</a:t>
            </a:r>
            <a:r>
              <a:rPr lang="en-US" sz="1600" dirty="0" smtClean="0">
                <a:solidFill>
                  <a:srgbClr val="FFFFFF"/>
                </a:solidFill>
              </a:rPr>
              <a:t> have been extended to support the creation of variables derived from existing variables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7039" y="1676401"/>
            <a:ext cx="3760690" cy="90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1">
                  <a:lumMod val="25000"/>
                </a:schemeClr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DataBinning</a:t>
            </a:r>
            <a:r>
              <a:rPr lang="en-US" sz="1600" dirty="0" smtClean="0">
                <a:solidFill>
                  <a:srgbClr val="FFFFFF"/>
                </a:solidFill>
              </a:rPr>
              <a:t> operator lets you relate multiple variables and bin them up to compute various quantities per bin</a:t>
            </a:r>
          </a:p>
        </p:txBody>
      </p:sp>
      <p:pic>
        <p:nvPicPr>
          <p:cNvPr id="9" name="Picture 8" descr="Screen shot 2011-04-21 at 10.12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43" y="2841461"/>
            <a:ext cx="3784542" cy="2658967"/>
          </a:xfrm>
          <a:prstGeom prst="rect">
            <a:avLst/>
          </a:prstGeom>
        </p:spPr>
      </p:pic>
      <p:pic>
        <p:nvPicPr>
          <p:cNvPr id="14" name="Picture 13" descr="visit0000.png"/>
          <p:cNvPicPr>
            <a:picLocks noChangeAspect="1"/>
          </p:cNvPicPr>
          <p:nvPr/>
        </p:nvPicPr>
        <p:blipFill>
          <a:blip r:embed="rId3"/>
          <a:srcRect t="29209"/>
          <a:stretch>
            <a:fillRect/>
          </a:stretch>
        </p:blipFill>
        <p:spPr>
          <a:xfrm>
            <a:off x="5356351" y="4022947"/>
            <a:ext cx="2690277" cy="1833816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124593" y="2501665"/>
          <a:ext cx="3163062" cy="1435916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429515"/>
                <a:gridCol w="1733547"/>
              </a:tblGrid>
              <a:tr h="33863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Sum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Standard deviation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090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Count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Min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090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PDF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Max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090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Average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RMS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090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Variance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LNS Theme">
  <a:themeElements>
    <a:clrScheme name="LLNS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LNSOverview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LNS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LLNS Theme.thmx</Template>
  <TotalTime>1009</TotalTime>
  <Words>1763</Words>
  <Application>Microsoft Macintosh PowerPoint</Application>
  <PresentationFormat>On-screen Show (4:3)</PresentationFormat>
  <Paragraphs>317</Paragraphs>
  <Slides>25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LLNS Theme</vt:lpstr>
      <vt:lpstr>2011 Update on VisIt</vt:lpstr>
      <vt:lpstr>Overview</vt:lpstr>
      <vt:lpstr>VisIt Community</vt:lpstr>
      <vt:lpstr>Better Practices</vt:lpstr>
      <vt:lpstr>GUI Facelift</vt:lpstr>
      <vt:lpstr>File Reader Improvements</vt:lpstr>
      <vt:lpstr>Rendering Improvements</vt:lpstr>
      <vt:lpstr>Mesh Comparison and Time Expressions</vt:lpstr>
      <vt:lpstr>Operator Creation and Data Binning</vt:lpstr>
      <vt:lpstr>Xray Image Query</vt:lpstr>
      <vt:lpstr>Python Filters</vt:lpstr>
      <vt:lpstr>Selections</vt:lpstr>
      <vt:lpstr>Build Applications Using VisIt</vt:lpstr>
      <vt:lpstr>In Situ Visualization</vt:lpstr>
      <vt:lpstr>Substantial improvements for particle advection</vt:lpstr>
      <vt:lpstr>Fixing Cracks in AMR Meshes Using Dual Grid</vt:lpstr>
      <vt:lpstr>In Progress</vt:lpstr>
      <vt:lpstr>Parallel Processing Over Time Slices     Improving Performance for Climate Data</vt:lpstr>
      <vt:lpstr>Progress and Results</vt:lpstr>
      <vt:lpstr>Ported to Cielo</vt:lpstr>
      <vt:lpstr>New Subset Selection Features</vt:lpstr>
      <vt:lpstr>Subset Selection Expressions (SSE)</vt:lpstr>
      <vt:lpstr>What to Expect in 2011</vt:lpstr>
      <vt:lpstr>Selected Publications</vt:lpstr>
      <vt:lpstr>Resources</vt:lpstr>
    </vt:vector>
  </TitlesOfParts>
  <Company>LLNL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 2.0</dc:title>
  <dc:creator>Default</dc:creator>
  <cp:lastModifiedBy>Default</cp:lastModifiedBy>
  <cp:revision>32</cp:revision>
  <dcterms:created xsi:type="dcterms:W3CDTF">2011-04-22T23:09:34Z</dcterms:created>
  <dcterms:modified xsi:type="dcterms:W3CDTF">2011-04-22T23:28:18Z</dcterms:modified>
</cp:coreProperties>
</file>