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38"/>
  </p:notesMasterIdLst>
  <p:handoutMasterIdLst>
    <p:handoutMasterId r:id="rId39"/>
  </p:handoutMasterIdLst>
  <p:sldIdLst>
    <p:sldId id="256" r:id="rId4"/>
    <p:sldId id="265" r:id="rId5"/>
    <p:sldId id="264" r:id="rId6"/>
    <p:sldId id="288" r:id="rId7"/>
    <p:sldId id="289" r:id="rId8"/>
    <p:sldId id="290" r:id="rId9"/>
    <p:sldId id="291" r:id="rId10"/>
    <p:sldId id="293" r:id="rId11"/>
    <p:sldId id="298" r:id="rId12"/>
    <p:sldId id="295" r:id="rId13"/>
    <p:sldId id="300" r:id="rId14"/>
    <p:sldId id="294" r:id="rId15"/>
    <p:sldId id="316" r:id="rId16"/>
    <p:sldId id="287" r:id="rId17"/>
    <p:sldId id="269" r:id="rId18"/>
    <p:sldId id="267" r:id="rId19"/>
    <p:sldId id="296" r:id="rId20"/>
    <p:sldId id="297" r:id="rId21"/>
    <p:sldId id="299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10" r:id="rId30"/>
    <p:sldId id="308" r:id="rId31"/>
    <p:sldId id="309" r:id="rId32"/>
    <p:sldId id="312" r:id="rId33"/>
    <p:sldId id="311" r:id="rId34"/>
    <p:sldId id="315" r:id="rId35"/>
    <p:sldId id="313" r:id="rId36"/>
    <p:sldId id="314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FFFF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7320\ziegeler\Cwo\et-ky7-001\svn\documents\doecgf10\all-nor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mb7320\ziegeler\Cwo\et-ky7-001\svn\documents\doecgf10\all-nor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plotArea>
      <c:layout/>
      <c:barChart>
        <c:barDir val="col"/>
        <c:grouping val="stacked"/>
        <c:ser>
          <c:idx val="0"/>
          <c:order val="0"/>
          <c:tx>
            <c:strRef>
              <c:f>all.norm!$J$1</c:f>
              <c:strCache>
                <c:ptCount val="1"/>
                <c:pt idx="0">
                  <c:v>No Bias</c:v>
                </c:pt>
              </c:strCache>
            </c:strRef>
          </c:tx>
          <c:cat>
            <c:strRef>
              <c:f>all.norm!$I$2:$I$25</c:f>
              <c:strCache>
                <c:ptCount val="24"/>
                <c:pt idx="0">
                  <c:v>ms1v6</c:v>
                </c:pt>
                <c:pt idx="1">
                  <c:v>ms1v8</c:v>
                </c:pt>
                <c:pt idx="2">
                  <c:v>ms1g6</c:v>
                </c:pt>
                <c:pt idx="3">
                  <c:v>ms1g8</c:v>
                </c:pt>
                <c:pt idx="4">
                  <c:v>ms3v6</c:v>
                </c:pt>
                <c:pt idx="5">
                  <c:v>ms3v8</c:v>
                </c:pt>
                <c:pt idx="6">
                  <c:v>ms3g6</c:v>
                </c:pt>
                <c:pt idx="7">
                  <c:v>ms3g8</c:v>
                </c:pt>
                <c:pt idx="8">
                  <c:v>nc1v6</c:v>
                </c:pt>
                <c:pt idx="9">
                  <c:v>nc1v8</c:v>
                </c:pt>
                <c:pt idx="10">
                  <c:v>nc1g6</c:v>
                </c:pt>
                <c:pt idx="11">
                  <c:v>nc1g8</c:v>
                </c:pt>
                <c:pt idx="12">
                  <c:v>nc3v6</c:v>
                </c:pt>
                <c:pt idx="13">
                  <c:v>nc3v8</c:v>
                </c:pt>
                <c:pt idx="14">
                  <c:v>nc3g6</c:v>
                </c:pt>
                <c:pt idx="15">
                  <c:v>nc3g8</c:v>
                </c:pt>
                <c:pt idx="16">
                  <c:v>mi1v6</c:v>
                </c:pt>
                <c:pt idx="17">
                  <c:v>mi1v8</c:v>
                </c:pt>
                <c:pt idx="18">
                  <c:v>mi1g6</c:v>
                </c:pt>
                <c:pt idx="19">
                  <c:v>mi1g8</c:v>
                </c:pt>
                <c:pt idx="20">
                  <c:v>mi3v6</c:v>
                </c:pt>
                <c:pt idx="21">
                  <c:v>mi3v8</c:v>
                </c:pt>
                <c:pt idx="22">
                  <c:v>mi3g6</c:v>
                </c:pt>
                <c:pt idx="23">
                  <c:v>mi3g8</c:v>
                </c:pt>
              </c:strCache>
            </c:strRef>
          </c:cat>
          <c:val>
            <c:numRef>
              <c:f>all.norm!$J$2:$J$25</c:f>
              <c:numCache>
                <c:formatCode>General</c:formatCode>
                <c:ptCount val="24"/>
                <c:pt idx="0">
                  <c:v>0.33145430809399506</c:v>
                </c:pt>
                <c:pt idx="1">
                  <c:v>0.37099413612565507</c:v>
                </c:pt>
                <c:pt idx="2">
                  <c:v>0.68502146214099313</c:v>
                </c:pt>
                <c:pt idx="3">
                  <c:v>0.64080099476439811</c:v>
                </c:pt>
                <c:pt idx="4">
                  <c:v>0.33490738219895311</c:v>
                </c:pt>
                <c:pt idx="5">
                  <c:v>0.37577908376963409</c:v>
                </c:pt>
                <c:pt idx="6">
                  <c:v>0.68818102362204803</c:v>
                </c:pt>
                <c:pt idx="7">
                  <c:v>0.64628234986944988</c:v>
                </c:pt>
                <c:pt idx="8">
                  <c:v>0.32708778067885114</c:v>
                </c:pt>
                <c:pt idx="9">
                  <c:v>0.36763279373368107</c:v>
                </c:pt>
                <c:pt idx="10">
                  <c:v>0.66715579634464817</c:v>
                </c:pt>
                <c:pt idx="11">
                  <c:v>0.630540234986945</c:v>
                </c:pt>
                <c:pt idx="12">
                  <c:v>0.33780569190600512</c:v>
                </c:pt>
                <c:pt idx="13">
                  <c:v>0.36969424083769703</c:v>
                </c:pt>
                <c:pt idx="14">
                  <c:v>0.68441328981722971</c:v>
                </c:pt>
                <c:pt idx="15">
                  <c:v>0.64123678010471197</c:v>
                </c:pt>
                <c:pt idx="16">
                  <c:v>0.28345155672823197</c:v>
                </c:pt>
                <c:pt idx="17">
                  <c:v>0.30385152631579004</c:v>
                </c:pt>
                <c:pt idx="18">
                  <c:v>0.62848641909814307</c:v>
                </c:pt>
                <c:pt idx="19">
                  <c:v>0.5500620799999999</c:v>
                </c:pt>
                <c:pt idx="20">
                  <c:v>0.29656140211640203</c:v>
                </c:pt>
                <c:pt idx="21">
                  <c:v>0.30773654255319194</c:v>
                </c:pt>
                <c:pt idx="22">
                  <c:v>0.635092398921833</c:v>
                </c:pt>
                <c:pt idx="23">
                  <c:v>0.55998520325203305</c:v>
                </c:pt>
              </c:numCache>
            </c:numRef>
          </c:val>
        </c:ser>
        <c:ser>
          <c:idx val="1"/>
          <c:order val="1"/>
          <c:tx>
            <c:strRef>
              <c:f>all.norm!$K$1</c:f>
              <c:strCache>
                <c:ptCount val="1"/>
                <c:pt idx="0">
                  <c:v>Add C</c:v>
                </c:pt>
              </c:strCache>
            </c:strRef>
          </c:tx>
          <c:cat>
            <c:strRef>
              <c:f>all.norm!$I$2:$I$25</c:f>
              <c:strCache>
                <c:ptCount val="24"/>
                <c:pt idx="0">
                  <c:v>ms1v6</c:v>
                </c:pt>
                <c:pt idx="1">
                  <c:v>ms1v8</c:v>
                </c:pt>
                <c:pt idx="2">
                  <c:v>ms1g6</c:v>
                </c:pt>
                <c:pt idx="3">
                  <c:v>ms1g8</c:v>
                </c:pt>
                <c:pt idx="4">
                  <c:v>ms3v6</c:v>
                </c:pt>
                <c:pt idx="5">
                  <c:v>ms3v8</c:v>
                </c:pt>
                <c:pt idx="6">
                  <c:v>ms3g6</c:v>
                </c:pt>
                <c:pt idx="7">
                  <c:v>ms3g8</c:v>
                </c:pt>
                <c:pt idx="8">
                  <c:v>nc1v6</c:v>
                </c:pt>
                <c:pt idx="9">
                  <c:v>nc1v8</c:v>
                </c:pt>
                <c:pt idx="10">
                  <c:v>nc1g6</c:v>
                </c:pt>
                <c:pt idx="11">
                  <c:v>nc1g8</c:v>
                </c:pt>
                <c:pt idx="12">
                  <c:v>nc3v6</c:v>
                </c:pt>
                <c:pt idx="13">
                  <c:v>nc3v8</c:v>
                </c:pt>
                <c:pt idx="14">
                  <c:v>nc3g6</c:v>
                </c:pt>
                <c:pt idx="15">
                  <c:v>nc3g8</c:v>
                </c:pt>
                <c:pt idx="16">
                  <c:v>mi1v6</c:v>
                </c:pt>
                <c:pt idx="17">
                  <c:v>mi1v8</c:v>
                </c:pt>
                <c:pt idx="18">
                  <c:v>mi1g6</c:v>
                </c:pt>
                <c:pt idx="19">
                  <c:v>mi1g8</c:v>
                </c:pt>
                <c:pt idx="20">
                  <c:v>mi3v6</c:v>
                </c:pt>
                <c:pt idx="21">
                  <c:v>mi3v8</c:v>
                </c:pt>
                <c:pt idx="22">
                  <c:v>mi3g6</c:v>
                </c:pt>
                <c:pt idx="23">
                  <c:v>mi3g8</c:v>
                </c:pt>
              </c:strCache>
            </c:strRef>
          </c:cat>
          <c:val>
            <c:numRef>
              <c:f>all.norm!$K$2:$K$25</c:f>
              <c:numCache>
                <c:formatCode>General</c:formatCode>
                <c:ptCount val="24"/>
                <c:pt idx="0">
                  <c:v>1.031583263707573</c:v>
                </c:pt>
                <c:pt idx="1">
                  <c:v>0.99103335078533983</c:v>
                </c:pt>
                <c:pt idx="2">
                  <c:v>0.68321302872062484</c:v>
                </c:pt>
                <c:pt idx="3">
                  <c:v>0.63991301047120408</c:v>
                </c:pt>
                <c:pt idx="4">
                  <c:v>1.00083182767624</c:v>
                </c:pt>
                <c:pt idx="5">
                  <c:v>0.95906684073106785</c:v>
                </c:pt>
                <c:pt idx="6">
                  <c:v>0.690147539267016</c:v>
                </c:pt>
                <c:pt idx="7">
                  <c:v>0.6450450391644923</c:v>
                </c:pt>
                <c:pt idx="8">
                  <c:v>0.41247368146214108</c:v>
                </c:pt>
                <c:pt idx="9">
                  <c:v>0.44050647519582309</c:v>
                </c:pt>
                <c:pt idx="10">
                  <c:v>0.66240449086161801</c:v>
                </c:pt>
                <c:pt idx="11">
                  <c:v>0.62847937007874011</c:v>
                </c:pt>
                <c:pt idx="12">
                  <c:v>0.41284608355091407</c:v>
                </c:pt>
                <c:pt idx="13">
                  <c:v>0.44149895561357699</c:v>
                </c:pt>
                <c:pt idx="14">
                  <c:v>0.68549465968586509</c:v>
                </c:pt>
                <c:pt idx="15">
                  <c:v>0.64236172774869105</c:v>
                </c:pt>
                <c:pt idx="16">
                  <c:v>0.28371804749340401</c:v>
                </c:pt>
                <c:pt idx="17">
                  <c:v>0.30314572559366704</c:v>
                </c:pt>
                <c:pt idx="18">
                  <c:v>0.62897212201591501</c:v>
                </c:pt>
                <c:pt idx="19">
                  <c:v>0.55031554666666693</c:v>
                </c:pt>
                <c:pt idx="20">
                  <c:v>0.29568283068783108</c:v>
                </c:pt>
                <c:pt idx="21">
                  <c:v>0.30836486702127713</c:v>
                </c:pt>
                <c:pt idx="22">
                  <c:v>0.63454892183288403</c:v>
                </c:pt>
                <c:pt idx="23">
                  <c:v>0.55887701897019115</c:v>
                </c:pt>
              </c:numCache>
            </c:numRef>
          </c:val>
        </c:ser>
        <c:ser>
          <c:idx val="2"/>
          <c:order val="2"/>
          <c:tx>
            <c:strRef>
              <c:f>all.norm!$L$1</c:f>
              <c:strCache>
                <c:ptCount val="1"/>
                <c:pt idx="0">
                  <c:v>Sin-low</c:v>
                </c:pt>
              </c:strCache>
            </c:strRef>
          </c:tx>
          <c:cat>
            <c:strRef>
              <c:f>all.norm!$I$2:$I$25</c:f>
              <c:strCache>
                <c:ptCount val="24"/>
                <c:pt idx="0">
                  <c:v>ms1v6</c:v>
                </c:pt>
                <c:pt idx="1">
                  <c:v>ms1v8</c:v>
                </c:pt>
                <c:pt idx="2">
                  <c:v>ms1g6</c:v>
                </c:pt>
                <c:pt idx="3">
                  <c:v>ms1g8</c:v>
                </c:pt>
                <c:pt idx="4">
                  <c:v>ms3v6</c:v>
                </c:pt>
                <c:pt idx="5">
                  <c:v>ms3v8</c:v>
                </c:pt>
                <c:pt idx="6">
                  <c:v>ms3g6</c:v>
                </c:pt>
                <c:pt idx="7">
                  <c:v>ms3g8</c:v>
                </c:pt>
                <c:pt idx="8">
                  <c:v>nc1v6</c:v>
                </c:pt>
                <c:pt idx="9">
                  <c:v>nc1v8</c:v>
                </c:pt>
                <c:pt idx="10">
                  <c:v>nc1g6</c:v>
                </c:pt>
                <c:pt idx="11">
                  <c:v>nc1g8</c:v>
                </c:pt>
                <c:pt idx="12">
                  <c:v>nc3v6</c:v>
                </c:pt>
                <c:pt idx="13">
                  <c:v>nc3v8</c:v>
                </c:pt>
                <c:pt idx="14">
                  <c:v>nc3g6</c:v>
                </c:pt>
                <c:pt idx="15">
                  <c:v>nc3g8</c:v>
                </c:pt>
                <c:pt idx="16">
                  <c:v>mi1v6</c:v>
                </c:pt>
                <c:pt idx="17">
                  <c:v>mi1v8</c:v>
                </c:pt>
                <c:pt idx="18">
                  <c:v>mi1g6</c:v>
                </c:pt>
                <c:pt idx="19">
                  <c:v>mi1g8</c:v>
                </c:pt>
                <c:pt idx="20">
                  <c:v>mi3v6</c:v>
                </c:pt>
                <c:pt idx="21">
                  <c:v>mi3v8</c:v>
                </c:pt>
                <c:pt idx="22">
                  <c:v>mi3g6</c:v>
                </c:pt>
                <c:pt idx="23">
                  <c:v>mi3g8</c:v>
                </c:pt>
              </c:strCache>
            </c:strRef>
          </c:cat>
          <c:val>
            <c:numRef>
              <c:f>all.norm!$L$2:$L$25</c:f>
              <c:numCache>
                <c:formatCode>General</c:formatCode>
                <c:ptCount val="24"/>
                <c:pt idx="0">
                  <c:v>0.54552885117493499</c:v>
                </c:pt>
                <c:pt idx="1">
                  <c:v>0.55482699738903407</c:v>
                </c:pt>
                <c:pt idx="2">
                  <c:v>0.68503178477690185</c:v>
                </c:pt>
                <c:pt idx="3">
                  <c:v>0.64011535248041918</c:v>
                </c:pt>
                <c:pt idx="4">
                  <c:v>0.54607963446475316</c:v>
                </c:pt>
                <c:pt idx="5">
                  <c:v>0.55257459530025987</c:v>
                </c:pt>
                <c:pt idx="6">
                  <c:v>0.68999884816754109</c:v>
                </c:pt>
                <c:pt idx="7">
                  <c:v>0.64923458115183097</c:v>
                </c:pt>
                <c:pt idx="8">
                  <c:v>0.55141728459529993</c:v>
                </c:pt>
                <c:pt idx="9">
                  <c:v>0.56399571801566606</c:v>
                </c:pt>
                <c:pt idx="10">
                  <c:v>0.66968258485639598</c:v>
                </c:pt>
                <c:pt idx="11">
                  <c:v>0.63345170603674605</c:v>
                </c:pt>
                <c:pt idx="12">
                  <c:v>0.54953067885117501</c:v>
                </c:pt>
                <c:pt idx="13">
                  <c:v>0.55448876963350802</c:v>
                </c:pt>
                <c:pt idx="14">
                  <c:v>0.69152240837696288</c:v>
                </c:pt>
                <c:pt idx="15">
                  <c:v>0.64200545691906219</c:v>
                </c:pt>
                <c:pt idx="16">
                  <c:v>0.5725831842105259</c:v>
                </c:pt>
                <c:pt idx="17">
                  <c:v>0.54318999999999895</c:v>
                </c:pt>
                <c:pt idx="18">
                  <c:v>0.63734841397849629</c:v>
                </c:pt>
                <c:pt idx="19">
                  <c:v>0.55098960212201609</c:v>
                </c:pt>
                <c:pt idx="20">
                  <c:v>0.60445215223097104</c:v>
                </c:pt>
                <c:pt idx="21">
                  <c:v>0.54961649732620399</c:v>
                </c:pt>
                <c:pt idx="22">
                  <c:v>0.64231327176780995</c:v>
                </c:pt>
                <c:pt idx="23">
                  <c:v>0.56648386058981204</c:v>
                </c:pt>
              </c:numCache>
            </c:numRef>
          </c:val>
        </c:ser>
        <c:ser>
          <c:idx val="3"/>
          <c:order val="3"/>
          <c:tx>
            <c:strRef>
              <c:f>all.norm!$M$1</c:f>
              <c:strCache>
                <c:ptCount val="1"/>
                <c:pt idx="0">
                  <c:v>Sin-high</c:v>
                </c:pt>
              </c:strCache>
            </c:strRef>
          </c:tx>
          <c:cat>
            <c:strRef>
              <c:f>all.norm!$I$2:$I$25</c:f>
              <c:strCache>
                <c:ptCount val="24"/>
                <c:pt idx="0">
                  <c:v>ms1v6</c:v>
                </c:pt>
                <c:pt idx="1">
                  <c:v>ms1v8</c:v>
                </c:pt>
                <c:pt idx="2">
                  <c:v>ms1g6</c:v>
                </c:pt>
                <c:pt idx="3">
                  <c:v>ms1g8</c:v>
                </c:pt>
                <c:pt idx="4">
                  <c:v>ms3v6</c:v>
                </c:pt>
                <c:pt idx="5">
                  <c:v>ms3v8</c:v>
                </c:pt>
                <c:pt idx="6">
                  <c:v>ms3g6</c:v>
                </c:pt>
                <c:pt idx="7">
                  <c:v>ms3g8</c:v>
                </c:pt>
                <c:pt idx="8">
                  <c:v>nc1v6</c:v>
                </c:pt>
                <c:pt idx="9">
                  <c:v>nc1v8</c:v>
                </c:pt>
                <c:pt idx="10">
                  <c:v>nc1g6</c:v>
                </c:pt>
                <c:pt idx="11">
                  <c:v>nc1g8</c:v>
                </c:pt>
                <c:pt idx="12">
                  <c:v>nc3v6</c:v>
                </c:pt>
                <c:pt idx="13">
                  <c:v>nc3v8</c:v>
                </c:pt>
                <c:pt idx="14">
                  <c:v>nc3g6</c:v>
                </c:pt>
                <c:pt idx="15">
                  <c:v>nc3g8</c:v>
                </c:pt>
                <c:pt idx="16">
                  <c:v>mi1v6</c:v>
                </c:pt>
                <c:pt idx="17">
                  <c:v>mi1v8</c:v>
                </c:pt>
                <c:pt idx="18">
                  <c:v>mi1g6</c:v>
                </c:pt>
                <c:pt idx="19">
                  <c:v>mi1g8</c:v>
                </c:pt>
                <c:pt idx="20">
                  <c:v>mi3v6</c:v>
                </c:pt>
                <c:pt idx="21">
                  <c:v>mi3v8</c:v>
                </c:pt>
                <c:pt idx="22">
                  <c:v>mi3g6</c:v>
                </c:pt>
                <c:pt idx="23">
                  <c:v>mi3g8</c:v>
                </c:pt>
              </c:strCache>
            </c:strRef>
          </c:cat>
          <c:val>
            <c:numRef>
              <c:f>all.norm!$M$2:$M$25</c:f>
              <c:numCache>
                <c:formatCode>General</c:formatCode>
                <c:ptCount val="24"/>
                <c:pt idx="0">
                  <c:v>0.51692402088772793</c:v>
                </c:pt>
                <c:pt idx="1">
                  <c:v>0.52278078534031391</c:v>
                </c:pt>
                <c:pt idx="2">
                  <c:v>0.70600602094240894</c:v>
                </c:pt>
                <c:pt idx="3">
                  <c:v>0.66484287206266313</c:v>
                </c:pt>
                <c:pt idx="4">
                  <c:v>0.51005451697127902</c:v>
                </c:pt>
                <c:pt idx="5">
                  <c:v>0.52148188481675284</c:v>
                </c:pt>
                <c:pt idx="6">
                  <c:v>0.70801370757180204</c:v>
                </c:pt>
                <c:pt idx="7">
                  <c:v>0.67138625654450423</c:v>
                </c:pt>
                <c:pt idx="8">
                  <c:v>0.51791861618799007</c:v>
                </c:pt>
                <c:pt idx="9">
                  <c:v>0.526712976501306</c:v>
                </c:pt>
                <c:pt idx="10">
                  <c:v>0.69518650130548298</c:v>
                </c:pt>
                <c:pt idx="11">
                  <c:v>0.65407232375979107</c:v>
                </c:pt>
                <c:pt idx="12">
                  <c:v>0.517684621409922</c:v>
                </c:pt>
                <c:pt idx="13">
                  <c:v>0.52304083550914016</c:v>
                </c:pt>
                <c:pt idx="14">
                  <c:v>0.70421430809399399</c:v>
                </c:pt>
                <c:pt idx="15">
                  <c:v>0.66571182767624115</c:v>
                </c:pt>
                <c:pt idx="16">
                  <c:v>0.61223294429708197</c:v>
                </c:pt>
                <c:pt idx="17">
                  <c:v>0.5531348556430451</c:v>
                </c:pt>
                <c:pt idx="18">
                  <c:v>0.73371920000000013</c:v>
                </c:pt>
                <c:pt idx="19">
                  <c:v>0.61544384408602104</c:v>
                </c:pt>
                <c:pt idx="20">
                  <c:v>0.62451853018372705</c:v>
                </c:pt>
                <c:pt idx="21">
                  <c:v>0.56736314960629786</c:v>
                </c:pt>
                <c:pt idx="22">
                  <c:v>0.72594238605898109</c:v>
                </c:pt>
                <c:pt idx="23">
                  <c:v>0.62707903743315629</c:v>
                </c:pt>
              </c:numCache>
            </c:numRef>
          </c:val>
        </c:ser>
        <c:overlap val="100"/>
        <c:axId val="55424512"/>
        <c:axId val="55426048"/>
      </c:barChart>
      <c:catAx>
        <c:axId val="55424512"/>
        <c:scaling>
          <c:orientation val="minMax"/>
        </c:scaling>
        <c:axPos val="b"/>
        <c:tickLblPos val="nextTo"/>
        <c:txPr>
          <a:bodyPr rot="-2220000"/>
          <a:lstStyle/>
          <a:p>
            <a:pPr>
              <a:defRPr/>
            </a:pPr>
            <a:endParaRPr lang="en-US"/>
          </a:p>
        </c:txPr>
        <c:crossAx val="55426048"/>
        <c:crosses val="autoZero"/>
        <c:auto val="1"/>
        <c:lblAlgn val="ctr"/>
        <c:lblOffset val="100"/>
      </c:catAx>
      <c:valAx>
        <c:axId val="55426048"/>
        <c:scaling>
          <c:orientation val="minMax"/>
        </c:scaling>
        <c:axPos val="l"/>
        <c:majorGridlines/>
        <c:numFmt formatCode="General" sourceLinked="1"/>
        <c:tickLblPos val="nextTo"/>
        <c:crossAx val="5542451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plotArea>
      <c:layout/>
      <c:barChart>
        <c:barDir val="col"/>
        <c:grouping val="stacked"/>
        <c:ser>
          <c:idx val="0"/>
          <c:order val="0"/>
          <c:tx>
            <c:strRef>
              <c:f>all.norm.min!$I$1</c:f>
              <c:strCache>
                <c:ptCount val="1"/>
                <c:pt idx="0">
                  <c:v>No Bias</c:v>
                </c:pt>
              </c:strCache>
            </c:strRef>
          </c:tx>
          <c:errBars>
            <c:errBarType val="both"/>
            <c:errValType val="cust"/>
            <c:plus>
              <c:numRef>
                <c:f>all.norm.min!$I$14:$I$16</c:f>
                <c:numCache>
                  <c:formatCode>General</c:formatCode>
                  <c:ptCount val="3"/>
                  <c:pt idx="0">
                    <c:v>5.9957848617993017E-3</c:v>
                  </c:pt>
                  <c:pt idx="1">
                    <c:v>6.4669084929113007E-3</c:v>
                  </c:pt>
                  <c:pt idx="2">
                    <c:v>5.6111887733352123E-3</c:v>
                  </c:pt>
                </c:numCache>
              </c:numRef>
            </c:plus>
            <c:minus>
              <c:numRef>
                <c:f>all.norm.min!$I$14:$I$16</c:f>
                <c:numCache>
                  <c:formatCode>General</c:formatCode>
                  <c:ptCount val="3"/>
                  <c:pt idx="0">
                    <c:v>5.9957848617993017E-3</c:v>
                  </c:pt>
                  <c:pt idx="1">
                    <c:v>6.4669084929113007E-3</c:v>
                  </c:pt>
                  <c:pt idx="2">
                    <c:v>5.6111887733352123E-3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dk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errBars>
          <c:cat>
            <c:strRef>
              <c:f>all.norm.min!$H$2:$H$4</c:f>
              <c:strCache>
                <c:ptCount val="3"/>
                <c:pt idx="0">
                  <c:v>Mean Square</c:v>
                </c:pt>
                <c:pt idx="1">
                  <c:v>Norm Correlation</c:v>
                </c:pt>
                <c:pt idx="2">
                  <c:v>Mutual Information</c:v>
                </c:pt>
              </c:strCache>
            </c:strRef>
          </c:cat>
          <c:val>
            <c:numRef>
              <c:f>all.norm.min!$I$2:$I$4</c:f>
              <c:numCache>
                <c:formatCode>General</c:formatCode>
                <c:ptCount val="3"/>
                <c:pt idx="0">
                  <c:v>0.29026265789473704</c:v>
                </c:pt>
                <c:pt idx="1">
                  <c:v>0.291195234375</c:v>
                </c:pt>
                <c:pt idx="2">
                  <c:v>0.22389221333333301</c:v>
                </c:pt>
              </c:numCache>
            </c:numRef>
          </c:val>
        </c:ser>
        <c:ser>
          <c:idx val="1"/>
          <c:order val="1"/>
          <c:tx>
            <c:strRef>
              <c:f>all.norm.min!$J$1</c:f>
              <c:strCache>
                <c:ptCount val="1"/>
                <c:pt idx="0">
                  <c:v>Add C</c:v>
                </c:pt>
              </c:strCache>
            </c:strRef>
          </c:tx>
          <c:errBars>
            <c:errBarType val="both"/>
            <c:errValType val="cust"/>
            <c:plus>
              <c:numRef>
                <c:f>all.norm.min!$J$14:$J$16</c:f>
                <c:numCache>
                  <c:formatCode>General</c:formatCode>
                  <c:ptCount val="3"/>
                  <c:pt idx="0">
                    <c:v>2.1687037094044008E-2</c:v>
                  </c:pt>
                  <c:pt idx="1">
                    <c:v>6.7305846266083507E-3</c:v>
                  </c:pt>
                  <c:pt idx="2">
                    <c:v>5.5620104407131813E-3</c:v>
                  </c:pt>
                </c:numCache>
              </c:numRef>
            </c:plus>
            <c:minus>
              <c:numRef>
                <c:f>all.norm.min!$J$14:$J$16</c:f>
                <c:numCache>
                  <c:formatCode>General</c:formatCode>
                  <c:ptCount val="3"/>
                  <c:pt idx="0">
                    <c:v>2.1687037094044008E-2</c:v>
                  </c:pt>
                  <c:pt idx="1">
                    <c:v>6.7305846266083507E-3</c:v>
                  </c:pt>
                  <c:pt idx="2">
                    <c:v>5.5620104407131813E-3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dk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errBars>
          <c:cat>
            <c:strRef>
              <c:f>all.norm.min!$H$2:$H$4</c:f>
              <c:strCache>
                <c:ptCount val="3"/>
                <c:pt idx="0">
                  <c:v>Mean Square</c:v>
                </c:pt>
                <c:pt idx="1">
                  <c:v>Norm Correlation</c:v>
                </c:pt>
                <c:pt idx="2">
                  <c:v>Mutual Information</c:v>
                </c:pt>
              </c:strCache>
            </c:strRef>
          </c:cat>
          <c:val>
            <c:numRef>
              <c:f>all.norm.min!$J$2:$J$4</c:f>
              <c:numCache>
                <c:formatCode>General</c:formatCode>
                <c:ptCount val="3"/>
                <c:pt idx="0">
                  <c:v>0.917058868421053</c:v>
                </c:pt>
                <c:pt idx="1">
                  <c:v>0.36926609375000008</c:v>
                </c:pt>
                <c:pt idx="2">
                  <c:v>0.22353800000000001</c:v>
                </c:pt>
              </c:numCache>
            </c:numRef>
          </c:val>
        </c:ser>
        <c:ser>
          <c:idx val="2"/>
          <c:order val="2"/>
          <c:tx>
            <c:strRef>
              <c:f>all.norm.min!$K$1</c:f>
              <c:strCache>
                <c:ptCount val="1"/>
                <c:pt idx="0">
                  <c:v>Sin-low</c:v>
                </c:pt>
              </c:strCache>
            </c:strRef>
          </c:tx>
          <c:errBars>
            <c:errBarType val="both"/>
            <c:errValType val="cust"/>
            <c:plus>
              <c:numRef>
                <c:f>all.norm.min!$K$14:$K$16</c:f>
                <c:numCache>
                  <c:formatCode>General</c:formatCode>
                  <c:ptCount val="3"/>
                  <c:pt idx="0">
                    <c:v>7.2543134617460607E-3</c:v>
                  </c:pt>
                  <c:pt idx="1">
                    <c:v>7.2465452163759311E-3</c:v>
                  </c:pt>
                  <c:pt idx="2">
                    <c:v>9.3993344236498189E-3</c:v>
                  </c:pt>
                </c:numCache>
              </c:numRef>
            </c:plus>
            <c:minus>
              <c:numRef>
                <c:f>all.norm.min!$K$14:$K$16</c:f>
                <c:numCache>
                  <c:formatCode>General</c:formatCode>
                  <c:ptCount val="3"/>
                  <c:pt idx="0">
                    <c:v>7.2543134617460607E-3</c:v>
                  </c:pt>
                  <c:pt idx="1">
                    <c:v>7.2465452163759311E-3</c:v>
                  </c:pt>
                  <c:pt idx="2">
                    <c:v>9.3993344236498189E-3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dk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errBars>
          <c:cat>
            <c:strRef>
              <c:f>all.norm.min!$H$2:$H$4</c:f>
              <c:strCache>
                <c:ptCount val="3"/>
                <c:pt idx="0">
                  <c:v>Mean Square</c:v>
                </c:pt>
                <c:pt idx="1">
                  <c:v>Norm Correlation</c:v>
                </c:pt>
                <c:pt idx="2">
                  <c:v>Mutual Information</c:v>
                </c:pt>
              </c:strCache>
            </c:strRef>
          </c:cat>
          <c:val>
            <c:numRef>
              <c:f>all.norm.min!$K$2:$K$4</c:f>
              <c:numCache>
                <c:formatCode>General</c:formatCode>
                <c:ptCount val="3"/>
                <c:pt idx="0">
                  <c:v>0.50018694736842095</c:v>
                </c:pt>
                <c:pt idx="1">
                  <c:v>0.50270986979166488</c:v>
                </c:pt>
                <c:pt idx="2">
                  <c:v>0.49905485333333305</c:v>
                </c:pt>
              </c:numCache>
            </c:numRef>
          </c:val>
        </c:ser>
        <c:ser>
          <c:idx val="3"/>
          <c:order val="3"/>
          <c:tx>
            <c:strRef>
              <c:f>all.norm.min!$L$1</c:f>
              <c:strCache>
                <c:ptCount val="1"/>
                <c:pt idx="0">
                  <c:v>Sin-high</c:v>
                </c:pt>
              </c:strCache>
            </c:strRef>
          </c:tx>
          <c:errBars>
            <c:errBarType val="both"/>
            <c:errValType val="cust"/>
            <c:plus>
              <c:numRef>
                <c:f>all.norm.min!$L$14:$L$16</c:f>
                <c:numCache>
                  <c:formatCode>General</c:formatCode>
                  <c:ptCount val="3"/>
                  <c:pt idx="0">
                    <c:v>7.0870826239398414E-3</c:v>
                  </c:pt>
                  <c:pt idx="1">
                    <c:v>6.984280236926081E-3</c:v>
                  </c:pt>
                  <c:pt idx="2">
                    <c:v>9.6592791614662707E-3</c:v>
                  </c:pt>
                </c:numCache>
              </c:numRef>
            </c:plus>
            <c:minus>
              <c:numRef>
                <c:f>all.norm.min!$L$14:$L$16</c:f>
                <c:numCache>
                  <c:formatCode>General</c:formatCode>
                  <c:ptCount val="3"/>
                  <c:pt idx="0">
                    <c:v>7.0870826239398414E-3</c:v>
                  </c:pt>
                  <c:pt idx="1">
                    <c:v>6.984280236926081E-3</c:v>
                  </c:pt>
                  <c:pt idx="2">
                    <c:v>9.6592791614662707E-3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dk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errBars>
          <c:cat>
            <c:strRef>
              <c:f>all.norm.min!$H$2:$H$4</c:f>
              <c:strCache>
                <c:ptCount val="3"/>
                <c:pt idx="0">
                  <c:v>Mean Square</c:v>
                </c:pt>
                <c:pt idx="1">
                  <c:v>Norm Correlation</c:v>
                </c:pt>
                <c:pt idx="2">
                  <c:v>Mutual Information</c:v>
                </c:pt>
              </c:strCache>
            </c:strRef>
          </c:cat>
          <c:val>
            <c:numRef>
              <c:f>all.norm.min!$L$2:$L$4</c:f>
              <c:numCache>
                <c:formatCode>General</c:formatCode>
                <c:ptCount val="3"/>
                <c:pt idx="0">
                  <c:v>0.46587473684210606</c:v>
                </c:pt>
                <c:pt idx="1">
                  <c:v>0.46968372395833402</c:v>
                </c:pt>
                <c:pt idx="2">
                  <c:v>0.52235198924731086</c:v>
                </c:pt>
              </c:numCache>
            </c:numRef>
          </c:val>
        </c:ser>
        <c:overlap val="100"/>
        <c:axId val="56688640"/>
        <c:axId val="56690176"/>
      </c:barChart>
      <c:catAx>
        <c:axId val="56688640"/>
        <c:scaling>
          <c:orientation val="minMax"/>
        </c:scaling>
        <c:axPos val="b"/>
        <c:tickLblPos val="nextTo"/>
        <c:crossAx val="56690176"/>
        <c:crosses val="autoZero"/>
        <c:auto val="1"/>
        <c:lblAlgn val="ctr"/>
        <c:lblOffset val="100"/>
      </c:catAx>
      <c:valAx>
        <c:axId val="56690176"/>
        <c:scaling>
          <c:orientation val="minMax"/>
        </c:scaling>
        <c:axPos val="l"/>
        <c:majorGridlines/>
        <c:numFmt formatCode="General" sourceLinked="1"/>
        <c:tickLblPos val="nextTo"/>
        <c:crossAx val="5668864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7735D92-9B16-46CB-9875-B38EB5BE9052}" type="datetime1">
              <a:rPr lang="en-US"/>
              <a:pPr>
                <a:defRPr/>
              </a:pPr>
              <a:t>5/13/2010</a:t>
            </a:fld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128D098-2485-4B12-B16A-39221C97C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C6C8ED7-187A-49F4-902F-F5405DB2D509}" type="datetime1">
              <a:rPr lang="en-US"/>
              <a:pPr>
                <a:defRPr/>
              </a:pPr>
              <a:t>5/13/2010</a:t>
            </a:fld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9605AA9-3599-4C29-851F-02A626B93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A new error</a:t>
            </a:r>
            <a:r>
              <a:rPr lang="en-US" baseline="0" dirty="0" smtClean="0">
                <a:latin typeface="Calibri" charset="0"/>
              </a:rPr>
              <a:t> metric for model validation</a:t>
            </a: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[4:44]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aseline="0" dirty="0" smtClean="0">
                <a:latin typeface="Calibri" charset="0"/>
              </a:rPr>
              <a:t>-- Gradient is consistently worse except “Add C” for MS, but still worse than MI for “Add C”</a:t>
            </a:r>
          </a:p>
          <a:p>
            <a:pPr eaLnBrk="1" hangingPunct="1"/>
            <a:r>
              <a:rPr lang="en-US" baseline="0" dirty="0" smtClean="0">
                <a:latin typeface="Calibri" charset="0"/>
              </a:rPr>
              <a:t>-- MS worst for “Add C”; MI best	-- MI seems best for “No Bias”	-- Sin’s inconclusive</a:t>
            </a:r>
          </a:p>
          <a:p>
            <a:pPr eaLnBrk="1" hangingPunct="1"/>
            <a:r>
              <a:rPr lang="en-US" baseline="0" dirty="0" smtClean="0">
                <a:latin typeface="Calibri" charset="0"/>
              </a:rPr>
              <a:t>-- Linear vs. Cubic inconclusive	-- 8 maybe slightly better than 6</a:t>
            </a: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Analysis – assimilation of observed data to correct the</a:t>
            </a:r>
            <a:r>
              <a:rPr lang="en-US" baseline="0" dirty="0" smtClean="0">
                <a:latin typeface="Calibri" charset="0"/>
              </a:rPr>
              <a:t> model as it runs</a:t>
            </a:r>
          </a:p>
          <a:p>
            <a:pPr eaLnBrk="1" hangingPunct="1"/>
            <a:r>
              <a:rPr lang="en-US" baseline="0" dirty="0" smtClean="0">
                <a:latin typeface="Calibri" charset="0"/>
              </a:rPr>
              <a:t>Compare today’s pre-run Analysis to yesterday’s 24 hr Forecast</a:t>
            </a: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-- MS much worse for Add C;</a:t>
            </a:r>
            <a:r>
              <a:rPr lang="en-US" baseline="0" dirty="0" smtClean="0">
                <a:latin typeface="Calibri" charset="0"/>
              </a:rPr>
              <a:t> MI best	-- MI best for No Bias</a:t>
            </a:r>
          </a:p>
          <a:p>
            <a:pPr eaLnBrk="1" hangingPunct="1"/>
            <a:r>
              <a:rPr lang="en-US" baseline="0" dirty="0" smtClean="0">
                <a:latin typeface="Calibri" charset="0"/>
              </a:rPr>
              <a:t>-- Sin-low roughly same		-- MI slightly worse for Sin-high</a:t>
            </a:r>
          </a:p>
          <a:p>
            <a:pPr eaLnBrk="1" hangingPunct="1"/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- Animating between forecast</a:t>
            </a:r>
            <a:r>
              <a:rPr lang="en-US" baseline="0" dirty="0" smtClean="0">
                <a:latin typeface="Calibri" charset="0"/>
              </a:rPr>
              <a:t> &amp; analysis</a:t>
            </a: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- Same data:</a:t>
            </a:r>
            <a:r>
              <a:rPr lang="en-US" baseline="0" dirty="0" smtClean="0">
                <a:latin typeface="Calibri" charset="0"/>
              </a:rPr>
              <a:t> difference image</a:t>
            </a: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- Domain</a:t>
            </a:r>
            <a:r>
              <a:rPr lang="en-US" baseline="0" dirty="0" smtClean="0">
                <a:latin typeface="Calibri" charset="0"/>
              </a:rPr>
              <a:t> expert manually locating features in each, then measuring the distance.</a:t>
            </a: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75F8-BC4E-4F82-AF26-F0C3E68A5EFD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CBDB-C5B0-46EF-8A92-A7CB62A4065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4626-41F2-4E24-A2B5-E062C065E979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18DF-F0EC-4DBE-AE1D-A55C1398715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79B1C-0488-4FC5-8615-A976E0ADA979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7A2F-DCBF-4B0B-961E-BF786E012D5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6E7E-A47A-4369-AF61-C08F9838E559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2F966-8E13-454A-B716-89646E62A31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4BB4-16E8-4B59-8166-4A3724A07B0F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AA027-2823-424B-8C67-DB13A34ED9B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25067-19F0-49DC-920B-BC425559F339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F657-6C73-4EA2-B3FC-6484DD7F1D3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6A62-36E6-47A5-AC5B-570D643BDE08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160C2-0A55-46F2-B4BF-1B9DE8D945E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C0D9E-5451-4167-9C73-5D7C1C57393B}" type="datetime1">
              <a:rPr lang="fr-FR" smtClean="0"/>
              <a:t>13/05/2010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6DA55-C4A6-4440-9959-50A2B57F348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8BBA1-4DDF-4FA7-9FE5-A037E60AB351}" type="datetime1">
              <a:rPr lang="fr-FR" smtClean="0"/>
              <a:t>13/05/2010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8C91A-5AF4-4DE9-93A2-77C9C574631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2374-37AA-4CE7-9DAD-C15C0B38BC91}" type="datetime1">
              <a:rPr lang="fr-FR" smtClean="0"/>
              <a:t>13/05/2010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6F3A-77BD-492D-8104-C180D481C1D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92267-731C-40FC-B636-EB64BA428CEA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4B13-9734-482E-BF84-8815B2E87DE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20185-DB6A-4EC0-85DC-8705168A0BA9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85B0A-9296-42E5-864B-E67B490C91F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6C9EF-6235-42E6-815C-C7E759A3BF76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5627D-E9B9-4B3A-81EF-502887675C5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1099F-A6F1-49EC-9501-9A423D59DC47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653F7-7E46-4E97-BF85-BD7BAD73BB2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3BB6-9617-4781-B26A-E239E764F583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29D7-3191-4614-8107-175612D5843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D3897-A8D7-43AF-B6C1-4FC053B60064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CBDB-C5B0-46EF-8A92-A7CB62A4065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9388F-CA63-4A8B-9AA5-C2B38B97A173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85B0A-9296-42E5-864B-E67B490C91F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F08D4-F50D-4C63-8837-A65F165C2BC3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55BC-48A4-41F3-AC7B-13746826D47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9A536-DC25-40AA-8F6E-4DF0D4FA7153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88DAE-0391-4D15-9D61-FBAC9B09216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8E587-FA78-4AAE-BF6C-8BF4635FD3C3}" type="datetime1">
              <a:rPr lang="fr-FR" smtClean="0"/>
              <a:t>13/05/2010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B46E-0049-4F6E-A0A0-34414DE8177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51B6-CED1-46CD-920B-9D1A6B385529}" type="datetime1">
              <a:rPr lang="fr-FR" smtClean="0"/>
              <a:t>13/05/2010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D461-DD42-4690-8D09-0EB54CA7FE4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0C8A-C000-40D6-B342-8E88FB50E015}" type="datetime1">
              <a:rPr lang="fr-FR" smtClean="0"/>
              <a:t>13/05/2010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D212B-B951-4DD8-B720-F6F3777A642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4D61-7D53-47CB-BE9C-A1338F892FE5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55BC-48A4-41F3-AC7B-13746826D47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FA1F9-F04C-4A48-8EC1-A676FD152901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8826-F731-476B-82B9-3B63F6E8E90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4C2D2-C7BA-41C1-8E46-B57072F833D6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35B43-D901-4A2F-AA9D-10477141EA9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3C55-83C6-413F-B967-3D70808D9352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18DF-F0EC-4DBE-AE1D-A55C1398715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DD23-5255-4589-821F-0E67042105F4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7A2F-DCBF-4B0B-961E-BF786E012D5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8B7E-7F5C-4580-A6FC-4A59EFA1C613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88DAE-0391-4D15-9D61-FBAC9B09216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13295-DA18-4977-91F9-D487F376503C}" type="datetime1">
              <a:rPr lang="fr-FR" smtClean="0"/>
              <a:t>13/05/2010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B46E-0049-4F6E-A0A0-34414DE8177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54CE-7C33-48BD-B91E-A6BA4A51DF9C}" type="datetime1">
              <a:rPr lang="fr-FR" smtClean="0"/>
              <a:t>13/05/2010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D461-DD42-4690-8D09-0EB54CA7FE4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D182-566C-42DB-81AE-82E81E001C46}" type="datetime1">
              <a:rPr lang="fr-FR" smtClean="0"/>
              <a:t>13/05/2010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D212B-B951-4DD8-B720-F6F3777A642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12C18-C599-4BAF-BAA6-77BBC00C2732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08826-F731-476B-82B9-3B63F6E8E90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23031-9E65-4C46-8E05-44897C1DD988}" type="datetime1">
              <a:rPr lang="fr-FR" smtClean="0"/>
              <a:t>13/05/2010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35B43-D901-4A2F-AA9D-10477141EA9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D781539-03B9-4229-9823-C899D64F7BD6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724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D8CAE93-F1C5-49E4-9A6B-347C4F8191D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3FCFD65-660C-4EC3-90EB-F1CE59EC0985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Distribution Statement A. Approved for public release; distribution is unlimited.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E40448E-E929-49A1-86F8-E63614571C7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465B488-A142-46B8-B5EB-95D9ED5676D1}" type="datetime1">
              <a:rPr lang="fr-FR" smtClean="0"/>
              <a:t>13/05/2010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D8CAE93-F1C5-49E4-9A6B-347C4F8191D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ctrTitle"/>
          </p:nvPr>
        </p:nvSpPr>
        <p:spPr>
          <a:xfrm>
            <a:off x="685800" y="1987550"/>
            <a:ext cx="5243513" cy="72707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Deformable Registration</a:t>
            </a:r>
          </a:p>
        </p:txBody>
      </p:sp>
      <p:sp>
        <p:nvSpPr>
          <p:cNvPr id="3075" name="Sous-titre 2"/>
          <p:cNvSpPr>
            <a:spLocks noGrp="1"/>
          </p:cNvSpPr>
          <p:nvPr>
            <p:ph type="subTitle" idx="1"/>
          </p:nvPr>
        </p:nvSpPr>
        <p:spPr>
          <a:xfrm>
            <a:off x="1143000" y="2528888"/>
            <a:ext cx="4286250" cy="542925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ITK as a Model Error Metric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 bwMode="auto">
          <a:xfrm>
            <a:off x="3986213" y="3643313"/>
            <a:ext cx="44434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Sean </a:t>
            </a:r>
            <a:r>
              <a:rPr lang="en-US" sz="2400" dirty="0" err="1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Ziegeler</a:t>
            </a:r>
            <a:endParaRPr lang="en-US" sz="2400" dirty="0">
              <a:solidFill>
                <a:srgbClr val="FFFF99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	</a:t>
            </a:r>
            <a:r>
              <a:rPr lang="en-US" sz="2000" i="1" dirty="0" err="1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DoD</a:t>
            </a:r>
            <a:r>
              <a:rPr lang="en-US" sz="2000" i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 HPCMP PETTT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Jay Shriver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Jim Dykes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	</a:t>
            </a:r>
            <a:r>
              <a:rPr lang="en-US" sz="2000" i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Naval Research Labs, Code 7320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7422" y="6421461"/>
            <a:ext cx="4357718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unlimited.`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Registration &amp; Displacement</a:t>
            </a:r>
          </a:p>
        </p:txBody>
      </p:sp>
      <p:sp>
        <p:nvSpPr>
          <p:cNvPr id="13315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4343400"/>
            <a:ext cx="82296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Find a transform T that best maps features from model forecast to analysis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Measured in terms of “displacement” (i.e., how much did p move to get to q)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Could be utilized as a form of error measurement</a:t>
            </a:r>
          </a:p>
        </p:txBody>
      </p:sp>
      <p:grpSp>
        <p:nvGrpSpPr>
          <p:cNvPr id="13316" name="Group 205"/>
          <p:cNvGrpSpPr>
            <a:grpSpLocks/>
          </p:cNvGrpSpPr>
          <p:nvPr/>
        </p:nvGrpSpPr>
        <p:grpSpPr bwMode="auto">
          <a:xfrm>
            <a:off x="1643063" y="1817688"/>
            <a:ext cx="2786062" cy="2428875"/>
            <a:chOff x="1285852" y="1285860"/>
            <a:chExt cx="2286016" cy="1928826"/>
          </a:xfrm>
        </p:grpSpPr>
        <p:sp>
          <p:nvSpPr>
            <p:cNvPr id="45" name="Rectangle 44"/>
            <p:cNvSpPr/>
            <p:nvPr/>
          </p:nvSpPr>
          <p:spPr>
            <a:xfrm>
              <a:off x="1285852" y="1285860"/>
              <a:ext cx="2286016" cy="19288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" name="Picture 14" descr="C:\Documents and Settings\ziegeler\Local Settings\Temporary Internet Files\Content.IE5\HQQHT7RS\MCj03527930000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357290" y="2000240"/>
              <a:ext cx="582314" cy="571503"/>
            </a:xfrm>
            <a:prstGeom prst="rect">
              <a:avLst/>
            </a:prstGeom>
            <a:noFill/>
          </p:spPr>
        </p:pic>
        <p:pic>
          <p:nvPicPr>
            <p:cNvPr id="47" name="Picture 14" descr="C:\Documents and Settings\ziegeler\Local Settings\Temporary Internet Files\Content.IE5\HQQHT7RS\MCj03527930000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714612" y="1428736"/>
              <a:ext cx="703569" cy="717135"/>
            </a:xfrm>
            <a:prstGeom prst="rect">
              <a:avLst/>
            </a:prstGeom>
            <a:noFill/>
          </p:spPr>
        </p:pic>
        <p:grpSp>
          <p:nvGrpSpPr>
            <p:cNvPr id="13334" name="Group 203"/>
            <p:cNvGrpSpPr>
              <a:grpSpLocks/>
            </p:cNvGrpSpPr>
            <p:nvPr/>
          </p:nvGrpSpPr>
          <p:grpSpPr bwMode="auto">
            <a:xfrm rot="-3058584">
              <a:off x="2071670" y="1285860"/>
              <a:ext cx="738188" cy="2163763"/>
              <a:chOff x="1862122" y="873122"/>
              <a:chExt cx="738188" cy="2163763"/>
            </a:xfrm>
          </p:grpSpPr>
          <p:grpSp>
            <p:nvGrpSpPr>
              <p:cNvPr id="4" name="Group 202"/>
              <p:cNvGrpSpPr/>
              <p:nvPr/>
            </p:nvGrpSpPr>
            <p:grpSpPr>
              <a:xfrm>
                <a:off x="2111360" y="879472"/>
                <a:ext cx="488950" cy="2144713"/>
                <a:chOff x="2111360" y="879472"/>
                <a:chExt cx="488950" cy="2144713"/>
              </a:xfrm>
              <a:solidFill>
                <a:srgbClr val="FFE525"/>
              </a:solidFill>
            </p:grpSpPr>
            <p:sp>
              <p:nvSpPr>
                <p:cNvPr id="62" name="Freeform 78"/>
                <p:cNvSpPr>
                  <a:spLocks/>
                </p:cNvSpPr>
                <p:nvPr/>
              </p:nvSpPr>
              <p:spPr bwMode="auto">
                <a:xfrm>
                  <a:off x="2235185" y="879472"/>
                  <a:ext cx="365125" cy="787400"/>
                </a:xfrm>
                <a:custGeom>
                  <a:avLst/>
                  <a:gdLst/>
                  <a:ahLst/>
                  <a:cxnLst>
                    <a:cxn ang="0">
                      <a:pos x="177" y="967"/>
                    </a:cxn>
                    <a:cxn ang="0">
                      <a:pos x="192" y="940"/>
                    </a:cxn>
                    <a:cxn ang="0">
                      <a:pos x="209" y="914"/>
                    </a:cxn>
                    <a:cxn ang="0">
                      <a:pos x="226" y="883"/>
                    </a:cxn>
                    <a:cxn ang="0">
                      <a:pos x="245" y="853"/>
                    </a:cxn>
                    <a:cxn ang="0">
                      <a:pos x="266" y="819"/>
                    </a:cxn>
                    <a:cxn ang="0">
                      <a:pos x="287" y="783"/>
                    </a:cxn>
                    <a:cxn ang="0">
                      <a:pos x="306" y="743"/>
                    </a:cxn>
                    <a:cxn ang="0">
                      <a:pos x="328" y="705"/>
                    </a:cxn>
                    <a:cxn ang="0">
                      <a:pos x="347" y="663"/>
                    </a:cxn>
                    <a:cxn ang="0">
                      <a:pos x="366" y="621"/>
                    </a:cxn>
                    <a:cxn ang="0">
                      <a:pos x="385" y="577"/>
                    </a:cxn>
                    <a:cxn ang="0">
                      <a:pos x="403" y="536"/>
                    </a:cxn>
                    <a:cxn ang="0">
                      <a:pos x="418" y="490"/>
                    </a:cxn>
                    <a:cxn ang="0">
                      <a:pos x="431" y="446"/>
                    </a:cxn>
                    <a:cxn ang="0">
                      <a:pos x="442" y="401"/>
                    </a:cxn>
                    <a:cxn ang="0">
                      <a:pos x="450" y="357"/>
                    </a:cxn>
                    <a:cxn ang="0">
                      <a:pos x="456" y="313"/>
                    </a:cxn>
                    <a:cxn ang="0">
                      <a:pos x="460" y="273"/>
                    </a:cxn>
                    <a:cxn ang="0">
                      <a:pos x="460" y="235"/>
                    </a:cxn>
                    <a:cxn ang="0">
                      <a:pos x="460" y="201"/>
                    </a:cxn>
                    <a:cxn ang="0">
                      <a:pos x="458" y="169"/>
                    </a:cxn>
                    <a:cxn ang="0">
                      <a:pos x="454" y="140"/>
                    </a:cxn>
                    <a:cxn ang="0">
                      <a:pos x="450" y="112"/>
                    </a:cxn>
                    <a:cxn ang="0">
                      <a:pos x="446" y="89"/>
                    </a:cxn>
                    <a:cxn ang="0">
                      <a:pos x="441" y="68"/>
                    </a:cxn>
                    <a:cxn ang="0">
                      <a:pos x="433" y="49"/>
                    </a:cxn>
                    <a:cxn ang="0">
                      <a:pos x="427" y="34"/>
                    </a:cxn>
                    <a:cxn ang="0">
                      <a:pos x="423" y="22"/>
                    </a:cxn>
                    <a:cxn ang="0">
                      <a:pos x="418" y="11"/>
                    </a:cxn>
                    <a:cxn ang="0">
                      <a:pos x="416" y="5"/>
                    </a:cxn>
                    <a:cxn ang="0">
                      <a:pos x="412" y="0"/>
                    </a:cxn>
                    <a:cxn ang="0">
                      <a:pos x="412" y="0"/>
                    </a:cxn>
                    <a:cxn ang="0">
                      <a:pos x="313" y="15"/>
                    </a:cxn>
                    <a:cxn ang="0">
                      <a:pos x="0" y="992"/>
                    </a:cxn>
                    <a:cxn ang="0">
                      <a:pos x="177" y="967"/>
                    </a:cxn>
                    <a:cxn ang="0">
                      <a:pos x="177" y="967"/>
                    </a:cxn>
                  </a:cxnLst>
                  <a:rect l="0" t="0" r="r" b="b"/>
                  <a:pathLst>
                    <a:path w="460" h="992">
                      <a:moveTo>
                        <a:pt x="177" y="967"/>
                      </a:moveTo>
                      <a:lnTo>
                        <a:pt x="192" y="940"/>
                      </a:lnTo>
                      <a:lnTo>
                        <a:pt x="209" y="914"/>
                      </a:lnTo>
                      <a:lnTo>
                        <a:pt x="226" y="883"/>
                      </a:lnTo>
                      <a:lnTo>
                        <a:pt x="245" y="853"/>
                      </a:lnTo>
                      <a:lnTo>
                        <a:pt x="266" y="819"/>
                      </a:lnTo>
                      <a:lnTo>
                        <a:pt x="287" y="783"/>
                      </a:lnTo>
                      <a:lnTo>
                        <a:pt x="306" y="743"/>
                      </a:lnTo>
                      <a:lnTo>
                        <a:pt x="328" y="705"/>
                      </a:lnTo>
                      <a:lnTo>
                        <a:pt x="347" y="663"/>
                      </a:lnTo>
                      <a:lnTo>
                        <a:pt x="366" y="621"/>
                      </a:lnTo>
                      <a:lnTo>
                        <a:pt x="385" y="577"/>
                      </a:lnTo>
                      <a:lnTo>
                        <a:pt x="403" y="536"/>
                      </a:lnTo>
                      <a:lnTo>
                        <a:pt x="418" y="490"/>
                      </a:lnTo>
                      <a:lnTo>
                        <a:pt x="431" y="446"/>
                      </a:lnTo>
                      <a:lnTo>
                        <a:pt x="442" y="401"/>
                      </a:lnTo>
                      <a:lnTo>
                        <a:pt x="450" y="357"/>
                      </a:lnTo>
                      <a:lnTo>
                        <a:pt x="456" y="313"/>
                      </a:lnTo>
                      <a:lnTo>
                        <a:pt x="460" y="273"/>
                      </a:lnTo>
                      <a:lnTo>
                        <a:pt x="460" y="235"/>
                      </a:lnTo>
                      <a:lnTo>
                        <a:pt x="460" y="201"/>
                      </a:lnTo>
                      <a:lnTo>
                        <a:pt x="458" y="169"/>
                      </a:lnTo>
                      <a:lnTo>
                        <a:pt x="454" y="140"/>
                      </a:lnTo>
                      <a:lnTo>
                        <a:pt x="450" y="112"/>
                      </a:lnTo>
                      <a:lnTo>
                        <a:pt x="446" y="89"/>
                      </a:lnTo>
                      <a:lnTo>
                        <a:pt x="441" y="68"/>
                      </a:lnTo>
                      <a:lnTo>
                        <a:pt x="433" y="49"/>
                      </a:lnTo>
                      <a:lnTo>
                        <a:pt x="427" y="34"/>
                      </a:lnTo>
                      <a:lnTo>
                        <a:pt x="423" y="22"/>
                      </a:lnTo>
                      <a:lnTo>
                        <a:pt x="418" y="11"/>
                      </a:lnTo>
                      <a:lnTo>
                        <a:pt x="416" y="5"/>
                      </a:lnTo>
                      <a:lnTo>
                        <a:pt x="412" y="0"/>
                      </a:lnTo>
                      <a:lnTo>
                        <a:pt x="412" y="0"/>
                      </a:lnTo>
                      <a:lnTo>
                        <a:pt x="313" y="15"/>
                      </a:lnTo>
                      <a:lnTo>
                        <a:pt x="0" y="992"/>
                      </a:lnTo>
                      <a:lnTo>
                        <a:pt x="177" y="967"/>
                      </a:lnTo>
                      <a:lnTo>
                        <a:pt x="177" y="96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63" name="Freeform 133"/>
                <p:cNvSpPr>
                  <a:spLocks/>
                </p:cNvSpPr>
                <p:nvPr/>
              </p:nvSpPr>
              <p:spPr bwMode="auto">
                <a:xfrm>
                  <a:off x="2111360" y="1647822"/>
                  <a:ext cx="484188" cy="1376363"/>
                </a:xfrm>
                <a:custGeom>
                  <a:avLst/>
                  <a:gdLst/>
                  <a:ahLst/>
                  <a:cxnLst>
                    <a:cxn ang="0">
                      <a:pos x="162" y="6"/>
                    </a:cxn>
                    <a:cxn ang="0">
                      <a:pos x="143" y="25"/>
                    </a:cxn>
                    <a:cxn ang="0">
                      <a:pos x="112" y="65"/>
                    </a:cxn>
                    <a:cxn ang="0">
                      <a:pos x="76" y="124"/>
                    </a:cxn>
                    <a:cxn ang="0">
                      <a:pos x="42" y="205"/>
                    </a:cxn>
                    <a:cxn ang="0">
                      <a:pos x="13" y="306"/>
                    </a:cxn>
                    <a:cxn ang="0">
                      <a:pos x="0" y="430"/>
                    </a:cxn>
                    <a:cxn ang="0">
                      <a:pos x="8" y="572"/>
                    </a:cxn>
                    <a:cxn ang="0">
                      <a:pos x="40" y="738"/>
                    </a:cxn>
                    <a:cxn ang="0">
                      <a:pos x="89" y="914"/>
                    </a:cxn>
                    <a:cxn ang="0">
                      <a:pos x="150" y="1097"/>
                    </a:cxn>
                    <a:cxn ang="0">
                      <a:pos x="217" y="1272"/>
                    </a:cxn>
                    <a:cxn ang="0">
                      <a:pos x="279" y="1431"/>
                    </a:cxn>
                    <a:cxn ang="0">
                      <a:pos x="336" y="1565"/>
                    </a:cxn>
                    <a:cxn ang="0">
                      <a:pos x="382" y="1663"/>
                    </a:cxn>
                    <a:cxn ang="0">
                      <a:pos x="407" y="1717"/>
                    </a:cxn>
                    <a:cxn ang="0">
                      <a:pos x="410" y="1724"/>
                    </a:cxn>
                    <a:cxn ang="0">
                      <a:pos x="420" y="1726"/>
                    </a:cxn>
                    <a:cxn ang="0">
                      <a:pos x="435" y="1728"/>
                    </a:cxn>
                    <a:cxn ang="0">
                      <a:pos x="456" y="1730"/>
                    </a:cxn>
                    <a:cxn ang="0">
                      <a:pos x="483" y="1732"/>
                    </a:cxn>
                    <a:cxn ang="0">
                      <a:pos x="515" y="1732"/>
                    </a:cxn>
                    <a:cxn ang="0">
                      <a:pos x="551" y="1730"/>
                    </a:cxn>
                    <a:cxn ang="0">
                      <a:pos x="589" y="1728"/>
                    </a:cxn>
                    <a:cxn ang="0">
                      <a:pos x="581" y="1663"/>
                    </a:cxn>
                    <a:cxn ang="0">
                      <a:pos x="526" y="1538"/>
                    </a:cxn>
                    <a:cxn ang="0">
                      <a:pos x="475" y="1405"/>
                    </a:cxn>
                    <a:cxn ang="0">
                      <a:pos x="427" y="1272"/>
                    </a:cxn>
                    <a:cxn ang="0">
                      <a:pos x="384" y="1141"/>
                    </a:cxn>
                    <a:cxn ang="0">
                      <a:pos x="344" y="1015"/>
                    </a:cxn>
                    <a:cxn ang="0">
                      <a:pos x="312" y="901"/>
                    </a:cxn>
                    <a:cxn ang="0">
                      <a:pos x="287" y="800"/>
                    </a:cxn>
                    <a:cxn ang="0">
                      <a:pos x="266" y="715"/>
                    </a:cxn>
                    <a:cxn ang="0">
                      <a:pos x="253" y="622"/>
                    </a:cxn>
                    <a:cxn ang="0">
                      <a:pos x="245" y="519"/>
                    </a:cxn>
                    <a:cxn ang="0">
                      <a:pos x="243" y="414"/>
                    </a:cxn>
                    <a:cxn ang="0">
                      <a:pos x="251" y="308"/>
                    </a:cxn>
                    <a:cxn ang="0">
                      <a:pos x="264" y="207"/>
                    </a:cxn>
                    <a:cxn ang="0">
                      <a:pos x="285" y="114"/>
                    </a:cxn>
                    <a:cxn ang="0">
                      <a:pos x="314" y="32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610" h="1734">
                      <a:moveTo>
                        <a:pt x="165" y="4"/>
                      </a:moveTo>
                      <a:lnTo>
                        <a:pt x="162" y="6"/>
                      </a:lnTo>
                      <a:lnTo>
                        <a:pt x="154" y="13"/>
                      </a:lnTo>
                      <a:lnTo>
                        <a:pt x="143" y="25"/>
                      </a:lnTo>
                      <a:lnTo>
                        <a:pt x="129" y="44"/>
                      </a:lnTo>
                      <a:lnTo>
                        <a:pt x="112" y="65"/>
                      </a:lnTo>
                      <a:lnTo>
                        <a:pt x="95" y="91"/>
                      </a:lnTo>
                      <a:lnTo>
                        <a:pt x="76" y="124"/>
                      </a:lnTo>
                      <a:lnTo>
                        <a:pt x="59" y="164"/>
                      </a:lnTo>
                      <a:lnTo>
                        <a:pt x="42" y="205"/>
                      </a:lnTo>
                      <a:lnTo>
                        <a:pt x="27" y="253"/>
                      </a:lnTo>
                      <a:lnTo>
                        <a:pt x="13" y="306"/>
                      </a:lnTo>
                      <a:lnTo>
                        <a:pt x="6" y="365"/>
                      </a:lnTo>
                      <a:lnTo>
                        <a:pt x="0" y="430"/>
                      </a:lnTo>
                      <a:lnTo>
                        <a:pt x="0" y="498"/>
                      </a:lnTo>
                      <a:lnTo>
                        <a:pt x="8" y="572"/>
                      </a:lnTo>
                      <a:lnTo>
                        <a:pt x="21" y="654"/>
                      </a:lnTo>
                      <a:lnTo>
                        <a:pt x="40" y="738"/>
                      </a:lnTo>
                      <a:lnTo>
                        <a:pt x="63" y="825"/>
                      </a:lnTo>
                      <a:lnTo>
                        <a:pt x="89" y="914"/>
                      </a:lnTo>
                      <a:lnTo>
                        <a:pt x="120" y="1008"/>
                      </a:lnTo>
                      <a:lnTo>
                        <a:pt x="150" y="1097"/>
                      </a:lnTo>
                      <a:lnTo>
                        <a:pt x="184" y="1186"/>
                      </a:lnTo>
                      <a:lnTo>
                        <a:pt x="217" y="1272"/>
                      </a:lnTo>
                      <a:lnTo>
                        <a:pt x="249" y="1354"/>
                      </a:lnTo>
                      <a:lnTo>
                        <a:pt x="279" y="1431"/>
                      </a:lnTo>
                      <a:lnTo>
                        <a:pt x="310" y="1502"/>
                      </a:lnTo>
                      <a:lnTo>
                        <a:pt x="336" y="1565"/>
                      </a:lnTo>
                      <a:lnTo>
                        <a:pt x="361" y="1620"/>
                      </a:lnTo>
                      <a:lnTo>
                        <a:pt x="382" y="1663"/>
                      </a:lnTo>
                      <a:lnTo>
                        <a:pt x="397" y="1698"/>
                      </a:lnTo>
                      <a:lnTo>
                        <a:pt x="407" y="1717"/>
                      </a:lnTo>
                      <a:lnTo>
                        <a:pt x="410" y="1724"/>
                      </a:lnTo>
                      <a:lnTo>
                        <a:pt x="410" y="1724"/>
                      </a:lnTo>
                      <a:lnTo>
                        <a:pt x="414" y="1724"/>
                      </a:lnTo>
                      <a:lnTo>
                        <a:pt x="420" y="1726"/>
                      </a:lnTo>
                      <a:lnTo>
                        <a:pt x="426" y="1726"/>
                      </a:lnTo>
                      <a:lnTo>
                        <a:pt x="435" y="1728"/>
                      </a:lnTo>
                      <a:lnTo>
                        <a:pt x="445" y="1728"/>
                      </a:lnTo>
                      <a:lnTo>
                        <a:pt x="456" y="1730"/>
                      </a:lnTo>
                      <a:lnTo>
                        <a:pt x="469" y="1732"/>
                      </a:lnTo>
                      <a:lnTo>
                        <a:pt x="483" y="1732"/>
                      </a:lnTo>
                      <a:lnTo>
                        <a:pt x="500" y="1734"/>
                      </a:lnTo>
                      <a:lnTo>
                        <a:pt x="515" y="1732"/>
                      </a:lnTo>
                      <a:lnTo>
                        <a:pt x="532" y="1732"/>
                      </a:lnTo>
                      <a:lnTo>
                        <a:pt x="551" y="1730"/>
                      </a:lnTo>
                      <a:lnTo>
                        <a:pt x="570" y="1730"/>
                      </a:lnTo>
                      <a:lnTo>
                        <a:pt x="589" y="1728"/>
                      </a:lnTo>
                      <a:lnTo>
                        <a:pt x="610" y="1724"/>
                      </a:lnTo>
                      <a:lnTo>
                        <a:pt x="581" y="1663"/>
                      </a:lnTo>
                      <a:lnTo>
                        <a:pt x="553" y="1603"/>
                      </a:lnTo>
                      <a:lnTo>
                        <a:pt x="526" y="1538"/>
                      </a:lnTo>
                      <a:lnTo>
                        <a:pt x="500" y="1471"/>
                      </a:lnTo>
                      <a:lnTo>
                        <a:pt x="475" y="1405"/>
                      </a:lnTo>
                      <a:lnTo>
                        <a:pt x="450" y="1338"/>
                      </a:lnTo>
                      <a:lnTo>
                        <a:pt x="427" y="1272"/>
                      </a:lnTo>
                      <a:lnTo>
                        <a:pt x="405" y="1205"/>
                      </a:lnTo>
                      <a:lnTo>
                        <a:pt x="384" y="1141"/>
                      </a:lnTo>
                      <a:lnTo>
                        <a:pt x="363" y="1076"/>
                      </a:lnTo>
                      <a:lnTo>
                        <a:pt x="344" y="1015"/>
                      </a:lnTo>
                      <a:lnTo>
                        <a:pt x="327" y="956"/>
                      </a:lnTo>
                      <a:lnTo>
                        <a:pt x="312" y="901"/>
                      </a:lnTo>
                      <a:lnTo>
                        <a:pt x="298" y="848"/>
                      </a:lnTo>
                      <a:lnTo>
                        <a:pt x="287" y="800"/>
                      </a:lnTo>
                      <a:lnTo>
                        <a:pt x="276" y="759"/>
                      </a:lnTo>
                      <a:lnTo>
                        <a:pt x="266" y="715"/>
                      </a:lnTo>
                      <a:lnTo>
                        <a:pt x="258" y="669"/>
                      </a:lnTo>
                      <a:lnTo>
                        <a:pt x="253" y="622"/>
                      </a:lnTo>
                      <a:lnTo>
                        <a:pt x="249" y="572"/>
                      </a:lnTo>
                      <a:lnTo>
                        <a:pt x="245" y="519"/>
                      </a:lnTo>
                      <a:lnTo>
                        <a:pt x="243" y="468"/>
                      </a:lnTo>
                      <a:lnTo>
                        <a:pt x="243" y="414"/>
                      </a:lnTo>
                      <a:lnTo>
                        <a:pt x="247" y="361"/>
                      </a:lnTo>
                      <a:lnTo>
                        <a:pt x="251" y="308"/>
                      </a:lnTo>
                      <a:lnTo>
                        <a:pt x="257" y="257"/>
                      </a:lnTo>
                      <a:lnTo>
                        <a:pt x="264" y="207"/>
                      </a:lnTo>
                      <a:lnTo>
                        <a:pt x="274" y="160"/>
                      </a:lnTo>
                      <a:lnTo>
                        <a:pt x="285" y="114"/>
                      </a:lnTo>
                      <a:lnTo>
                        <a:pt x="298" y="72"/>
                      </a:lnTo>
                      <a:lnTo>
                        <a:pt x="314" y="32"/>
                      </a:lnTo>
                      <a:lnTo>
                        <a:pt x="333" y="0"/>
                      </a:lnTo>
                      <a:lnTo>
                        <a:pt x="165" y="4"/>
                      </a:lnTo>
                      <a:lnTo>
                        <a:pt x="165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5" name="Group 201"/>
              <p:cNvGrpSpPr/>
              <p:nvPr/>
            </p:nvGrpSpPr>
            <p:grpSpPr>
              <a:xfrm>
                <a:off x="2097072" y="885822"/>
                <a:ext cx="436563" cy="2151063"/>
                <a:chOff x="2097072" y="885822"/>
                <a:chExt cx="436563" cy="2151063"/>
              </a:xfrm>
              <a:solidFill>
                <a:srgbClr val="FFEF79"/>
              </a:solidFill>
            </p:grpSpPr>
            <p:sp>
              <p:nvSpPr>
                <p:cNvPr id="60" name="Freeform 134"/>
                <p:cNvSpPr>
                  <a:spLocks/>
                </p:cNvSpPr>
                <p:nvPr/>
              </p:nvSpPr>
              <p:spPr bwMode="auto">
                <a:xfrm>
                  <a:off x="2097072" y="1641472"/>
                  <a:ext cx="381000" cy="1395413"/>
                </a:xfrm>
                <a:custGeom>
                  <a:avLst/>
                  <a:gdLst/>
                  <a:ahLst/>
                  <a:cxnLst>
                    <a:cxn ang="0">
                      <a:pos x="85" y="27"/>
                    </a:cxn>
                    <a:cxn ang="0">
                      <a:pos x="70" y="111"/>
                    </a:cxn>
                    <a:cxn ang="0">
                      <a:pos x="47" y="257"/>
                    </a:cxn>
                    <a:cxn ang="0">
                      <a:pos x="25" y="447"/>
                    </a:cxn>
                    <a:cxn ang="0">
                      <a:pos x="8" y="660"/>
                    </a:cxn>
                    <a:cxn ang="0">
                      <a:pos x="0" y="875"/>
                    </a:cxn>
                    <a:cxn ang="0">
                      <a:pos x="11" y="1069"/>
                    </a:cxn>
                    <a:cxn ang="0">
                      <a:pos x="46" y="1223"/>
                    </a:cxn>
                    <a:cxn ang="0">
                      <a:pos x="106" y="1325"/>
                    </a:cxn>
                    <a:cxn ang="0">
                      <a:pos x="161" y="1411"/>
                    </a:cxn>
                    <a:cxn ang="0">
                      <a:pos x="209" y="1489"/>
                    </a:cxn>
                    <a:cxn ang="0">
                      <a:pos x="245" y="1557"/>
                    </a:cxn>
                    <a:cxn ang="0">
                      <a:pos x="275" y="1614"/>
                    </a:cxn>
                    <a:cxn ang="0">
                      <a:pos x="296" y="1660"/>
                    </a:cxn>
                    <a:cxn ang="0">
                      <a:pos x="310" y="1690"/>
                    </a:cxn>
                    <a:cxn ang="0">
                      <a:pos x="317" y="1707"/>
                    </a:cxn>
                    <a:cxn ang="0">
                      <a:pos x="479" y="1759"/>
                    </a:cxn>
                    <a:cxn ang="0">
                      <a:pos x="435" y="1618"/>
                    </a:cxn>
                    <a:cxn ang="0">
                      <a:pos x="384" y="1455"/>
                    </a:cxn>
                    <a:cxn ang="0">
                      <a:pos x="331" y="1278"/>
                    </a:cxn>
                    <a:cxn ang="0">
                      <a:pos x="277" y="1099"/>
                    </a:cxn>
                    <a:cxn ang="0">
                      <a:pos x="230" y="926"/>
                    </a:cxn>
                    <a:cxn ang="0">
                      <a:pos x="190" y="767"/>
                    </a:cxn>
                    <a:cxn ang="0">
                      <a:pos x="161" y="633"/>
                    </a:cxn>
                    <a:cxn ang="0">
                      <a:pos x="148" y="535"/>
                    </a:cxn>
                    <a:cxn ang="0">
                      <a:pos x="146" y="443"/>
                    </a:cxn>
                    <a:cxn ang="0">
                      <a:pos x="154" y="360"/>
                    </a:cxn>
                    <a:cxn ang="0">
                      <a:pos x="169" y="282"/>
                    </a:cxn>
                    <a:cxn ang="0">
                      <a:pos x="188" y="211"/>
                    </a:cxn>
                    <a:cxn ang="0">
                      <a:pos x="209" y="147"/>
                    </a:cxn>
                    <a:cxn ang="0">
                      <a:pos x="232" y="90"/>
                    </a:cxn>
                    <a:cxn ang="0">
                      <a:pos x="255" y="40"/>
                    </a:cxn>
                    <a:cxn ang="0">
                      <a:pos x="274" y="0"/>
                    </a:cxn>
                    <a:cxn ang="0">
                      <a:pos x="87" y="16"/>
                    </a:cxn>
                  </a:cxnLst>
                  <a:rect l="0" t="0" r="r" b="b"/>
                  <a:pathLst>
                    <a:path w="479" h="1759">
                      <a:moveTo>
                        <a:pt x="87" y="16"/>
                      </a:moveTo>
                      <a:lnTo>
                        <a:pt x="85" y="27"/>
                      </a:lnTo>
                      <a:lnTo>
                        <a:pt x="80" y="59"/>
                      </a:lnTo>
                      <a:lnTo>
                        <a:pt x="70" y="111"/>
                      </a:lnTo>
                      <a:lnTo>
                        <a:pt x="61" y="177"/>
                      </a:lnTo>
                      <a:lnTo>
                        <a:pt x="47" y="257"/>
                      </a:lnTo>
                      <a:lnTo>
                        <a:pt x="36" y="348"/>
                      </a:lnTo>
                      <a:lnTo>
                        <a:pt x="25" y="447"/>
                      </a:lnTo>
                      <a:lnTo>
                        <a:pt x="15" y="554"/>
                      </a:lnTo>
                      <a:lnTo>
                        <a:pt x="8" y="660"/>
                      </a:lnTo>
                      <a:lnTo>
                        <a:pt x="2" y="768"/>
                      </a:lnTo>
                      <a:lnTo>
                        <a:pt x="0" y="875"/>
                      </a:lnTo>
                      <a:lnTo>
                        <a:pt x="4" y="976"/>
                      </a:lnTo>
                      <a:lnTo>
                        <a:pt x="11" y="1069"/>
                      </a:lnTo>
                      <a:lnTo>
                        <a:pt x="25" y="1152"/>
                      </a:lnTo>
                      <a:lnTo>
                        <a:pt x="46" y="1223"/>
                      </a:lnTo>
                      <a:lnTo>
                        <a:pt x="76" y="1278"/>
                      </a:lnTo>
                      <a:lnTo>
                        <a:pt x="106" y="1325"/>
                      </a:lnTo>
                      <a:lnTo>
                        <a:pt x="137" y="1369"/>
                      </a:lnTo>
                      <a:lnTo>
                        <a:pt x="161" y="1411"/>
                      </a:lnTo>
                      <a:lnTo>
                        <a:pt x="186" y="1451"/>
                      </a:lnTo>
                      <a:lnTo>
                        <a:pt x="209" y="1489"/>
                      </a:lnTo>
                      <a:lnTo>
                        <a:pt x="228" y="1525"/>
                      </a:lnTo>
                      <a:lnTo>
                        <a:pt x="245" y="1557"/>
                      </a:lnTo>
                      <a:lnTo>
                        <a:pt x="262" y="1588"/>
                      </a:lnTo>
                      <a:lnTo>
                        <a:pt x="275" y="1614"/>
                      </a:lnTo>
                      <a:lnTo>
                        <a:pt x="287" y="1639"/>
                      </a:lnTo>
                      <a:lnTo>
                        <a:pt x="296" y="1660"/>
                      </a:lnTo>
                      <a:lnTo>
                        <a:pt x="304" y="1677"/>
                      </a:lnTo>
                      <a:lnTo>
                        <a:pt x="310" y="1690"/>
                      </a:lnTo>
                      <a:lnTo>
                        <a:pt x="313" y="1702"/>
                      </a:lnTo>
                      <a:lnTo>
                        <a:pt x="317" y="1707"/>
                      </a:lnTo>
                      <a:lnTo>
                        <a:pt x="317" y="1709"/>
                      </a:lnTo>
                      <a:lnTo>
                        <a:pt x="479" y="1759"/>
                      </a:lnTo>
                      <a:lnTo>
                        <a:pt x="458" y="1692"/>
                      </a:lnTo>
                      <a:lnTo>
                        <a:pt x="435" y="1618"/>
                      </a:lnTo>
                      <a:lnTo>
                        <a:pt x="408" y="1538"/>
                      </a:lnTo>
                      <a:lnTo>
                        <a:pt x="384" y="1455"/>
                      </a:lnTo>
                      <a:lnTo>
                        <a:pt x="357" y="1367"/>
                      </a:lnTo>
                      <a:lnTo>
                        <a:pt x="331" y="1278"/>
                      </a:lnTo>
                      <a:lnTo>
                        <a:pt x="304" y="1189"/>
                      </a:lnTo>
                      <a:lnTo>
                        <a:pt x="277" y="1099"/>
                      </a:lnTo>
                      <a:lnTo>
                        <a:pt x="253" y="1010"/>
                      </a:lnTo>
                      <a:lnTo>
                        <a:pt x="230" y="926"/>
                      </a:lnTo>
                      <a:lnTo>
                        <a:pt x="209" y="843"/>
                      </a:lnTo>
                      <a:lnTo>
                        <a:pt x="190" y="767"/>
                      </a:lnTo>
                      <a:lnTo>
                        <a:pt x="175" y="696"/>
                      </a:lnTo>
                      <a:lnTo>
                        <a:pt x="161" y="633"/>
                      </a:lnTo>
                      <a:lnTo>
                        <a:pt x="152" y="578"/>
                      </a:lnTo>
                      <a:lnTo>
                        <a:pt x="148" y="535"/>
                      </a:lnTo>
                      <a:lnTo>
                        <a:pt x="146" y="489"/>
                      </a:lnTo>
                      <a:lnTo>
                        <a:pt x="146" y="443"/>
                      </a:lnTo>
                      <a:lnTo>
                        <a:pt x="150" y="402"/>
                      </a:lnTo>
                      <a:lnTo>
                        <a:pt x="154" y="360"/>
                      </a:lnTo>
                      <a:lnTo>
                        <a:pt x="160" y="320"/>
                      </a:lnTo>
                      <a:lnTo>
                        <a:pt x="169" y="282"/>
                      </a:lnTo>
                      <a:lnTo>
                        <a:pt x="177" y="246"/>
                      </a:lnTo>
                      <a:lnTo>
                        <a:pt x="188" y="211"/>
                      </a:lnTo>
                      <a:lnTo>
                        <a:pt x="199" y="177"/>
                      </a:lnTo>
                      <a:lnTo>
                        <a:pt x="209" y="147"/>
                      </a:lnTo>
                      <a:lnTo>
                        <a:pt x="220" y="116"/>
                      </a:lnTo>
                      <a:lnTo>
                        <a:pt x="232" y="90"/>
                      </a:lnTo>
                      <a:lnTo>
                        <a:pt x="243" y="63"/>
                      </a:lnTo>
                      <a:lnTo>
                        <a:pt x="255" y="40"/>
                      </a:lnTo>
                      <a:lnTo>
                        <a:pt x="264" y="19"/>
                      </a:lnTo>
                      <a:lnTo>
                        <a:pt x="274" y="0"/>
                      </a:lnTo>
                      <a:lnTo>
                        <a:pt x="87" y="16"/>
                      </a:lnTo>
                      <a:lnTo>
                        <a:pt x="87" y="1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61" name="Freeform 136"/>
                <p:cNvSpPr>
                  <a:spLocks/>
                </p:cNvSpPr>
                <p:nvPr/>
              </p:nvSpPr>
              <p:spPr bwMode="auto">
                <a:xfrm>
                  <a:off x="2165335" y="885822"/>
                  <a:ext cx="368300" cy="776288"/>
                </a:xfrm>
                <a:custGeom>
                  <a:avLst/>
                  <a:gdLst/>
                  <a:ahLst/>
                  <a:cxnLst>
                    <a:cxn ang="0">
                      <a:pos x="189" y="952"/>
                    </a:cxn>
                    <a:cxn ang="0">
                      <a:pos x="198" y="930"/>
                    </a:cxn>
                    <a:cxn ang="0">
                      <a:pos x="211" y="907"/>
                    </a:cxn>
                    <a:cxn ang="0">
                      <a:pos x="227" y="880"/>
                    </a:cxn>
                    <a:cxn ang="0">
                      <a:pos x="246" y="850"/>
                    </a:cxn>
                    <a:cxn ang="0">
                      <a:pos x="263" y="818"/>
                    </a:cxn>
                    <a:cxn ang="0">
                      <a:pos x="284" y="783"/>
                    </a:cxn>
                    <a:cxn ang="0">
                      <a:pos x="304" y="747"/>
                    </a:cxn>
                    <a:cxn ang="0">
                      <a:pos x="327" y="711"/>
                    </a:cxn>
                    <a:cxn ang="0">
                      <a:pos x="346" y="671"/>
                    </a:cxn>
                    <a:cxn ang="0">
                      <a:pos x="367" y="631"/>
                    </a:cxn>
                    <a:cxn ang="0">
                      <a:pos x="386" y="591"/>
                    </a:cxn>
                    <a:cxn ang="0">
                      <a:pos x="405" y="551"/>
                    </a:cxn>
                    <a:cxn ang="0">
                      <a:pos x="422" y="511"/>
                    </a:cxn>
                    <a:cxn ang="0">
                      <a:pos x="435" y="472"/>
                    </a:cxn>
                    <a:cxn ang="0">
                      <a:pos x="447" y="434"/>
                    </a:cxn>
                    <a:cxn ang="0">
                      <a:pos x="454" y="396"/>
                    </a:cxn>
                    <a:cxn ang="0">
                      <a:pos x="458" y="358"/>
                    </a:cxn>
                    <a:cxn ang="0">
                      <a:pos x="462" y="321"/>
                    </a:cxn>
                    <a:cxn ang="0">
                      <a:pos x="462" y="285"/>
                    </a:cxn>
                    <a:cxn ang="0">
                      <a:pos x="464" y="251"/>
                    </a:cxn>
                    <a:cxn ang="0">
                      <a:pos x="462" y="215"/>
                    </a:cxn>
                    <a:cxn ang="0">
                      <a:pos x="460" y="183"/>
                    </a:cxn>
                    <a:cxn ang="0">
                      <a:pos x="456" y="152"/>
                    </a:cxn>
                    <a:cxn ang="0">
                      <a:pos x="454" y="124"/>
                    </a:cxn>
                    <a:cxn ang="0">
                      <a:pos x="451" y="97"/>
                    </a:cxn>
                    <a:cxn ang="0">
                      <a:pos x="447" y="72"/>
                    </a:cxn>
                    <a:cxn ang="0">
                      <a:pos x="443" y="51"/>
                    </a:cxn>
                    <a:cxn ang="0">
                      <a:pos x="439" y="34"/>
                    </a:cxn>
                    <a:cxn ang="0">
                      <a:pos x="435" y="19"/>
                    </a:cxn>
                    <a:cxn ang="0">
                      <a:pos x="434" y="8"/>
                    </a:cxn>
                    <a:cxn ang="0">
                      <a:pos x="432" y="2"/>
                    </a:cxn>
                    <a:cxn ang="0">
                      <a:pos x="432" y="0"/>
                    </a:cxn>
                    <a:cxn ang="0">
                      <a:pos x="310" y="8"/>
                    </a:cxn>
                    <a:cxn ang="0">
                      <a:pos x="0" y="977"/>
                    </a:cxn>
                    <a:cxn ang="0">
                      <a:pos x="189" y="952"/>
                    </a:cxn>
                    <a:cxn ang="0">
                      <a:pos x="189" y="952"/>
                    </a:cxn>
                  </a:cxnLst>
                  <a:rect l="0" t="0" r="r" b="b"/>
                  <a:pathLst>
                    <a:path w="464" h="977">
                      <a:moveTo>
                        <a:pt x="189" y="952"/>
                      </a:moveTo>
                      <a:lnTo>
                        <a:pt x="198" y="930"/>
                      </a:lnTo>
                      <a:lnTo>
                        <a:pt x="211" y="907"/>
                      </a:lnTo>
                      <a:lnTo>
                        <a:pt x="227" y="880"/>
                      </a:lnTo>
                      <a:lnTo>
                        <a:pt x="246" y="850"/>
                      </a:lnTo>
                      <a:lnTo>
                        <a:pt x="263" y="818"/>
                      </a:lnTo>
                      <a:lnTo>
                        <a:pt x="284" y="783"/>
                      </a:lnTo>
                      <a:lnTo>
                        <a:pt x="304" y="747"/>
                      </a:lnTo>
                      <a:lnTo>
                        <a:pt x="327" y="711"/>
                      </a:lnTo>
                      <a:lnTo>
                        <a:pt x="346" y="671"/>
                      </a:lnTo>
                      <a:lnTo>
                        <a:pt x="367" y="631"/>
                      </a:lnTo>
                      <a:lnTo>
                        <a:pt x="386" y="591"/>
                      </a:lnTo>
                      <a:lnTo>
                        <a:pt x="405" y="551"/>
                      </a:lnTo>
                      <a:lnTo>
                        <a:pt x="422" y="511"/>
                      </a:lnTo>
                      <a:lnTo>
                        <a:pt x="435" y="472"/>
                      </a:lnTo>
                      <a:lnTo>
                        <a:pt x="447" y="434"/>
                      </a:lnTo>
                      <a:lnTo>
                        <a:pt x="454" y="396"/>
                      </a:lnTo>
                      <a:lnTo>
                        <a:pt x="458" y="358"/>
                      </a:lnTo>
                      <a:lnTo>
                        <a:pt x="462" y="321"/>
                      </a:lnTo>
                      <a:lnTo>
                        <a:pt x="462" y="285"/>
                      </a:lnTo>
                      <a:lnTo>
                        <a:pt x="464" y="251"/>
                      </a:lnTo>
                      <a:lnTo>
                        <a:pt x="462" y="215"/>
                      </a:lnTo>
                      <a:lnTo>
                        <a:pt x="460" y="183"/>
                      </a:lnTo>
                      <a:lnTo>
                        <a:pt x="456" y="152"/>
                      </a:lnTo>
                      <a:lnTo>
                        <a:pt x="454" y="124"/>
                      </a:lnTo>
                      <a:lnTo>
                        <a:pt x="451" y="97"/>
                      </a:lnTo>
                      <a:lnTo>
                        <a:pt x="447" y="72"/>
                      </a:lnTo>
                      <a:lnTo>
                        <a:pt x="443" y="51"/>
                      </a:lnTo>
                      <a:lnTo>
                        <a:pt x="439" y="34"/>
                      </a:lnTo>
                      <a:lnTo>
                        <a:pt x="435" y="19"/>
                      </a:lnTo>
                      <a:lnTo>
                        <a:pt x="434" y="8"/>
                      </a:lnTo>
                      <a:lnTo>
                        <a:pt x="432" y="2"/>
                      </a:lnTo>
                      <a:lnTo>
                        <a:pt x="432" y="0"/>
                      </a:lnTo>
                      <a:lnTo>
                        <a:pt x="310" y="8"/>
                      </a:lnTo>
                      <a:lnTo>
                        <a:pt x="0" y="977"/>
                      </a:lnTo>
                      <a:lnTo>
                        <a:pt x="189" y="952"/>
                      </a:lnTo>
                      <a:lnTo>
                        <a:pt x="189" y="9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6" name="Group 200"/>
              <p:cNvGrpSpPr/>
              <p:nvPr/>
            </p:nvGrpSpPr>
            <p:grpSpPr>
              <a:xfrm>
                <a:off x="2006585" y="877884"/>
                <a:ext cx="474662" cy="2139950"/>
                <a:chOff x="2006585" y="877884"/>
                <a:chExt cx="474662" cy="2139950"/>
              </a:xfrm>
              <a:solidFill>
                <a:srgbClr val="FFFFCC"/>
              </a:solidFill>
            </p:grpSpPr>
            <p:sp>
              <p:nvSpPr>
                <p:cNvPr id="58" name="Freeform 138"/>
                <p:cNvSpPr>
                  <a:spLocks/>
                </p:cNvSpPr>
                <p:nvPr/>
              </p:nvSpPr>
              <p:spPr bwMode="auto">
                <a:xfrm>
                  <a:off x="2006585" y="1658934"/>
                  <a:ext cx="398463" cy="1358900"/>
                </a:xfrm>
                <a:custGeom>
                  <a:avLst/>
                  <a:gdLst/>
                  <a:ahLst/>
                  <a:cxnLst>
                    <a:cxn ang="0">
                      <a:pos x="103" y="23"/>
                    </a:cxn>
                    <a:cxn ang="0">
                      <a:pos x="85" y="73"/>
                    </a:cxn>
                    <a:cxn ang="0">
                      <a:pos x="59" y="166"/>
                    </a:cxn>
                    <a:cxn ang="0">
                      <a:pos x="30" y="289"/>
                    </a:cxn>
                    <a:cxn ang="0">
                      <a:pos x="9" y="436"/>
                    </a:cxn>
                    <a:cxn ang="0">
                      <a:pos x="0" y="595"/>
                    </a:cxn>
                    <a:cxn ang="0">
                      <a:pos x="13" y="759"/>
                    </a:cxn>
                    <a:cxn ang="0">
                      <a:pos x="55" y="917"/>
                    </a:cxn>
                    <a:cxn ang="0">
                      <a:pos x="127" y="1059"/>
                    </a:cxn>
                    <a:cxn ang="0">
                      <a:pos x="188" y="1192"/>
                    </a:cxn>
                    <a:cxn ang="0">
                      <a:pos x="232" y="1312"/>
                    </a:cxn>
                    <a:cxn ang="0">
                      <a:pos x="264" y="1417"/>
                    </a:cxn>
                    <a:cxn ang="0">
                      <a:pos x="283" y="1504"/>
                    </a:cxn>
                    <a:cxn ang="0">
                      <a:pos x="294" y="1572"/>
                    </a:cxn>
                    <a:cxn ang="0">
                      <a:pos x="300" y="1620"/>
                    </a:cxn>
                    <a:cxn ang="0">
                      <a:pos x="300" y="1645"/>
                    </a:cxn>
                    <a:cxn ang="0">
                      <a:pos x="302" y="1648"/>
                    </a:cxn>
                    <a:cxn ang="0">
                      <a:pos x="313" y="1654"/>
                    </a:cxn>
                    <a:cxn ang="0">
                      <a:pos x="332" y="1666"/>
                    </a:cxn>
                    <a:cxn ang="0">
                      <a:pos x="359" y="1677"/>
                    </a:cxn>
                    <a:cxn ang="0">
                      <a:pos x="391" y="1690"/>
                    </a:cxn>
                    <a:cxn ang="0">
                      <a:pos x="424" y="1702"/>
                    </a:cxn>
                    <a:cxn ang="0">
                      <a:pos x="456" y="1709"/>
                    </a:cxn>
                    <a:cxn ang="0">
                      <a:pos x="488" y="1713"/>
                    </a:cxn>
                    <a:cxn ang="0">
                      <a:pos x="486" y="1639"/>
                    </a:cxn>
                    <a:cxn ang="0">
                      <a:pos x="448" y="1485"/>
                    </a:cxn>
                    <a:cxn ang="0">
                      <a:pos x="403" y="1329"/>
                    </a:cxn>
                    <a:cxn ang="0">
                      <a:pos x="351" y="1173"/>
                    </a:cxn>
                    <a:cxn ang="0">
                      <a:pos x="300" y="1025"/>
                    </a:cxn>
                    <a:cxn ang="0">
                      <a:pos x="253" y="886"/>
                    </a:cxn>
                    <a:cxn ang="0">
                      <a:pos x="213" y="765"/>
                    </a:cxn>
                    <a:cxn ang="0">
                      <a:pos x="182" y="666"/>
                    </a:cxn>
                    <a:cxn ang="0">
                      <a:pos x="167" y="588"/>
                    </a:cxn>
                    <a:cxn ang="0">
                      <a:pos x="160" y="510"/>
                    </a:cxn>
                    <a:cxn ang="0">
                      <a:pos x="160" y="430"/>
                    </a:cxn>
                    <a:cxn ang="0">
                      <a:pos x="165" y="350"/>
                    </a:cxn>
                    <a:cxn ang="0">
                      <a:pos x="179" y="270"/>
                    </a:cxn>
                    <a:cxn ang="0">
                      <a:pos x="198" y="189"/>
                    </a:cxn>
                    <a:cxn ang="0">
                      <a:pos x="224" y="113"/>
                    </a:cxn>
                    <a:cxn ang="0">
                      <a:pos x="260" y="37"/>
                    </a:cxn>
                    <a:cxn ang="0">
                      <a:pos x="106" y="17"/>
                    </a:cxn>
                  </a:cxnLst>
                  <a:rect l="0" t="0" r="r" b="b"/>
                  <a:pathLst>
                    <a:path w="502" h="1713">
                      <a:moveTo>
                        <a:pt x="106" y="17"/>
                      </a:moveTo>
                      <a:lnTo>
                        <a:pt x="103" y="23"/>
                      </a:lnTo>
                      <a:lnTo>
                        <a:pt x="97" y="42"/>
                      </a:lnTo>
                      <a:lnTo>
                        <a:pt x="85" y="73"/>
                      </a:lnTo>
                      <a:lnTo>
                        <a:pt x="74" y="114"/>
                      </a:lnTo>
                      <a:lnTo>
                        <a:pt x="59" y="166"/>
                      </a:lnTo>
                      <a:lnTo>
                        <a:pt x="46" y="225"/>
                      </a:lnTo>
                      <a:lnTo>
                        <a:pt x="30" y="289"/>
                      </a:lnTo>
                      <a:lnTo>
                        <a:pt x="19" y="362"/>
                      </a:lnTo>
                      <a:lnTo>
                        <a:pt x="9" y="436"/>
                      </a:lnTo>
                      <a:lnTo>
                        <a:pt x="2" y="514"/>
                      </a:lnTo>
                      <a:lnTo>
                        <a:pt x="0" y="595"/>
                      </a:lnTo>
                      <a:lnTo>
                        <a:pt x="4" y="677"/>
                      </a:lnTo>
                      <a:lnTo>
                        <a:pt x="13" y="759"/>
                      </a:lnTo>
                      <a:lnTo>
                        <a:pt x="30" y="839"/>
                      </a:lnTo>
                      <a:lnTo>
                        <a:pt x="55" y="917"/>
                      </a:lnTo>
                      <a:lnTo>
                        <a:pt x="91" y="991"/>
                      </a:lnTo>
                      <a:lnTo>
                        <a:pt x="127" y="1059"/>
                      </a:lnTo>
                      <a:lnTo>
                        <a:pt x="160" y="1128"/>
                      </a:lnTo>
                      <a:lnTo>
                        <a:pt x="188" y="1192"/>
                      </a:lnTo>
                      <a:lnTo>
                        <a:pt x="213" y="1253"/>
                      </a:lnTo>
                      <a:lnTo>
                        <a:pt x="232" y="1312"/>
                      </a:lnTo>
                      <a:lnTo>
                        <a:pt x="251" y="1365"/>
                      </a:lnTo>
                      <a:lnTo>
                        <a:pt x="264" y="1417"/>
                      </a:lnTo>
                      <a:lnTo>
                        <a:pt x="275" y="1462"/>
                      </a:lnTo>
                      <a:lnTo>
                        <a:pt x="283" y="1504"/>
                      </a:lnTo>
                      <a:lnTo>
                        <a:pt x="291" y="1540"/>
                      </a:lnTo>
                      <a:lnTo>
                        <a:pt x="294" y="1572"/>
                      </a:lnTo>
                      <a:lnTo>
                        <a:pt x="298" y="1599"/>
                      </a:lnTo>
                      <a:lnTo>
                        <a:pt x="300" y="1620"/>
                      </a:lnTo>
                      <a:lnTo>
                        <a:pt x="300" y="1635"/>
                      </a:lnTo>
                      <a:lnTo>
                        <a:pt x="300" y="1645"/>
                      </a:lnTo>
                      <a:lnTo>
                        <a:pt x="302" y="1648"/>
                      </a:lnTo>
                      <a:lnTo>
                        <a:pt x="302" y="1648"/>
                      </a:lnTo>
                      <a:lnTo>
                        <a:pt x="308" y="1652"/>
                      </a:lnTo>
                      <a:lnTo>
                        <a:pt x="313" y="1654"/>
                      </a:lnTo>
                      <a:lnTo>
                        <a:pt x="323" y="1660"/>
                      </a:lnTo>
                      <a:lnTo>
                        <a:pt x="332" y="1666"/>
                      </a:lnTo>
                      <a:lnTo>
                        <a:pt x="346" y="1671"/>
                      </a:lnTo>
                      <a:lnTo>
                        <a:pt x="359" y="1677"/>
                      </a:lnTo>
                      <a:lnTo>
                        <a:pt x="376" y="1685"/>
                      </a:lnTo>
                      <a:lnTo>
                        <a:pt x="391" y="1690"/>
                      </a:lnTo>
                      <a:lnTo>
                        <a:pt x="407" y="1696"/>
                      </a:lnTo>
                      <a:lnTo>
                        <a:pt x="424" y="1702"/>
                      </a:lnTo>
                      <a:lnTo>
                        <a:pt x="441" y="1705"/>
                      </a:lnTo>
                      <a:lnTo>
                        <a:pt x="456" y="1709"/>
                      </a:lnTo>
                      <a:lnTo>
                        <a:pt x="473" y="1711"/>
                      </a:lnTo>
                      <a:lnTo>
                        <a:pt x="488" y="1713"/>
                      </a:lnTo>
                      <a:lnTo>
                        <a:pt x="502" y="1711"/>
                      </a:lnTo>
                      <a:lnTo>
                        <a:pt x="486" y="1639"/>
                      </a:lnTo>
                      <a:lnTo>
                        <a:pt x="469" y="1563"/>
                      </a:lnTo>
                      <a:lnTo>
                        <a:pt x="448" y="1485"/>
                      </a:lnTo>
                      <a:lnTo>
                        <a:pt x="427" y="1407"/>
                      </a:lnTo>
                      <a:lnTo>
                        <a:pt x="403" y="1329"/>
                      </a:lnTo>
                      <a:lnTo>
                        <a:pt x="378" y="1251"/>
                      </a:lnTo>
                      <a:lnTo>
                        <a:pt x="351" y="1173"/>
                      </a:lnTo>
                      <a:lnTo>
                        <a:pt x="327" y="1099"/>
                      </a:lnTo>
                      <a:lnTo>
                        <a:pt x="300" y="1025"/>
                      </a:lnTo>
                      <a:lnTo>
                        <a:pt x="275" y="955"/>
                      </a:lnTo>
                      <a:lnTo>
                        <a:pt x="253" y="886"/>
                      </a:lnTo>
                      <a:lnTo>
                        <a:pt x="232" y="823"/>
                      </a:lnTo>
                      <a:lnTo>
                        <a:pt x="213" y="765"/>
                      </a:lnTo>
                      <a:lnTo>
                        <a:pt x="198" y="713"/>
                      </a:lnTo>
                      <a:lnTo>
                        <a:pt x="182" y="666"/>
                      </a:lnTo>
                      <a:lnTo>
                        <a:pt x="175" y="626"/>
                      </a:lnTo>
                      <a:lnTo>
                        <a:pt x="167" y="588"/>
                      </a:lnTo>
                      <a:lnTo>
                        <a:pt x="163" y="548"/>
                      </a:lnTo>
                      <a:lnTo>
                        <a:pt x="160" y="510"/>
                      </a:lnTo>
                      <a:lnTo>
                        <a:pt x="160" y="470"/>
                      </a:lnTo>
                      <a:lnTo>
                        <a:pt x="160" y="430"/>
                      </a:lnTo>
                      <a:lnTo>
                        <a:pt x="161" y="390"/>
                      </a:lnTo>
                      <a:lnTo>
                        <a:pt x="165" y="350"/>
                      </a:lnTo>
                      <a:lnTo>
                        <a:pt x="171" y="310"/>
                      </a:lnTo>
                      <a:lnTo>
                        <a:pt x="179" y="270"/>
                      </a:lnTo>
                      <a:lnTo>
                        <a:pt x="188" y="228"/>
                      </a:lnTo>
                      <a:lnTo>
                        <a:pt x="198" y="189"/>
                      </a:lnTo>
                      <a:lnTo>
                        <a:pt x="211" y="151"/>
                      </a:lnTo>
                      <a:lnTo>
                        <a:pt x="224" y="113"/>
                      </a:lnTo>
                      <a:lnTo>
                        <a:pt x="243" y="75"/>
                      </a:lnTo>
                      <a:lnTo>
                        <a:pt x="260" y="37"/>
                      </a:lnTo>
                      <a:lnTo>
                        <a:pt x="281" y="0"/>
                      </a:lnTo>
                      <a:lnTo>
                        <a:pt x="106" y="17"/>
                      </a:lnTo>
                      <a:lnTo>
                        <a:pt x="106" y="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59" name="Freeform 139"/>
                <p:cNvSpPr>
                  <a:spLocks/>
                </p:cNvSpPr>
                <p:nvPr/>
              </p:nvSpPr>
              <p:spPr bwMode="auto">
                <a:xfrm>
                  <a:off x="2087547" y="877884"/>
                  <a:ext cx="393700" cy="798513"/>
                </a:xfrm>
                <a:custGeom>
                  <a:avLst/>
                  <a:gdLst/>
                  <a:ahLst/>
                  <a:cxnLst>
                    <a:cxn ang="0">
                      <a:pos x="182" y="986"/>
                    </a:cxn>
                    <a:cxn ang="0">
                      <a:pos x="203" y="948"/>
                    </a:cxn>
                    <a:cxn ang="0">
                      <a:pos x="228" y="908"/>
                    </a:cxn>
                    <a:cxn ang="0">
                      <a:pos x="252" y="866"/>
                    </a:cxn>
                    <a:cxn ang="0">
                      <a:pos x="277" y="821"/>
                    </a:cxn>
                    <a:cxn ang="0">
                      <a:pos x="302" y="775"/>
                    </a:cxn>
                    <a:cxn ang="0">
                      <a:pos x="328" y="730"/>
                    </a:cxn>
                    <a:cxn ang="0">
                      <a:pos x="353" y="682"/>
                    </a:cxn>
                    <a:cxn ang="0">
                      <a:pos x="378" y="636"/>
                    </a:cxn>
                    <a:cxn ang="0">
                      <a:pos x="401" y="589"/>
                    </a:cxn>
                    <a:cxn ang="0">
                      <a:pos x="421" y="543"/>
                    </a:cxn>
                    <a:cxn ang="0">
                      <a:pos x="440" y="500"/>
                    </a:cxn>
                    <a:cxn ang="0">
                      <a:pos x="459" y="456"/>
                    </a:cxn>
                    <a:cxn ang="0">
                      <a:pos x="473" y="416"/>
                    </a:cxn>
                    <a:cxn ang="0">
                      <a:pos x="484" y="378"/>
                    </a:cxn>
                    <a:cxn ang="0">
                      <a:pos x="492" y="342"/>
                    </a:cxn>
                    <a:cxn ang="0">
                      <a:pos x="495" y="311"/>
                    </a:cxn>
                    <a:cxn ang="0">
                      <a:pos x="495" y="281"/>
                    </a:cxn>
                    <a:cxn ang="0">
                      <a:pos x="495" y="251"/>
                    </a:cxn>
                    <a:cxn ang="0">
                      <a:pos x="494" y="222"/>
                    </a:cxn>
                    <a:cxn ang="0">
                      <a:pos x="492" y="195"/>
                    </a:cxn>
                    <a:cxn ang="0">
                      <a:pos x="488" y="167"/>
                    </a:cxn>
                    <a:cxn ang="0">
                      <a:pos x="486" y="142"/>
                    </a:cxn>
                    <a:cxn ang="0">
                      <a:pos x="482" y="117"/>
                    </a:cxn>
                    <a:cxn ang="0">
                      <a:pos x="478" y="97"/>
                    </a:cxn>
                    <a:cxn ang="0">
                      <a:pos x="475" y="74"/>
                    </a:cxn>
                    <a:cxn ang="0">
                      <a:pos x="471" y="57"/>
                    </a:cxn>
                    <a:cxn ang="0">
                      <a:pos x="467" y="40"/>
                    </a:cxn>
                    <a:cxn ang="0">
                      <a:pos x="463" y="26"/>
                    </a:cxn>
                    <a:cxn ang="0">
                      <a:pos x="461" y="15"/>
                    </a:cxn>
                    <a:cxn ang="0">
                      <a:pos x="459" y="7"/>
                    </a:cxn>
                    <a:cxn ang="0">
                      <a:pos x="457" y="2"/>
                    </a:cxn>
                    <a:cxn ang="0">
                      <a:pos x="457" y="0"/>
                    </a:cxn>
                    <a:cxn ang="0">
                      <a:pos x="363" y="2"/>
                    </a:cxn>
                    <a:cxn ang="0">
                      <a:pos x="0" y="1005"/>
                    </a:cxn>
                    <a:cxn ang="0">
                      <a:pos x="182" y="986"/>
                    </a:cxn>
                    <a:cxn ang="0">
                      <a:pos x="182" y="986"/>
                    </a:cxn>
                  </a:cxnLst>
                  <a:rect l="0" t="0" r="r" b="b"/>
                  <a:pathLst>
                    <a:path w="495" h="1005">
                      <a:moveTo>
                        <a:pt x="182" y="986"/>
                      </a:moveTo>
                      <a:lnTo>
                        <a:pt x="203" y="948"/>
                      </a:lnTo>
                      <a:lnTo>
                        <a:pt x="228" y="908"/>
                      </a:lnTo>
                      <a:lnTo>
                        <a:pt x="252" y="866"/>
                      </a:lnTo>
                      <a:lnTo>
                        <a:pt x="277" y="821"/>
                      </a:lnTo>
                      <a:lnTo>
                        <a:pt x="302" y="775"/>
                      </a:lnTo>
                      <a:lnTo>
                        <a:pt x="328" y="730"/>
                      </a:lnTo>
                      <a:lnTo>
                        <a:pt x="353" y="682"/>
                      </a:lnTo>
                      <a:lnTo>
                        <a:pt x="378" y="636"/>
                      </a:lnTo>
                      <a:lnTo>
                        <a:pt x="401" y="589"/>
                      </a:lnTo>
                      <a:lnTo>
                        <a:pt x="421" y="543"/>
                      </a:lnTo>
                      <a:lnTo>
                        <a:pt x="440" y="500"/>
                      </a:lnTo>
                      <a:lnTo>
                        <a:pt x="459" y="456"/>
                      </a:lnTo>
                      <a:lnTo>
                        <a:pt x="473" y="416"/>
                      </a:lnTo>
                      <a:lnTo>
                        <a:pt x="484" y="378"/>
                      </a:lnTo>
                      <a:lnTo>
                        <a:pt x="492" y="342"/>
                      </a:lnTo>
                      <a:lnTo>
                        <a:pt x="495" y="311"/>
                      </a:lnTo>
                      <a:lnTo>
                        <a:pt x="495" y="281"/>
                      </a:lnTo>
                      <a:lnTo>
                        <a:pt x="495" y="251"/>
                      </a:lnTo>
                      <a:lnTo>
                        <a:pt x="494" y="222"/>
                      </a:lnTo>
                      <a:lnTo>
                        <a:pt x="492" y="195"/>
                      </a:lnTo>
                      <a:lnTo>
                        <a:pt x="488" y="167"/>
                      </a:lnTo>
                      <a:lnTo>
                        <a:pt x="486" y="142"/>
                      </a:lnTo>
                      <a:lnTo>
                        <a:pt x="482" y="117"/>
                      </a:lnTo>
                      <a:lnTo>
                        <a:pt x="478" y="97"/>
                      </a:lnTo>
                      <a:lnTo>
                        <a:pt x="475" y="74"/>
                      </a:lnTo>
                      <a:lnTo>
                        <a:pt x="471" y="57"/>
                      </a:lnTo>
                      <a:lnTo>
                        <a:pt x="467" y="40"/>
                      </a:lnTo>
                      <a:lnTo>
                        <a:pt x="463" y="26"/>
                      </a:lnTo>
                      <a:lnTo>
                        <a:pt x="461" y="15"/>
                      </a:lnTo>
                      <a:lnTo>
                        <a:pt x="459" y="7"/>
                      </a:lnTo>
                      <a:lnTo>
                        <a:pt x="457" y="2"/>
                      </a:lnTo>
                      <a:lnTo>
                        <a:pt x="457" y="0"/>
                      </a:lnTo>
                      <a:lnTo>
                        <a:pt x="363" y="2"/>
                      </a:lnTo>
                      <a:lnTo>
                        <a:pt x="0" y="1005"/>
                      </a:lnTo>
                      <a:lnTo>
                        <a:pt x="182" y="986"/>
                      </a:lnTo>
                      <a:lnTo>
                        <a:pt x="182" y="9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7" name="Group 199"/>
              <p:cNvGrpSpPr/>
              <p:nvPr/>
            </p:nvGrpSpPr>
            <p:grpSpPr>
              <a:xfrm>
                <a:off x="1914510" y="879472"/>
                <a:ext cx="509587" cy="2112962"/>
                <a:chOff x="1914510" y="879472"/>
                <a:chExt cx="509587" cy="2112962"/>
              </a:xfrm>
              <a:solidFill>
                <a:srgbClr val="FFE101"/>
              </a:solidFill>
            </p:grpSpPr>
            <p:sp>
              <p:nvSpPr>
                <p:cNvPr id="56" name="Freeform 142"/>
                <p:cNvSpPr>
                  <a:spLocks/>
                </p:cNvSpPr>
                <p:nvPr/>
              </p:nvSpPr>
              <p:spPr bwMode="auto">
                <a:xfrm>
                  <a:off x="1914510" y="1671634"/>
                  <a:ext cx="388938" cy="1320800"/>
                </a:xfrm>
                <a:custGeom>
                  <a:avLst/>
                  <a:gdLst/>
                  <a:ahLst/>
                  <a:cxnLst>
                    <a:cxn ang="0">
                      <a:pos x="105" y="54"/>
                    </a:cxn>
                    <a:cxn ang="0">
                      <a:pos x="74" y="111"/>
                    </a:cxn>
                    <a:cxn ang="0">
                      <a:pos x="42" y="187"/>
                    </a:cxn>
                    <a:cxn ang="0">
                      <a:pos x="17" y="284"/>
                    </a:cxn>
                    <a:cxn ang="0">
                      <a:pos x="2" y="398"/>
                    </a:cxn>
                    <a:cxn ang="0">
                      <a:pos x="4" y="533"/>
                    </a:cxn>
                    <a:cxn ang="0">
                      <a:pos x="29" y="689"/>
                    </a:cxn>
                    <a:cxn ang="0">
                      <a:pos x="84" y="863"/>
                    </a:cxn>
                    <a:cxn ang="0">
                      <a:pos x="165" y="1050"/>
                    </a:cxn>
                    <a:cxn ang="0">
                      <a:pos x="228" y="1196"/>
                    </a:cxn>
                    <a:cxn ang="0">
                      <a:pos x="268" y="1305"/>
                    </a:cxn>
                    <a:cxn ang="0">
                      <a:pos x="289" y="1382"/>
                    </a:cxn>
                    <a:cxn ang="0">
                      <a:pos x="297" y="1439"/>
                    </a:cxn>
                    <a:cxn ang="0">
                      <a:pos x="295" y="1481"/>
                    </a:cxn>
                    <a:cxn ang="0">
                      <a:pos x="289" y="1519"/>
                    </a:cxn>
                    <a:cxn ang="0">
                      <a:pos x="285" y="1561"/>
                    </a:cxn>
                    <a:cxn ang="0">
                      <a:pos x="490" y="1664"/>
                    </a:cxn>
                    <a:cxn ang="0">
                      <a:pos x="458" y="1510"/>
                    </a:cxn>
                    <a:cxn ang="0">
                      <a:pos x="418" y="1354"/>
                    </a:cxn>
                    <a:cxn ang="0">
                      <a:pos x="369" y="1196"/>
                    </a:cxn>
                    <a:cxn ang="0">
                      <a:pos x="319" y="1044"/>
                    </a:cxn>
                    <a:cxn ang="0">
                      <a:pos x="272" y="900"/>
                    </a:cxn>
                    <a:cxn ang="0">
                      <a:pos x="230" y="768"/>
                    </a:cxn>
                    <a:cxn ang="0">
                      <a:pos x="202" y="651"/>
                    </a:cxn>
                    <a:cxn ang="0">
                      <a:pos x="186" y="556"/>
                    </a:cxn>
                    <a:cxn ang="0">
                      <a:pos x="184" y="468"/>
                    </a:cxn>
                    <a:cxn ang="0">
                      <a:pos x="186" y="383"/>
                    </a:cxn>
                    <a:cxn ang="0">
                      <a:pos x="194" y="301"/>
                    </a:cxn>
                    <a:cxn ang="0">
                      <a:pos x="207" y="223"/>
                    </a:cxn>
                    <a:cxn ang="0">
                      <a:pos x="222" y="153"/>
                    </a:cxn>
                    <a:cxn ang="0">
                      <a:pos x="241" y="90"/>
                    </a:cxn>
                    <a:cxn ang="0">
                      <a:pos x="262" y="39"/>
                    </a:cxn>
                    <a:cxn ang="0">
                      <a:pos x="285" y="0"/>
                    </a:cxn>
                    <a:cxn ang="0">
                      <a:pos x="118" y="33"/>
                    </a:cxn>
                  </a:cxnLst>
                  <a:rect l="0" t="0" r="r" b="b"/>
                  <a:pathLst>
                    <a:path w="490" h="1664">
                      <a:moveTo>
                        <a:pt x="118" y="33"/>
                      </a:moveTo>
                      <a:lnTo>
                        <a:pt x="105" y="54"/>
                      </a:lnTo>
                      <a:lnTo>
                        <a:pt x="89" y="80"/>
                      </a:lnTo>
                      <a:lnTo>
                        <a:pt x="74" y="111"/>
                      </a:lnTo>
                      <a:lnTo>
                        <a:pt x="59" y="147"/>
                      </a:lnTo>
                      <a:lnTo>
                        <a:pt x="42" y="187"/>
                      </a:lnTo>
                      <a:lnTo>
                        <a:pt x="29" y="232"/>
                      </a:lnTo>
                      <a:lnTo>
                        <a:pt x="17" y="284"/>
                      </a:lnTo>
                      <a:lnTo>
                        <a:pt x="8" y="339"/>
                      </a:lnTo>
                      <a:lnTo>
                        <a:pt x="2" y="398"/>
                      </a:lnTo>
                      <a:lnTo>
                        <a:pt x="0" y="464"/>
                      </a:lnTo>
                      <a:lnTo>
                        <a:pt x="4" y="533"/>
                      </a:lnTo>
                      <a:lnTo>
                        <a:pt x="14" y="609"/>
                      </a:lnTo>
                      <a:lnTo>
                        <a:pt x="29" y="689"/>
                      </a:lnTo>
                      <a:lnTo>
                        <a:pt x="53" y="774"/>
                      </a:lnTo>
                      <a:lnTo>
                        <a:pt x="84" y="863"/>
                      </a:lnTo>
                      <a:lnTo>
                        <a:pt x="126" y="959"/>
                      </a:lnTo>
                      <a:lnTo>
                        <a:pt x="165" y="1050"/>
                      </a:lnTo>
                      <a:lnTo>
                        <a:pt x="202" y="1128"/>
                      </a:lnTo>
                      <a:lnTo>
                        <a:pt x="228" y="1196"/>
                      </a:lnTo>
                      <a:lnTo>
                        <a:pt x="251" y="1255"/>
                      </a:lnTo>
                      <a:lnTo>
                        <a:pt x="268" y="1305"/>
                      </a:lnTo>
                      <a:lnTo>
                        <a:pt x="279" y="1346"/>
                      </a:lnTo>
                      <a:lnTo>
                        <a:pt x="289" y="1382"/>
                      </a:lnTo>
                      <a:lnTo>
                        <a:pt x="295" y="1413"/>
                      </a:lnTo>
                      <a:lnTo>
                        <a:pt x="297" y="1439"/>
                      </a:lnTo>
                      <a:lnTo>
                        <a:pt x="297" y="1460"/>
                      </a:lnTo>
                      <a:lnTo>
                        <a:pt x="295" y="1481"/>
                      </a:lnTo>
                      <a:lnTo>
                        <a:pt x="291" y="1500"/>
                      </a:lnTo>
                      <a:lnTo>
                        <a:pt x="289" y="1519"/>
                      </a:lnTo>
                      <a:lnTo>
                        <a:pt x="287" y="1540"/>
                      </a:lnTo>
                      <a:lnTo>
                        <a:pt x="285" y="1561"/>
                      </a:lnTo>
                      <a:lnTo>
                        <a:pt x="285" y="1588"/>
                      </a:lnTo>
                      <a:lnTo>
                        <a:pt x="490" y="1664"/>
                      </a:lnTo>
                      <a:lnTo>
                        <a:pt x="475" y="1588"/>
                      </a:lnTo>
                      <a:lnTo>
                        <a:pt x="458" y="1510"/>
                      </a:lnTo>
                      <a:lnTo>
                        <a:pt x="439" y="1432"/>
                      </a:lnTo>
                      <a:lnTo>
                        <a:pt x="418" y="1354"/>
                      </a:lnTo>
                      <a:lnTo>
                        <a:pt x="393" y="1274"/>
                      </a:lnTo>
                      <a:lnTo>
                        <a:pt x="369" y="1196"/>
                      </a:lnTo>
                      <a:lnTo>
                        <a:pt x="344" y="1120"/>
                      </a:lnTo>
                      <a:lnTo>
                        <a:pt x="319" y="1044"/>
                      </a:lnTo>
                      <a:lnTo>
                        <a:pt x="295" y="970"/>
                      </a:lnTo>
                      <a:lnTo>
                        <a:pt x="272" y="900"/>
                      </a:lnTo>
                      <a:lnTo>
                        <a:pt x="249" y="831"/>
                      </a:lnTo>
                      <a:lnTo>
                        <a:pt x="230" y="768"/>
                      </a:lnTo>
                      <a:lnTo>
                        <a:pt x="213" y="708"/>
                      </a:lnTo>
                      <a:lnTo>
                        <a:pt x="202" y="651"/>
                      </a:lnTo>
                      <a:lnTo>
                        <a:pt x="192" y="599"/>
                      </a:lnTo>
                      <a:lnTo>
                        <a:pt x="186" y="556"/>
                      </a:lnTo>
                      <a:lnTo>
                        <a:pt x="184" y="512"/>
                      </a:lnTo>
                      <a:lnTo>
                        <a:pt x="184" y="468"/>
                      </a:lnTo>
                      <a:lnTo>
                        <a:pt x="184" y="424"/>
                      </a:lnTo>
                      <a:lnTo>
                        <a:pt x="186" y="383"/>
                      </a:lnTo>
                      <a:lnTo>
                        <a:pt x="190" y="341"/>
                      </a:lnTo>
                      <a:lnTo>
                        <a:pt x="194" y="301"/>
                      </a:lnTo>
                      <a:lnTo>
                        <a:pt x="200" y="261"/>
                      </a:lnTo>
                      <a:lnTo>
                        <a:pt x="207" y="223"/>
                      </a:lnTo>
                      <a:lnTo>
                        <a:pt x="215" y="187"/>
                      </a:lnTo>
                      <a:lnTo>
                        <a:pt x="222" y="153"/>
                      </a:lnTo>
                      <a:lnTo>
                        <a:pt x="232" y="118"/>
                      </a:lnTo>
                      <a:lnTo>
                        <a:pt x="241" y="90"/>
                      </a:lnTo>
                      <a:lnTo>
                        <a:pt x="251" y="61"/>
                      </a:lnTo>
                      <a:lnTo>
                        <a:pt x="262" y="39"/>
                      </a:lnTo>
                      <a:lnTo>
                        <a:pt x="274" y="18"/>
                      </a:lnTo>
                      <a:lnTo>
                        <a:pt x="285" y="0"/>
                      </a:lnTo>
                      <a:lnTo>
                        <a:pt x="118" y="33"/>
                      </a:lnTo>
                      <a:lnTo>
                        <a:pt x="118" y="3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57" name="Freeform 143"/>
                <p:cNvSpPr>
                  <a:spLocks/>
                </p:cNvSpPr>
                <p:nvPr/>
              </p:nvSpPr>
              <p:spPr bwMode="auto">
                <a:xfrm>
                  <a:off x="2004997" y="879472"/>
                  <a:ext cx="419100" cy="817563"/>
                </a:xfrm>
                <a:custGeom>
                  <a:avLst/>
                  <a:gdLst/>
                  <a:ahLst/>
                  <a:cxnLst>
                    <a:cxn ang="0">
                      <a:pos x="183" y="975"/>
                    </a:cxn>
                    <a:cxn ang="0">
                      <a:pos x="221" y="914"/>
                    </a:cxn>
                    <a:cxn ang="0">
                      <a:pos x="270" y="832"/>
                    </a:cxn>
                    <a:cxn ang="0">
                      <a:pos x="325" y="741"/>
                    </a:cxn>
                    <a:cxn ang="0">
                      <a:pos x="382" y="640"/>
                    </a:cxn>
                    <a:cxn ang="0">
                      <a:pos x="435" y="537"/>
                    </a:cxn>
                    <a:cxn ang="0">
                      <a:pos x="481" y="439"/>
                    </a:cxn>
                    <a:cxn ang="0">
                      <a:pos x="511" y="351"/>
                    </a:cxn>
                    <a:cxn ang="0">
                      <a:pos x="525" y="275"/>
                    </a:cxn>
                    <a:cxn ang="0">
                      <a:pos x="528" y="209"/>
                    </a:cxn>
                    <a:cxn ang="0">
                      <a:pos x="528" y="152"/>
                    </a:cxn>
                    <a:cxn ang="0">
                      <a:pos x="523" y="102"/>
                    </a:cxn>
                    <a:cxn ang="0">
                      <a:pos x="517" y="62"/>
                    </a:cxn>
                    <a:cxn ang="0">
                      <a:pos x="509" y="30"/>
                    </a:cxn>
                    <a:cxn ang="0">
                      <a:pos x="502" y="11"/>
                    </a:cxn>
                    <a:cxn ang="0">
                      <a:pos x="498" y="0"/>
                    </a:cxn>
                    <a:cxn ang="0">
                      <a:pos x="414" y="0"/>
                    </a:cxn>
                    <a:cxn ang="0">
                      <a:pos x="414" y="15"/>
                    </a:cxn>
                    <a:cxn ang="0">
                      <a:pos x="416" y="60"/>
                    </a:cxn>
                    <a:cxn ang="0">
                      <a:pos x="418" y="127"/>
                    </a:cxn>
                    <a:cxn ang="0">
                      <a:pos x="414" y="211"/>
                    </a:cxn>
                    <a:cxn ang="0">
                      <a:pos x="405" y="302"/>
                    </a:cxn>
                    <a:cxn ang="0">
                      <a:pos x="386" y="397"/>
                    </a:cxn>
                    <a:cxn ang="0">
                      <a:pos x="354" y="488"/>
                    </a:cxn>
                    <a:cxn ang="0">
                      <a:pos x="306" y="570"/>
                    </a:cxn>
                    <a:cxn ang="0">
                      <a:pos x="255" y="642"/>
                    </a:cxn>
                    <a:cxn ang="0">
                      <a:pos x="207" y="710"/>
                    </a:cxn>
                    <a:cxn ang="0">
                      <a:pos x="162" y="775"/>
                    </a:cxn>
                    <a:cxn ang="0">
                      <a:pos x="122" y="836"/>
                    </a:cxn>
                    <a:cxn ang="0">
                      <a:pos x="86" y="893"/>
                    </a:cxn>
                    <a:cxn ang="0">
                      <a:pos x="53" y="944"/>
                    </a:cxn>
                    <a:cxn ang="0">
                      <a:pos x="25" y="990"/>
                    </a:cxn>
                    <a:cxn ang="0">
                      <a:pos x="0" y="1030"/>
                    </a:cxn>
                    <a:cxn ang="0">
                      <a:pos x="171" y="997"/>
                    </a:cxn>
                  </a:cxnLst>
                  <a:rect l="0" t="0" r="r" b="b"/>
                  <a:pathLst>
                    <a:path w="528" h="1030">
                      <a:moveTo>
                        <a:pt x="171" y="997"/>
                      </a:moveTo>
                      <a:lnTo>
                        <a:pt x="183" y="975"/>
                      </a:lnTo>
                      <a:lnTo>
                        <a:pt x="200" y="946"/>
                      </a:lnTo>
                      <a:lnTo>
                        <a:pt x="221" y="914"/>
                      </a:lnTo>
                      <a:lnTo>
                        <a:pt x="243" y="876"/>
                      </a:lnTo>
                      <a:lnTo>
                        <a:pt x="270" y="832"/>
                      </a:lnTo>
                      <a:lnTo>
                        <a:pt x="297" y="788"/>
                      </a:lnTo>
                      <a:lnTo>
                        <a:pt x="325" y="741"/>
                      </a:lnTo>
                      <a:lnTo>
                        <a:pt x="354" y="691"/>
                      </a:lnTo>
                      <a:lnTo>
                        <a:pt x="382" y="640"/>
                      </a:lnTo>
                      <a:lnTo>
                        <a:pt x="411" y="589"/>
                      </a:lnTo>
                      <a:lnTo>
                        <a:pt x="435" y="537"/>
                      </a:lnTo>
                      <a:lnTo>
                        <a:pt x="460" y="488"/>
                      </a:lnTo>
                      <a:lnTo>
                        <a:pt x="481" y="439"/>
                      </a:lnTo>
                      <a:lnTo>
                        <a:pt x="498" y="393"/>
                      </a:lnTo>
                      <a:lnTo>
                        <a:pt x="511" y="351"/>
                      </a:lnTo>
                      <a:lnTo>
                        <a:pt x="521" y="313"/>
                      </a:lnTo>
                      <a:lnTo>
                        <a:pt x="525" y="275"/>
                      </a:lnTo>
                      <a:lnTo>
                        <a:pt x="526" y="241"/>
                      </a:lnTo>
                      <a:lnTo>
                        <a:pt x="528" y="209"/>
                      </a:lnTo>
                      <a:lnTo>
                        <a:pt x="528" y="178"/>
                      </a:lnTo>
                      <a:lnTo>
                        <a:pt x="528" y="152"/>
                      </a:lnTo>
                      <a:lnTo>
                        <a:pt x="526" y="125"/>
                      </a:lnTo>
                      <a:lnTo>
                        <a:pt x="523" y="102"/>
                      </a:lnTo>
                      <a:lnTo>
                        <a:pt x="521" y="81"/>
                      </a:lnTo>
                      <a:lnTo>
                        <a:pt x="517" y="62"/>
                      </a:lnTo>
                      <a:lnTo>
                        <a:pt x="513" y="45"/>
                      </a:lnTo>
                      <a:lnTo>
                        <a:pt x="509" y="30"/>
                      </a:lnTo>
                      <a:lnTo>
                        <a:pt x="506" y="20"/>
                      </a:lnTo>
                      <a:lnTo>
                        <a:pt x="502" y="11"/>
                      </a:lnTo>
                      <a:lnTo>
                        <a:pt x="500" y="5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14" y="0"/>
                      </a:lnTo>
                      <a:lnTo>
                        <a:pt x="414" y="3"/>
                      </a:lnTo>
                      <a:lnTo>
                        <a:pt x="414" y="15"/>
                      </a:lnTo>
                      <a:lnTo>
                        <a:pt x="416" y="34"/>
                      </a:lnTo>
                      <a:lnTo>
                        <a:pt x="416" y="60"/>
                      </a:lnTo>
                      <a:lnTo>
                        <a:pt x="418" y="91"/>
                      </a:lnTo>
                      <a:lnTo>
                        <a:pt x="418" y="127"/>
                      </a:lnTo>
                      <a:lnTo>
                        <a:pt x="416" y="167"/>
                      </a:lnTo>
                      <a:lnTo>
                        <a:pt x="414" y="211"/>
                      </a:lnTo>
                      <a:lnTo>
                        <a:pt x="411" y="256"/>
                      </a:lnTo>
                      <a:lnTo>
                        <a:pt x="405" y="302"/>
                      </a:lnTo>
                      <a:lnTo>
                        <a:pt x="395" y="349"/>
                      </a:lnTo>
                      <a:lnTo>
                        <a:pt x="386" y="397"/>
                      </a:lnTo>
                      <a:lnTo>
                        <a:pt x="371" y="442"/>
                      </a:lnTo>
                      <a:lnTo>
                        <a:pt x="354" y="488"/>
                      </a:lnTo>
                      <a:lnTo>
                        <a:pt x="333" y="532"/>
                      </a:lnTo>
                      <a:lnTo>
                        <a:pt x="306" y="570"/>
                      </a:lnTo>
                      <a:lnTo>
                        <a:pt x="279" y="606"/>
                      </a:lnTo>
                      <a:lnTo>
                        <a:pt x="255" y="642"/>
                      </a:lnTo>
                      <a:lnTo>
                        <a:pt x="230" y="676"/>
                      </a:lnTo>
                      <a:lnTo>
                        <a:pt x="207" y="710"/>
                      </a:lnTo>
                      <a:lnTo>
                        <a:pt x="183" y="743"/>
                      </a:lnTo>
                      <a:lnTo>
                        <a:pt x="162" y="775"/>
                      </a:lnTo>
                      <a:lnTo>
                        <a:pt x="141" y="807"/>
                      </a:lnTo>
                      <a:lnTo>
                        <a:pt x="122" y="836"/>
                      </a:lnTo>
                      <a:lnTo>
                        <a:pt x="103" y="864"/>
                      </a:lnTo>
                      <a:lnTo>
                        <a:pt x="86" y="893"/>
                      </a:lnTo>
                      <a:lnTo>
                        <a:pt x="69" y="920"/>
                      </a:lnTo>
                      <a:lnTo>
                        <a:pt x="53" y="944"/>
                      </a:lnTo>
                      <a:lnTo>
                        <a:pt x="38" y="967"/>
                      </a:lnTo>
                      <a:lnTo>
                        <a:pt x="25" y="990"/>
                      </a:lnTo>
                      <a:lnTo>
                        <a:pt x="12" y="1011"/>
                      </a:lnTo>
                      <a:lnTo>
                        <a:pt x="0" y="1030"/>
                      </a:lnTo>
                      <a:lnTo>
                        <a:pt x="171" y="997"/>
                      </a:lnTo>
                      <a:lnTo>
                        <a:pt x="171" y="99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8" name="Group 198"/>
              <p:cNvGrpSpPr/>
              <p:nvPr/>
            </p:nvGrpSpPr>
            <p:grpSpPr>
              <a:xfrm>
                <a:off x="1862122" y="873122"/>
                <a:ext cx="506413" cy="2070100"/>
                <a:chOff x="1862122" y="873122"/>
                <a:chExt cx="506413" cy="2070100"/>
              </a:xfrm>
              <a:solidFill>
                <a:srgbClr val="FFC000"/>
              </a:solidFill>
            </p:grpSpPr>
            <p:sp>
              <p:nvSpPr>
                <p:cNvPr id="54" name="Freeform 164"/>
                <p:cNvSpPr>
                  <a:spLocks/>
                </p:cNvSpPr>
                <p:nvPr/>
              </p:nvSpPr>
              <p:spPr bwMode="auto">
                <a:xfrm>
                  <a:off x="1965310" y="873122"/>
                  <a:ext cx="403225" cy="822325"/>
                </a:xfrm>
                <a:custGeom>
                  <a:avLst/>
                  <a:gdLst/>
                  <a:ahLst/>
                  <a:cxnLst>
                    <a:cxn ang="0">
                      <a:pos x="137" y="977"/>
                    </a:cxn>
                    <a:cxn ang="0">
                      <a:pos x="209" y="874"/>
                    </a:cxn>
                    <a:cxn ang="0">
                      <a:pos x="273" y="779"/>
                    </a:cxn>
                    <a:cxn ang="0">
                      <a:pos x="330" y="692"/>
                    </a:cxn>
                    <a:cxn ang="0">
                      <a:pos x="380" y="608"/>
                    </a:cxn>
                    <a:cxn ang="0">
                      <a:pos x="422" y="525"/>
                    </a:cxn>
                    <a:cxn ang="0">
                      <a:pos x="454" y="441"/>
                    </a:cxn>
                    <a:cxn ang="0">
                      <a:pos x="480" y="353"/>
                    </a:cxn>
                    <a:cxn ang="0">
                      <a:pos x="498" y="266"/>
                    </a:cxn>
                    <a:cxn ang="0">
                      <a:pos x="505" y="190"/>
                    </a:cxn>
                    <a:cxn ang="0">
                      <a:pos x="509" y="131"/>
                    </a:cxn>
                    <a:cxn ang="0">
                      <a:pos x="507" y="85"/>
                    </a:cxn>
                    <a:cxn ang="0">
                      <a:pos x="501" y="51"/>
                    </a:cxn>
                    <a:cxn ang="0">
                      <a:pos x="496" y="27"/>
                    </a:cxn>
                    <a:cxn ang="0">
                      <a:pos x="490" y="13"/>
                    </a:cxn>
                    <a:cxn ang="0">
                      <a:pos x="486" y="8"/>
                    </a:cxn>
                    <a:cxn ang="0">
                      <a:pos x="403" y="2"/>
                    </a:cxn>
                    <a:cxn ang="0">
                      <a:pos x="403" y="21"/>
                    </a:cxn>
                    <a:cxn ang="0">
                      <a:pos x="403" y="59"/>
                    </a:cxn>
                    <a:cxn ang="0">
                      <a:pos x="403" y="108"/>
                    </a:cxn>
                    <a:cxn ang="0">
                      <a:pos x="399" y="171"/>
                    </a:cxn>
                    <a:cxn ang="0">
                      <a:pos x="393" y="243"/>
                    </a:cxn>
                    <a:cxn ang="0">
                      <a:pos x="382" y="321"/>
                    </a:cxn>
                    <a:cxn ang="0">
                      <a:pos x="366" y="405"/>
                    </a:cxn>
                    <a:cxn ang="0">
                      <a:pos x="344" y="490"/>
                    </a:cxn>
                    <a:cxn ang="0">
                      <a:pos x="313" y="566"/>
                    </a:cxn>
                    <a:cxn ang="0">
                      <a:pos x="275" y="637"/>
                    </a:cxn>
                    <a:cxn ang="0">
                      <a:pos x="232" y="705"/>
                    </a:cxn>
                    <a:cxn ang="0">
                      <a:pos x="184" y="772"/>
                    </a:cxn>
                    <a:cxn ang="0">
                      <a:pos x="133" y="840"/>
                    </a:cxn>
                    <a:cxn ang="0">
                      <a:pos x="80" y="912"/>
                    </a:cxn>
                    <a:cxn ang="0">
                      <a:pos x="26" y="992"/>
                    </a:cxn>
                    <a:cxn ang="0">
                      <a:pos x="99" y="1032"/>
                    </a:cxn>
                  </a:cxnLst>
                  <a:rect l="0" t="0" r="r" b="b"/>
                  <a:pathLst>
                    <a:path w="509" h="1036">
                      <a:moveTo>
                        <a:pt x="99" y="1032"/>
                      </a:moveTo>
                      <a:lnTo>
                        <a:pt x="137" y="977"/>
                      </a:lnTo>
                      <a:lnTo>
                        <a:pt x="175" y="926"/>
                      </a:lnTo>
                      <a:lnTo>
                        <a:pt x="209" y="874"/>
                      </a:lnTo>
                      <a:lnTo>
                        <a:pt x="243" y="827"/>
                      </a:lnTo>
                      <a:lnTo>
                        <a:pt x="273" y="779"/>
                      </a:lnTo>
                      <a:lnTo>
                        <a:pt x="304" y="736"/>
                      </a:lnTo>
                      <a:lnTo>
                        <a:pt x="330" y="692"/>
                      </a:lnTo>
                      <a:lnTo>
                        <a:pt x="357" y="650"/>
                      </a:lnTo>
                      <a:lnTo>
                        <a:pt x="380" y="608"/>
                      </a:lnTo>
                      <a:lnTo>
                        <a:pt x="401" y="566"/>
                      </a:lnTo>
                      <a:lnTo>
                        <a:pt x="422" y="525"/>
                      </a:lnTo>
                      <a:lnTo>
                        <a:pt x="439" y="483"/>
                      </a:lnTo>
                      <a:lnTo>
                        <a:pt x="454" y="441"/>
                      </a:lnTo>
                      <a:lnTo>
                        <a:pt x="469" y="399"/>
                      </a:lnTo>
                      <a:lnTo>
                        <a:pt x="480" y="353"/>
                      </a:lnTo>
                      <a:lnTo>
                        <a:pt x="490" y="310"/>
                      </a:lnTo>
                      <a:lnTo>
                        <a:pt x="498" y="266"/>
                      </a:lnTo>
                      <a:lnTo>
                        <a:pt x="503" y="226"/>
                      </a:lnTo>
                      <a:lnTo>
                        <a:pt x="505" y="190"/>
                      </a:lnTo>
                      <a:lnTo>
                        <a:pt x="509" y="160"/>
                      </a:lnTo>
                      <a:lnTo>
                        <a:pt x="509" y="131"/>
                      </a:lnTo>
                      <a:lnTo>
                        <a:pt x="509" y="106"/>
                      </a:lnTo>
                      <a:lnTo>
                        <a:pt x="507" y="85"/>
                      </a:lnTo>
                      <a:lnTo>
                        <a:pt x="505" y="66"/>
                      </a:lnTo>
                      <a:lnTo>
                        <a:pt x="501" y="51"/>
                      </a:lnTo>
                      <a:lnTo>
                        <a:pt x="499" y="38"/>
                      </a:lnTo>
                      <a:lnTo>
                        <a:pt x="496" y="27"/>
                      </a:lnTo>
                      <a:lnTo>
                        <a:pt x="492" y="19"/>
                      </a:lnTo>
                      <a:lnTo>
                        <a:pt x="490" y="13"/>
                      </a:lnTo>
                      <a:lnTo>
                        <a:pt x="488" y="9"/>
                      </a:lnTo>
                      <a:lnTo>
                        <a:pt x="486" y="8"/>
                      </a:lnTo>
                      <a:lnTo>
                        <a:pt x="403" y="0"/>
                      </a:lnTo>
                      <a:lnTo>
                        <a:pt x="403" y="2"/>
                      </a:lnTo>
                      <a:lnTo>
                        <a:pt x="403" y="9"/>
                      </a:lnTo>
                      <a:lnTo>
                        <a:pt x="403" y="21"/>
                      </a:lnTo>
                      <a:lnTo>
                        <a:pt x="403" y="38"/>
                      </a:lnTo>
                      <a:lnTo>
                        <a:pt x="403" y="59"/>
                      </a:lnTo>
                      <a:lnTo>
                        <a:pt x="403" y="82"/>
                      </a:lnTo>
                      <a:lnTo>
                        <a:pt x="403" y="108"/>
                      </a:lnTo>
                      <a:lnTo>
                        <a:pt x="403" y="139"/>
                      </a:lnTo>
                      <a:lnTo>
                        <a:pt x="399" y="171"/>
                      </a:lnTo>
                      <a:lnTo>
                        <a:pt x="397" y="207"/>
                      </a:lnTo>
                      <a:lnTo>
                        <a:pt x="393" y="243"/>
                      </a:lnTo>
                      <a:lnTo>
                        <a:pt x="389" y="281"/>
                      </a:lnTo>
                      <a:lnTo>
                        <a:pt x="382" y="321"/>
                      </a:lnTo>
                      <a:lnTo>
                        <a:pt x="376" y="363"/>
                      </a:lnTo>
                      <a:lnTo>
                        <a:pt x="366" y="405"/>
                      </a:lnTo>
                      <a:lnTo>
                        <a:pt x="355" y="449"/>
                      </a:lnTo>
                      <a:lnTo>
                        <a:pt x="344" y="490"/>
                      </a:lnTo>
                      <a:lnTo>
                        <a:pt x="328" y="528"/>
                      </a:lnTo>
                      <a:lnTo>
                        <a:pt x="313" y="566"/>
                      </a:lnTo>
                      <a:lnTo>
                        <a:pt x="296" y="603"/>
                      </a:lnTo>
                      <a:lnTo>
                        <a:pt x="275" y="637"/>
                      </a:lnTo>
                      <a:lnTo>
                        <a:pt x="254" y="673"/>
                      </a:lnTo>
                      <a:lnTo>
                        <a:pt x="232" y="705"/>
                      </a:lnTo>
                      <a:lnTo>
                        <a:pt x="209" y="739"/>
                      </a:lnTo>
                      <a:lnTo>
                        <a:pt x="184" y="772"/>
                      </a:lnTo>
                      <a:lnTo>
                        <a:pt x="159" y="806"/>
                      </a:lnTo>
                      <a:lnTo>
                        <a:pt x="133" y="840"/>
                      </a:lnTo>
                      <a:lnTo>
                        <a:pt x="108" y="876"/>
                      </a:lnTo>
                      <a:lnTo>
                        <a:pt x="80" y="912"/>
                      </a:lnTo>
                      <a:lnTo>
                        <a:pt x="53" y="950"/>
                      </a:lnTo>
                      <a:lnTo>
                        <a:pt x="26" y="992"/>
                      </a:lnTo>
                      <a:lnTo>
                        <a:pt x="0" y="1036"/>
                      </a:lnTo>
                      <a:lnTo>
                        <a:pt x="99" y="1032"/>
                      </a:lnTo>
                      <a:lnTo>
                        <a:pt x="99" y="103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55" name="Freeform 165"/>
                <p:cNvSpPr>
                  <a:spLocks/>
                </p:cNvSpPr>
                <p:nvPr/>
              </p:nvSpPr>
              <p:spPr bwMode="auto">
                <a:xfrm>
                  <a:off x="1862122" y="1676397"/>
                  <a:ext cx="323850" cy="1266825"/>
                </a:xfrm>
                <a:custGeom>
                  <a:avLst/>
                  <a:gdLst/>
                  <a:ahLst/>
                  <a:cxnLst>
                    <a:cxn ang="0">
                      <a:pos x="100" y="80"/>
                    </a:cxn>
                    <a:cxn ang="0">
                      <a:pos x="51" y="192"/>
                    </a:cxn>
                    <a:cxn ang="0">
                      <a:pos x="19" y="301"/>
                    </a:cxn>
                    <a:cxn ang="0">
                      <a:pos x="3" y="409"/>
                    </a:cxn>
                    <a:cxn ang="0">
                      <a:pos x="2" y="513"/>
                    </a:cxn>
                    <a:cxn ang="0">
                      <a:pos x="15" y="622"/>
                    </a:cxn>
                    <a:cxn ang="0">
                      <a:pos x="40" y="734"/>
                    </a:cxn>
                    <a:cxn ang="0">
                      <a:pos x="76" y="852"/>
                    </a:cxn>
                    <a:cxn ang="0">
                      <a:pos x="121" y="977"/>
                    </a:cxn>
                    <a:cxn ang="0">
                      <a:pos x="159" y="1084"/>
                    </a:cxn>
                    <a:cxn ang="0">
                      <a:pos x="190" y="1173"/>
                    </a:cxn>
                    <a:cxn ang="0">
                      <a:pos x="212" y="1249"/>
                    </a:cxn>
                    <a:cxn ang="0">
                      <a:pos x="228" y="1316"/>
                    </a:cxn>
                    <a:cxn ang="0">
                      <a:pos x="239" y="1378"/>
                    </a:cxn>
                    <a:cxn ang="0">
                      <a:pos x="248" y="1443"/>
                    </a:cxn>
                    <a:cxn ang="0">
                      <a:pos x="254" y="1515"/>
                    </a:cxn>
                    <a:cxn ang="0">
                      <a:pos x="258" y="1555"/>
                    </a:cxn>
                    <a:cxn ang="0">
                      <a:pos x="266" y="1557"/>
                    </a:cxn>
                    <a:cxn ang="0">
                      <a:pos x="279" y="1561"/>
                    </a:cxn>
                    <a:cxn ang="0">
                      <a:pos x="300" y="1568"/>
                    </a:cxn>
                    <a:cxn ang="0">
                      <a:pos x="323" y="1574"/>
                    </a:cxn>
                    <a:cxn ang="0">
                      <a:pos x="347" y="1582"/>
                    </a:cxn>
                    <a:cxn ang="0">
                      <a:pos x="372" y="1587"/>
                    </a:cxn>
                    <a:cxn ang="0">
                      <a:pos x="395" y="1595"/>
                    </a:cxn>
                    <a:cxn ang="0">
                      <a:pos x="395" y="1496"/>
                    </a:cxn>
                    <a:cxn ang="0">
                      <a:pos x="349" y="1300"/>
                    </a:cxn>
                    <a:cxn ang="0">
                      <a:pos x="286" y="1110"/>
                    </a:cxn>
                    <a:cxn ang="0">
                      <a:pos x="222" y="918"/>
                    </a:cxn>
                    <a:cxn ang="0">
                      <a:pos x="167" y="726"/>
                    </a:cxn>
                    <a:cxn ang="0">
                      <a:pos x="133" y="529"/>
                    </a:cxn>
                    <a:cxn ang="0">
                      <a:pos x="136" y="325"/>
                    </a:cxn>
                    <a:cxn ang="0">
                      <a:pos x="186" y="112"/>
                    </a:cxn>
                    <a:cxn ang="0">
                      <a:pos x="226" y="2"/>
                    </a:cxn>
                    <a:cxn ang="0">
                      <a:pos x="210" y="6"/>
                    </a:cxn>
                    <a:cxn ang="0">
                      <a:pos x="193" y="10"/>
                    </a:cxn>
                    <a:cxn ang="0">
                      <a:pos x="176" y="14"/>
                    </a:cxn>
                    <a:cxn ang="0">
                      <a:pos x="161" y="15"/>
                    </a:cxn>
                    <a:cxn ang="0">
                      <a:pos x="148" y="19"/>
                    </a:cxn>
                    <a:cxn ang="0">
                      <a:pos x="138" y="21"/>
                    </a:cxn>
                    <a:cxn ang="0">
                      <a:pos x="133" y="21"/>
                    </a:cxn>
                    <a:cxn ang="0">
                      <a:pos x="133" y="21"/>
                    </a:cxn>
                  </a:cxnLst>
                  <a:rect l="0" t="0" r="r" b="b"/>
                  <a:pathLst>
                    <a:path w="406" h="1597">
                      <a:moveTo>
                        <a:pt x="133" y="21"/>
                      </a:moveTo>
                      <a:lnTo>
                        <a:pt x="100" y="80"/>
                      </a:lnTo>
                      <a:lnTo>
                        <a:pt x="74" y="137"/>
                      </a:lnTo>
                      <a:lnTo>
                        <a:pt x="51" y="192"/>
                      </a:lnTo>
                      <a:lnTo>
                        <a:pt x="32" y="247"/>
                      </a:lnTo>
                      <a:lnTo>
                        <a:pt x="19" y="301"/>
                      </a:lnTo>
                      <a:lnTo>
                        <a:pt x="9" y="356"/>
                      </a:lnTo>
                      <a:lnTo>
                        <a:pt x="3" y="409"/>
                      </a:lnTo>
                      <a:lnTo>
                        <a:pt x="0" y="462"/>
                      </a:lnTo>
                      <a:lnTo>
                        <a:pt x="2" y="513"/>
                      </a:lnTo>
                      <a:lnTo>
                        <a:pt x="7" y="569"/>
                      </a:lnTo>
                      <a:lnTo>
                        <a:pt x="15" y="622"/>
                      </a:lnTo>
                      <a:lnTo>
                        <a:pt x="26" y="679"/>
                      </a:lnTo>
                      <a:lnTo>
                        <a:pt x="40" y="734"/>
                      </a:lnTo>
                      <a:lnTo>
                        <a:pt x="57" y="793"/>
                      </a:lnTo>
                      <a:lnTo>
                        <a:pt x="76" y="852"/>
                      </a:lnTo>
                      <a:lnTo>
                        <a:pt x="98" y="915"/>
                      </a:lnTo>
                      <a:lnTo>
                        <a:pt x="121" y="977"/>
                      </a:lnTo>
                      <a:lnTo>
                        <a:pt x="142" y="1032"/>
                      </a:lnTo>
                      <a:lnTo>
                        <a:pt x="159" y="1084"/>
                      </a:lnTo>
                      <a:lnTo>
                        <a:pt x="176" y="1131"/>
                      </a:lnTo>
                      <a:lnTo>
                        <a:pt x="190" y="1173"/>
                      </a:lnTo>
                      <a:lnTo>
                        <a:pt x="201" y="1213"/>
                      </a:lnTo>
                      <a:lnTo>
                        <a:pt x="212" y="1249"/>
                      </a:lnTo>
                      <a:lnTo>
                        <a:pt x="222" y="1283"/>
                      </a:lnTo>
                      <a:lnTo>
                        <a:pt x="228" y="1316"/>
                      </a:lnTo>
                      <a:lnTo>
                        <a:pt x="235" y="1348"/>
                      </a:lnTo>
                      <a:lnTo>
                        <a:pt x="239" y="1378"/>
                      </a:lnTo>
                      <a:lnTo>
                        <a:pt x="245" y="1411"/>
                      </a:lnTo>
                      <a:lnTo>
                        <a:pt x="248" y="1443"/>
                      </a:lnTo>
                      <a:lnTo>
                        <a:pt x="252" y="1479"/>
                      </a:lnTo>
                      <a:lnTo>
                        <a:pt x="254" y="1515"/>
                      </a:lnTo>
                      <a:lnTo>
                        <a:pt x="256" y="1555"/>
                      </a:lnTo>
                      <a:lnTo>
                        <a:pt x="258" y="1555"/>
                      </a:lnTo>
                      <a:lnTo>
                        <a:pt x="260" y="1555"/>
                      </a:lnTo>
                      <a:lnTo>
                        <a:pt x="266" y="1557"/>
                      </a:lnTo>
                      <a:lnTo>
                        <a:pt x="271" y="1559"/>
                      </a:lnTo>
                      <a:lnTo>
                        <a:pt x="279" y="1561"/>
                      </a:lnTo>
                      <a:lnTo>
                        <a:pt x="288" y="1565"/>
                      </a:lnTo>
                      <a:lnTo>
                        <a:pt x="300" y="1568"/>
                      </a:lnTo>
                      <a:lnTo>
                        <a:pt x="311" y="1572"/>
                      </a:lnTo>
                      <a:lnTo>
                        <a:pt x="323" y="1574"/>
                      </a:lnTo>
                      <a:lnTo>
                        <a:pt x="334" y="1578"/>
                      </a:lnTo>
                      <a:lnTo>
                        <a:pt x="347" y="1582"/>
                      </a:lnTo>
                      <a:lnTo>
                        <a:pt x="361" y="1586"/>
                      </a:lnTo>
                      <a:lnTo>
                        <a:pt x="372" y="1587"/>
                      </a:lnTo>
                      <a:lnTo>
                        <a:pt x="383" y="1591"/>
                      </a:lnTo>
                      <a:lnTo>
                        <a:pt x="395" y="1595"/>
                      </a:lnTo>
                      <a:lnTo>
                        <a:pt x="406" y="1597"/>
                      </a:lnTo>
                      <a:lnTo>
                        <a:pt x="395" y="1496"/>
                      </a:lnTo>
                      <a:lnTo>
                        <a:pt x="374" y="1399"/>
                      </a:lnTo>
                      <a:lnTo>
                        <a:pt x="349" y="1300"/>
                      </a:lnTo>
                      <a:lnTo>
                        <a:pt x="319" y="1205"/>
                      </a:lnTo>
                      <a:lnTo>
                        <a:pt x="286" y="1110"/>
                      </a:lnTo>
                      <a:lnTo>
                        <a:pt x="254" y="1015"/>
                      </a:lnTo>
                      <a:lnTo>
                        <a:pt x="222" y="918"/>
                      </a:lnTo>
                      <a:lnTo>
                        <a:pt x="193" y="823"/>
                      </a:lnTo>
                      <a:lnTo>
                        <a:pt x="167" y="726"/>
                      </a:lnTo>
                      <a:lnTo>
                        <a:pt x="146" y="629"/>
                      </a:lnTo>
                      <a:lnTo>
                        <a:pt x="133" y="529"/>
                      </a:lnTo>
                      <a:lnTo>
                        <a:pt x="129" y="428"/>
                      </a:lnTo>
                      <a:lnTo>
                        <a:pt x="136" y="325"/>
                      </a:lnTo>
                      <a:lnTo>
                        <a:pt x="153" y="221"/>
                      </a:lnTo>
                      <a:lnTo>
                        <a:pt x="186" y="112"/>
                      </a:lnTo>
                      <a:lnTo>
                        <a:pt x="235" y="0"/>
                      </a:lnTo>
                      <a:lnTo>
                        <a:pt x="226" y="2"/>
                      </a:lnTo>
                      <a:lnTo>
                        <a:pt x="218" y="4"/>
                      </a:lnTo>
                      <a:lnTo>
                        <a:pt x="210" y="6"/>
                      </a:lnTo>
                      <a:lnTo>
                        <a:pt x="201" y="8"/>
                      </a:lnTo>
                      <a:lnTo>
                        <a:pt x="193" y="10"/>
                      </a:lnTo>
                      <a:lnTo>
                        <a:pt x="184" y="12"/>
                      </a:lnTo>
                      <a:lnTo>
                        <a:pt x="176" y="14"/>
                      </a:lnTo>
                      <a:lnTo>
                        <a:pt x="169" y="15"/>
                      </a:lnTo>
                      <a:lnTo>
                        <a:pt x="161" y="15"/>
                      </a:lnTo>
                      <a:lnTo>
                        <a:pt x="153" y="17"/>
                      </a:lnTo>
                      <a:lnTo>
                        <a:pt x="148" y="19"/>
                      </a:lnTo>
                      <a:lnTo>
                        <a:pt x="142" y="19"/>
                      </a:lnTo>
                      <a:lnTo>
                        <a:pt x="138" y="21"/>
                      </a:lnTo>
                      <a:lnTo>
                        <a:pt x="134" y="21"/>
                      </a:lnTo>
                      <a:lnTo>
                        <a:pt x="133" y="21"/>
                      </a:lnTo>
                      <a:lnTo>
                        <a:pt x="133" y="21"/>
                      </a:lnTo>
                      <a:lnTo>
                        <a:pt x="133" y="2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</p:grpSp>
      </p:grpSp>
      <p:grpSp>
        <p:nvGrpSpPr>
          <p:cNvPr id="13317" name="Group 235"/>
          <p:cNvGrpSpPr>
            <a:grpSpLocks/>
          </p:cNvGrpSpPr>
          <p:nvPr/>
        </p:nvGrpSpPr>
        <p:grpSpPr bwMode="auto">
          <a:xfrm>
            <a:off x="4857750" y="1817688"/>
            <a:ext cx="2786063" cy="2649537"/>
            <a:chOff x="4857752" y="1240290"/>
            <a:chExt cx="2786082" cy="2648633"/>
          </a:xfrm>
        </p:grpSpPr>
        <p:sp>
          <p:nvSpPr>
            <p:cNvPr id="65" name="Rectangle 64"/>
            <p:cNvSpPr/>
            <p:nvPr/>
          </p:nvSpPr>
          <p:spPr>
            <a:xfrm>
              <a:off x="4857752" y="1240290"/>
              <a:ext cx="2786082" cy="24296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6" name="Picture 14" descr="C:\Documents and Settings\ziegeler\Local Settings\Temporary Internet Files\Content.IE5\HQQHT7RS\MCj03527930000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944817" y="2669050"/>
              <a:ext cx="709695" cy="719670"/>
            </a:xfrm>
            <a:prstGeom prst="rect">
              <a:avLst/>
            </a:prstGeom>
            <a:noFill/>
          </p:spPr>
        </p:pic>
        <p:pic>
          <p:nvPicPr>
            <p:cNvPr id="67" name="Picture 14" descr="C:\Documents and Settings\ziegeler\Local Settings\Temporary Internet Files\Content.IE5\HQQHT7RS\MCj03527930000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286512" y="1854636"/>
              <a:ext cx="857475" cy="903059"/>
            </a:xfrm>
            <a:prstGeom prst="rect">
              <a:avLst/>
            </a:prstGeom>
            <a:noFill/>
          </p:spPr>
        </p:pic>
        <p:grpSp>
          <p:nvGrpSpPr>
            <p:cNvPr id="13325" name="Group 203"/>
            <p:cNvGrpSpPr>
              <a:grpSpLocks/>
            </p:cNvGrpSpPr>
            <p:nvPr/>
          </p:nvGrpSpPr>
          <p:grpSpPr bwMode="auto">
            <a:xfrm rot="-1982902">
              <a:off x="5729078" y="1251837"/>
              <a:ext cx="929570" cy="2637086"/>
              <a:chOff x="1862122" y="873122"/>
              <a:chExt cx="738188" cy="2163763"/>
            </a:xfrm>
          </p:grpSpPr>
          <p:grpSp>
            <p:nvGrpSpPr>
              <p:cNvPr id="11" name="Group 202"/>
              <p:cNvGrpSpPr/>
              <p:nvPr/>
            </p:nvGrpSpPr>
            <p:grpSpPr>
              <a:xfrm>
                <a:off x="2111360" y="879472"/>
                <a:ext cx="488950" cy="2144713"/>
                <a:chOff x="2111360" y="879472"/>
                <a:chExt cx="488950" cy="2144713"/>
              </a:xfrm>
              <a:solidFill>
                <a:srgbClr val="FFE525"/>
              </a:solidFill>
            </p:grpSpPr>
            <p:sp>
              <p:nvSpPr>
                <p:cNvPr id="82" name="Freeform 78"/>
                <p:cNvSpPr>
                  <a:spLocks/>
                </p:cNvSpPr>
                <p:nvPr/>
              </p:nvSpPr>
              <p:spPr bwMode="auto">
                <a:xfrm>
                  <a:off x="2235185" y="879472"/>
                  <a:ext cx="365125" cy="787400"/>
                </a:xfrm>
                <a:custGeom>
                  <a:avLst/>
                  <a:gdLst/>
                  <a:ahLst/>
                  <a:cxnLst>
                    <a:cxn ang="0">
                      <a:pos x="177" y="967"/>
                    </a:cxn>
                    <a:cxn ang="0">
                      <a:pos x="192" y="940"/>
                    </a:cxn>
                    <a:cxn ang="0">
                      <a:pos x="209" y="914"/>
                    </a:cxn>
                    <a:cxn ang="0">
                      <a:pos x="226" y="883"/>
                    </a:cxn>
                    <a:cxn ang="0">
                      <a:pos x="245" y="853"/>
                    </a:cxn>
                    <a:cxn ang="0">
                      <a:pos x="266" y="819"/>
                    </a:cxn>
                    <a:cxn ang="0">
                      <a:pos x="287" y="783"/>
                    </a:cxn>
                    <a:cxn ang="0">
                      <a:pos x="306" y="743"/>
                    </a:cxn>
                    <a:cxn ang="0">
                      <a:pos x="328" y="705"/>
                    </a:cxn>
                    <a:cxn ang="0">
                      <a:pos x="347" y="663"/>
                    </a:cxn>
                    <a:cxn ang="0">
                      <a:pos x="366" y="621"/>
                    </a:cxn>
                    <a:cxn ang="0">
                      <a:pos x="385" y="577"/>
                    </a:cxn>
                    <a:cxn ang="0">
                      <a:pos x="403" y="536"/>
                    </a:cxn>
                    <a:cxn ang="0">
                      <a:pos x="418" y="490"/>
                    </a:cxn>
                    <a:cxn ang="0">
                      <a:pos x="431" y="446"/>
                    </a:cxn>
                    <a:cxn ang="0">
                      <a:pos x="442" y="401"/>
                    </a:cxn>
                    <a:cxn ang="0">
                      <a:pos x="450" y="357"/>
                    </a:cxn>
                    <a:cxn ang="0">
                      <a:pos x="456" y="313"/>
                    </a:cxn>
                    <a:cxn ang="0">
                      <a:pos x="460" y="273"/>
                    </a:cxn>
                    <a:cxn ang="0">
                      <a:pos x="460" y="235"/>
                    </a:cxn>
                    <a:cxn ang="0">
                      <a:pos x="460" y="201"/>
                    </a:cxn>
                    <a:cxn ang="0">
                      <a:pos x="458" y="169"/>
                    </a:cxn>
                    <a:cxn ang="0">
                      <a:pos x="454" y="140"/>
                    </a:cxn>
                    <a:cxn ang="0">
                      <a:pos x="450" y="112"/>
                    </a:cxn>
                    <a:cxn ang="0">
                      <a:pos x="446" y="89"/>
                    </a:cxn>
                    <a:cxn ang="0">
                      <a:pos x="441" y="68"/>
                    </a:cxn>
                    <a:cxn ang="0">
                      <a:pos x="433" y="49"/>
                    </a:cxn>
                    <a:cxn ang="0">
                      <a:pos x="427" y="34"/>
                    </a:cxn>
                    <a:cxn ang="0">
                      <a:pos x="423" y="22"/>
                    </a:cxn>
                    <a:cxn ang="0">
                      <a:pos x="418" y="11"/>
                    </a:cxn>
                    <a:cxn ang="0">
                      <a:pos x="416" y="5"/>
                    </a:cxn>
                    <a:cxn ang="0">
                      <a:pos x="412" y="0"/>
                    </a:cxn>
                    <a:cxn ang="0">
                      <a:pos x="412" y="0"/>
                    </a:cxn>
                    <a:cxn ang="0">
                      <a:pos x="313" y="15"/>
                    </a:cxn>
                    <a:cxn ang="0">
                      <a:pos x="0" y="992"/>
                    </a:cxn>
                    <a:cxn ang="0">
                      <a:pos x="177" y="967"/>
                    </a:cxn>
                    <a:cxn ang="0">
                      <a:pos x="177" y="967"/>
                    </a:cxn>
                  </a:cxnLst>
                  <a:rect l="0" t="0" r="r" b="b"/>
                  <a:pathLst>
                    <a:path w="460" h="992">
                      <a:moveTo>
                        <a:pt x="177" y="967"/>
                      </a:moveTo>
                      <a:lnTo>
                        <a:pt x="192" y="940"/>
                      </a:lnTo>
                      <a:lnTo>
                        <a:pt x="209" y="914"/>
                      </a:lnTo>
                      <a:lnTo>
                        <a:pt x="226" y="883"/>
                      </a:lnTo>
                      <a:lnTo>
                        <a:pt x="245" y="853"/>
                      </a:lnTo>
                      <a:lnTo>
                        <a:pt x="266" y="819"/>
                      </a:lnTo>
                      <a:lnTo>
                        <a:pt x="287" y="783"/>
                      </a:lnTo>
                      <a:lnTo>
                        <a:pt x="306" y="743"/>
                      </a:lnTo>
                      <a:lnTo>
                        <a:pt x="328" y="705"/>
                      </a:lnTo>
                      <a:lnTo>
                        <a:pt x="347" y="663"/>
                      </a:lnTo>
                      <a:lnTo>
                        <a:pt x="366" y="621"/>
                      </a:lnTo>
                      <a:lnTo>
                        <a:pt x="385" y="577"/>
                      </a:lnTo>
                      <a:lnTo>
                        <a:pt x="403" y="536"/>
                      </a:lnTo>
                      <a:lnTo>
                        <a:pt x="418" y="490"/>
                      </a:lnTo>
                      <a:lnTo>
                        <a:pt x="431" y="446"/>
                      </a:lnTo>
                      <a:lnTo>
                        <a:pt x="442" y="401"/>
                      </a:lnTo>
                      <a:lnTo>
                        <a:pt x="450" y="357"/>
                      </a:lnTo>
                      <a:lnTo>
                        <a:pt x="456" y="313"/>
                      </a:lnTo>
                      <a:lnTo>
                        <a:pt x="460" y="273"/>
                      </a:lnTo>
                      <a:lnTo>
                        <a:pt x="460" y="235"/>
                      </a:lnTo>
                      <a:lnTo>
                        <a:pt x="460" y="201"/>
                      </a:lnTo>
                      <a:lnTo>
                        <a:pt x="458" y="169"/>
                      </a:lnTo>
                      <a:lnTo>
                        <a:pt x="454" y="140"/>
                      </a:lnTo>
                      <a:lnTo>
                        <a:pt x="450" y="112"/>
                      </a:lnTo>
                      <a:lnTo>
                        <a:pt x="446" y="89"/>
                      </a:lnTo>
                      <a:lnTo>
                        <a:pt x="441" y="68"/>
                      </a:lnTo>
                      <a:lnTo>
                        <a:pt x="433" y="49"/>
                      </a:lnTo>
                      <a:lnTo>
                        <a:pt x="427" y="34"/>
                      </a:lnTo>
                      <a:lnTo>
                        <a:pt x="423" y="22"/>
                      </a:lnTo>
                      <a:lnTo>
                        <a:pt x="418" y="11"/>
                      </a:lnTo>
                      <a:lnTo>
                        <a:pt x="416" y="5"/>
                      </a:lnTo>
                      <a:lnTo>
                        <a:pt x="412" y="0"/>
                      </a:lnTo>
                      <a:lnTo>
                        <a:pt x="412" y="0"/>
                      </a:lnTo>
                      <a:lnTo>
                        <a:pt x="313" y="15"/>
                      </a:lnTo>
                      <a:lnTo>
                        <a:pt x="0" y="992"/>
                      </a:lnTo>
                      <a:lnTo>
                        <a:pt x="177" y="967"/>
                      </a:lnTo>
                      <a:lnTo>
                        <a:pt x="177" y="96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83" name="Freeform 133"/>
                <p:cNvSpPr>
                  <a:spLocks/>
                </p:cNvSpPr>
                <p:nvPr/>
              </p:nvSpPr>
              <p:spPr bwMode="auto">
                <a:xfrm>
                  <a:off x="2111360" y="1647822"/>
                  <a:ext cx="484188" cy="1376363"/>
                </a:xfrm>
                <a:custGeom>
                  <a:avLst/>
                  <a:gdLst/>
                  <a:ahLst/>
                  <a:cxnLst>
                    <a:cxn ang="0">
                      <a:pos x="162" y="6"/>
                    </a:cxn>
                    <a:cxn ang="0">
                      <a:pos x="143" y="25"/>
                    </a:cxn>
                    <a:cxn ang="0">
                      <a:pos x="112" y="65"/>
                    </a:cxn>
                    <a:cxn ang="0">
                      <a:pos x="76" y="124"/>
                    </a:cxn>
                    <a:cxn ang="0">
                      <a:pos x="42" y="205"/>
                    </a:cxn>
                    <a:cxn ang="0">
                      <a:pos x="13" y="306"/>
                    </a:cxn>
                    <a:cxn ang="0">
                      <a:pos x="0" y="430"/>
                    </a:cxn>
                    <a:cxn ang="0">
                      <a:pos x="8" y="572"/>
                    </a:cxn>
                    <a:cxn ang="0">
                      <a:pos x="40" y="738"/>
                    </a:cxn>
                    <a:cxn ang="0">
                      <a:pos x="89" y="914"/>
                    </a:cxn>
                    <a:cxn ang="0">
                      <a:pos x="150" y="1097"/>
                    </a:cxn>
                    <a:cxn ang="0">
                      <a:pos x="217" y="1272"/>
                    </a:cxn>
                    <a:cxn ang="0">
                      <a:pos x="279" y="1431"/>
                    </a:cxn>
                    <a:cxn ang="0">
                      <a:pos x="336" y="1565"/>
                    </a:cxn>
                    <a:cxn ang="0">
                      <a:pos x="382" y="1663"/>
                    </a:cxn>
                    <a:cxn ang="0">
                      <a:pos x="407" y="1717"/>
                    </a:cxn>
                    <a:cxn ang="0">
                      <a:pos x="410" y="1724"/>
                    </a:cxn>
                    <a:cxn ang="0">
                      <a:pos x="420" y="1726"/>
                    </a:cxn>
                    <a:cxn ang="0">
                      <a:pos x="435" y="1728"/>
                    </a:cxn>
                    <a:cxn ang="0">
                      <a:pos x="456" y="1730"/>
                    </a:cxn>
                    <a:cxn ang="0">
                      <a:pos x="483" y="1732"/>
                    </a:cxn>
                    <a:cxn ang="0">
                      <a:pos x="515" y="1732"/>
                    </a:cxn>
                    <a:cxn ang="0">
                      <a:pos x="551" y="1730"/>
                    </a:cxn>
                    <a:cxn ang="0">
                      <a:pos x="589" y="1728"/>
                    </a:cxn>
                    <a:cxn ang="0">
                      <a:pos x="581" y="1663"/>
                    </a:cxn>
                    <a:cxn ang="0">
                      <a:pos x="526" y="1538"/>
                    </a:cxn>
                    <a:cxn ang="0">
                      <a:pos x="475" y="1405"/>
                    </a:cxn>
                    <a:cxn ang="0">
                      <a:pos x="427" y="1272"/>
                    </a:cxn>
                    <a:cxn ang="0">
                      <a:pos x="384" y="1141"/>
                    </a:cxn>
                    <a:cxn ang="0">
                      <a:pos x="344" y="1015"/>
                    </a:cxn>
                    <a:cxn ang="0">
                      <a:pos x="312" y="901"/>
                    </a:cxn>
                    <a:cxn ang="0">
                      <a:pos x="287" y="800"/>
                    </a:cxn>
                    <a:cxn ang="0">
                      <a:pos x="266" y="715"/>
                    </a:cxn>
                    <a:cxn ang="0">
                      <a:pos x="253" y="622"/>
                    </a:cxn>
                    <a:cxn ang="0">
                      <a:pos x="245" y="519"/>
                    </a:cxn>
                    <a:cxn ang="0">
                      <a:pos x="243" y="414"/>
                    </a:cxn>
                    <a:cxn ang="0">
                      <a:pos x="251" y="308"/>
                    </a:cxn>
                    <a:cxn ang="0">
                      <a:pos x="264" y="207"/>
                    </a:cxn>
                    <a:cxn ang="0">
                      <a:pos x="285" y="114"/>
                    </a:cxn>
                    <a:cxn ang="0">
                      <a:pos x="314" y="32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610" h="1734">
                      <a:moveTo>
                        <a:pt x="165" y="4"/>
                      </a:moveTo>
                      <a:lnTo>
                        <a:pt x="162" y="6"/>
                      </a:lnTo>
                      <a:lnTo>
                        <a:pt x="154" y="13"/>
                      </a:lnTo>
                      <a:lnTo>
                        <a:pt x="143" y="25"/>
                      </a:lnTo>
                      <a:lnTo>
                        <a:pt x="129" y="44"/>
                      </a:lnTo>
                      <a:lnTo>
                        <a:pt x="112" y="65"/>
                      </a:lnTo>
                      <a:lnTo>
                        <a:pt x="95" y="91"/>
                      </a:lnTo>
                      <a:lnTo>
                        <a:pt x="76" y="124"/>
                      </a:lnTo>
                      <a:lnTo>
                        <a:pt x="59" y="164"/>
                      </a:lnTo>
                      <a:lnTo>
                        <a:pt x="42" y="205"/>
                      </a:lnTo>
                      <a:lnTo>
                        <a:pt x="27" y="253"/>
                      </a:lnTo>
                      <a:lnTo>
                        <a:pt x="13" y="306"/>
                      </a:lnTo>
                      <a:lnTo>
                        <a:pt x="6" y="365"/>
                      </a:lnTo>
                      <a:lnTo>
                        <a:pt x="0" y="430"/>
                      </a:lnTo>
                      <a:lnTo>
                        <a:pt x="0" y="498"/>
                      </a:lnTo>
                      <a:lnTo>
                        <a:pt x="8" y="572"/>
                      </a:lnTo>
                      <a:lnTo>
                        <a:pt x="21" y="654"/>
                      </a:lnTo>
                      <a:lnTo>
                        <a:pt x="40" y="738"/>
                      </a:lnTo>
                      <a:lnTo>
                        <a:pt x="63" y="825"/>
                      </a:lnTo>
                      <a:lnTo>
                        <a:pt x="89" y="914"/>
                      </a:lnTo>
                      <a:lnTo>
                        <a:pt x="120" y="1008"/>
                      </a:lnTo>
                      <a:lnTo>
                        <a:pt x="150" y="1097"/>
                      </a:lnTo>
                      <a:lnTo>
                        <a:pt x="184" y="1186"/>
                      </a:lnTo>
                      <a:lnTo>
                        <a:pt x="217" y="1272"/>
                      </a:lnTo>
                      <a:lnTo>
                        <a:pt x="249" y="1354"/>
                      </a:lnTo>
                      <a:lnTo>
                        <a:pt x="279" y="1431"/>
                      </a:lnTo>
                      <a:lnTo>
                        <a:pt x="310" y="1502"/>
                      </a:lnTo>
                      <a:lnTo>
                        <a:pt x="336" y="1565"/>
                      </a:lnTo>
                      <a:lnTo>
                        <a:pt x="361" y="1620"/>
                      </a:lnTo>
                      <a:lnTo>
                        <a:pt x="382" y="1663"/>
                      </a:lnTo>
                      <a:lnTo>
                        <a:pt x="397" y="1698"/>
                      </a:lnTo>
                      <a:lnTo>
                        <a:pt x="407" y="1717"/>
                      </a:lnTo>
                      <a:lnTo>
                        <a:pt x="410" y="1724"/>
                      </a:lnTo>
                      <a:lnTo>
                        <a:pt x="410" y="1724"/>
                      </a:lnTo>
                      <a:lnTo>
                        <a:pt x="414" y="1724"/>
                      </a:lnTo>
                      <a:lnTo>
                        <a:pt x="420" y="1726"/>
                      </a:lnTo>
                      <a:lnTo>
                        <a:pt x="426" y="1726"/>
                      </a:lnTo>
                      <a:lnTo>
                        <a:pt x="435" y="1728"/>
                      </a:lnTo>
                      <a:lnTo>
                        <a:pt x="445" y="1728"/>
                      </a:lnTo>
                      <a:lnTo>
                        <a:pt x="456" y="1730"/>
                      </a:lnTo>
                      <a:lnTo>
                        <a:pt x="469" y="1732"/>
                      </a:lnTo>
                      <a:lnTo>
                        <a:pt x="483" y="1732"/>
                      </a:lnTo>
                      <a:lnTo>
                        <a:pt x="500" y="1734"/>
                      </a:lnTo>
                      <a:lnTo>
                        <a:pt x="515" y="1732"/>
                      </a:lnTo>
                      <a:lnTo>
                        <a:pt x="532" y="1732"/>
                      </a:lnTo>
                      <a:lnTo>
                        <a:pt x="551" y="1730"/>
                      </a:lnTo>
                      <a:lnTo>
                        <a:pt x="570" y="1730"/>
                      </a:lnTo>
                      <a:lnTo>
                        <a:pt x="589" y="1728"/>
                      </a:lnTo>
                      <a:lnTo>
                        <a:pt x="610" y="1724"/>
                      </a:lnTo>
                      <a:lnTo>
                        <a:pt x="581" y="1663"/>
                      </a:lnTo>
                      <a:lnTo>
                        <a:pt x="553" y="1603"/>
                      </a:lnTo>
                      <a:lnTo>
                        <a:pt x="526" y="1538"/>
                      </a:lnTo>
                      <a:lnTo>
                        <a:pt x="500" y="1471"/>
                      </a:lnTo>
                      <a:lnTo>
                        <a:pt x="475" y="1405"/>
                      </a:lnTo>
                      <a:lnTo>
                        <a:pt x="450" y="1338"/>
                      </a:lnTo>
                      <a:lnTo>
                        <a:pt x="427" y="1272"/>
                      </a:lnTo>
                      <a:lnTo>
                        <a:pt x="405" y="1205"/>
                      </a:lnTo>
                      <a:lnTo>
                        <a:pt x="384" y="1141"/>
                      </a:lnTo>
                      <a:lnTo>
                        <a:pt x="363" y="1076"/>
                      </a:lnTo>
                      <a:lnTo>
                        <a:pt x="344" y="1015"/>
                      </a:lnTo>
                      <a:lnTo>
                        <a:pt x="327" y="956"/>
                      </a:lnTo>
                      <a:lnTo>
                        <a:pt x="312" y="901"/>
                      </a:lnTo>
                      <a:lnTo>
                        <a:pt x="298" y="848"/>
                      </a:lnTo>
                      <a:lnTo>
                        <a:pt x="287" y="800"/>
                      </a:lnTo>
                      <a:lnTo>
                        <a:pt x="276" y="759"/>
                      </a:lnTo>
                      <a:lnTo>
                        <a:pt x="266" y="715"/>
                      </a:lnTo>
                      <a:lnTo>
                        <a:pt x="258" y="669"/>
                      </a:lnTo>
                      <a:lnTo>
                        <a:pt x="253" y="622"/>
                      </a:lnTo>
                      <a:lnTo>
                        <a:pt x="249" y="572"/>
                      </a:lnTo>
                      <a:lnTo>
                        <a:pt x="245" y="519"/>
                      </a:lnTo>
                      <a:lnTo>
                        <a:pt x="243" y="468"/>
                      </a:lnTo>
                      <a:lnTo>
                        <a:pt x="243" y="414"/>
                      </a:lnTo>
                      <a:lnTo>
                        <a:pt x="247" y="361"/>
                      </a:lnTo>
                      <a:lnTo>
                        <a:pt x="251" y="308"/>
                      </a:lnTo>
                      <a:lnTo>
                        <a:pt x="257" y="257"/>
                      </a:lnTo>
                      <a:lnTo>
                        <a:pt x="264" y="207"/>
                      </a:lnTo>
                      <a:lnTo>
                        <a:pt x="274" y="160"/>
                      </a:lnTo>
                      <a:lnTo>
                        <a:pt x="285" y="114"/>
                      </a:lnTo>
                      <a:lnTo>
                        <a:pt x="298" y="72"/>
                      </a:lnTo>
                      <a:lnTo>
                        <a:pt x="314" y="32"/>
                      </a:lnTo>
                      <a:lnTo>
                        <a:pt x="333" y="0"/>
                      </a:lnTo>
                      <a:lnTo>
                        <a:pt x="165" y="4"/>
                      </a:lnTo>
                      <a:lnTo>
                        <a:pt x="165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12" name="Group 201"/>
              <p:cNvGrpSpPr/>
              <p:nvPr/>
            </p:nvGrpSpPr>
            <p:grpSpPr>
              <a:xfrm>
                <a:off x="2097072" y="885822"/>
                <a:ext cx="436563" cy="2151063"/>
                <a:chOff x="2097072" y="885822"/>
                <a:chExt cx="436563" cy="2151063"/>
              </a:xfrm>
              <a:solidFill>
                <a:srgbClr val="FFEF79"/>
              </a:solidFill>
            </p:grpSpPr>
            <p:sp>
              <p:nvSpPr>
                <p:cNvPr id="80" name="Freeform 134"/>
                <p:cNvSpPr>
                  <a:spLocks/>
                </p:cNvSpPr>
                <p:nvPr/>
              </p:nvSpPr>
              <p:spPr bwMode="auto">
                <a:xfrm>
                  <a:off x="2097072" y="1641472"/>
                  <a:ext cx="381000" cy="1395413"/>
                </a:xfrm>
                <a:custGeom>
                  <a:avLst/>
                  <a:gdLst/>
                  <a:ahLst/>
                  <a:cxnLst>
                    <a:cxn ang="0">
                      <a:pos x="85" y="27"/>
                    </a:cxn>
                    <a:cxn ang="0">
                      <a:pos x="70" y="111"/>
                    </a:cxn>
                    <a:cxn ang="0">
                      <a:pos x="47" y="257"/>
                    </a:cxn>
                    <a:cxn ang="0">
                      <a:pos x="25" y="447"/>
                    </a:cxn>
                    <a:cxn ang="0">
                      <a:pos x="8" y="660"/>
                    </a:cxn>
                    <a:cxn ang="0">
                      <a:pos x="0" y="875"/>
                    </a:cxn>
                    <a:cxn ang="0">
                      <a:pos x="11" y="1069"/>
                    </a:cxn>
                    <a:cxn ang="0">
                      <a:pos x="46" y="1223"/>
                    </a:cxn>
                    <a:cxn ang="0">
                      <a:pos x="106" y="1325"/>
                    </a:cxn>
                    <a:cxn ang="0">
                      <a:pos x="161" y="1411"/>
                    </a:cxn>
                    <a:cxn ang="0">
                      <a:pos x="209" y="1489"/>
                    </a:cxn>
                    <a:cxn ang="0">
                      <a:pos x="245" y="1557"/>
                    </a:cxn>
                    <a:cxn ang="0">
                      <a:pos x="275" y="1614"/>
                    </a:cxn>
                    <a:cxn ang="0">
                      <a:pos x="296" y="1660"/>
                    </a:cxn>
                    <a:cxn ang="0">
                      <a:pos x="310" y="1690"/>
                    </a:cxn>
                    <a:cxn ang="0">
                      <a:pos x="317" y="1707"/>
                    </a:cxn>
                    <a:cxn ang="0">
                      <a:pos x="479" y="1759"/>
                    </a:cxn>
                    <a:cxn ang="0">
                      <a:pos x="435" y="1618"/>
                    </a:cxn>
                    <a:cxn ang="0">
                      <a:pos x="384" y="1455"/>
                    </a:cxn>
                    <a:cxn ang="0">
                      <a:pos x="331" y="1278"/>
                    </a:cxn>
                    <a:cxn ang="0">
                      <a:pos x="277" y="1099"/>
                    </a:cxn>
                    <a:cxn ang="0">
                      <a:pos x="230" y="926"/>
                    </a:cxn>
                    <a:cxn ang="0">
                      <a:pos x="190" y="767"/>
                    </a:cxn>
                    <a:cxn ang="0">
                      <a:pos x="161" y="633"/>
                    </a:cxn>
                    <a:cxn ang="0">
                      <a:pos x="148" y="535"/>
                    </a:cxn>
                    <a:cxn ang="0">
                      <a:pos x="146" y="443"/>
                    </a:cxn>
                    <a:cxn ang="0">
                      <a:pos x="154" y="360"/>
                    </a:cxn>
                    <a:cxn ang="0">
                      <a:pos x="169" y="282"/>
                    </a:cxn>
                    <a:cxn ang="0">
                      <a:pos x="188" y="211"/>
                    </a:cxn>
                    <a:cxn ang="0">
                      <a:pos x="209" y="147"/>
                    </a:cxn>
                    <a:cxn ang="0">
                      <a:pos x="232" y="90"/>
                    </a:cxn>
                    <a:cxn ang="0">
                      <a:pos x="255" y="40"/>
                    </a:cxn>
                    <a:cxn ang="0">
                      <a:pos x="274" y="0"/>
                    </a:cxn>
                    <a:cxn ang="0">
                      <a:pos x="87" y="16"/>
                    </a:cxn>
                  </a:cxnLst>
                  <a:rect l="0" t="0" r="r" b="b"/>
                  <a:pathLst>
                    <a:path w="479" h="1759">
                      <a:moveTo>
                        <a:pt x="87" y="16"/>
                      </a:moveTo>
                      <a:lnTo>
                        <a:pt x="85" y="27"/>
                      </a:lnTo>
                      <a:lnTo>
                        <a:pt x="80" y="59"/>
                      </a:lnTo>
                      <a:lnTo>
                        <a:pt x="70" y="111"/>
                      </a:lnTo>
                      <a:lnTo>
                        <a:pt x="61" y="177"/>
                      </a:lnTo>
                      <a:lnTo>
                        <a:pt x="47" y="257"/>
                      </a:lnTo>
                      <a:lnTo>
                        <a:pt x="36" y="348"/>
                      </a:lnTo>
                      <a:lnTo>
                        <a:pt x="25" y="447"/>
                      </a:lnTo>
                      <a:lnTo>
                        <a:pt x="15" y="554"/>
                      </a:lnTo>
                      <a:lnTo>
                        <a:pt x="8" y="660"/>
                      </a:lnTo>
                      <a:lnTo>
                        <a:pt x="2" y="768"/>
                      </a:lnTo>
                      <a:lnTo>
                        <a:pt x="0" y="875"/>
                      </a:lnTo>
                      <a:lnTo>
                        <a:pt x="4" y="976"/>
                      </a:lnTo>
                      <a:lnTo>
                        <a:pt x="11" y="1069"/>
                      </a:lnTo>
                      <a:lnTo>
                        <a:pt x="25" y="1152"/>
                      </a:lnTo>
                      <a:lnTo>
                        <a:pt x="46" y="1223"/>
                      </a:lnTo>
                      <a:lnTo>
                        <a:pt x="76" y="1278"/>
                      </a:lnTo>
                      <a:lnTo>
                        <a:pt x="106" y="1325"/>
                      </a:lnTo>
                      <a:lnTo>
                        <a:pt x="137" y="1369"/>
                      </a:lnTo>
                      <a:lnTo>
                        <a:pt x="161" y="1411"/>
                      </a:lnTo>
                      <a:lnTo>
                        <a:pt x="186" y="1451"/>
                      </a:lnTo>
                      <a:lnTo>
                        <a:pt x="209" y="1489"/>
                      </a:lnTo>
                      <a:lnTo>
                        <a:pt x="228" y="1525"/>
                      </a:lnTo>
                      <a:lnTo>
                        <a:pt x="245" y="1557"/>
                      </a:lnTo>
                      <a:lnTo>
                        <a:pt x="262" y="1588"/>
                      </a:lnTo>
                      <a:lnTo>
                        <a:pt x="275" y="1614"/>
                      </a:lnTo>
                      <a:lnTo>
                        <a:pt x="287" y="1639"/>
                      </a:lnTo>
                      <a:lnTo>
                        <a:pt x="296" y="1660"/>
                      </a:lnTo>
                      <a:lnTo>
                        <a:pt x="304" y="1677"/>
                      </a:lnTo>
                      <a:lnTo>
                        <a:pt x="310" y="1690"/>
                      </a:lnTo>
                      <a:lnTo>
                        <a:pt x="313" y="1702"/>
                      </a:lnTo>
                      <a:lnTo>
                        <a:pt x="317" y="1707"/>
                      </a:lnTo>
                      <a:lnTo>
                        <a:pt x="317" y="1709"/>
                      </a:lnTo>
                      <a:lnTo>
                        <a:pt x="479" y="1759"/>
                      </a:lnTo>
                      <a:lnTo>
                        <a:pt x="458" y="1692"/>
                      </a:lnTo>
                      <a:lnTo>
                        <a:pt x="435" y="1618"/>
                      </a:lnTo>
                      <a:lnTo>
                        <a:pt x="408" y="1538"/>
                      </a:lnTo>
                      <a:lnTo>
                        <a:pt x="384" y="1455"/>
                      </a:lnTo>
                      <a:lnTo>
                        <a:pt x="357" y="1367"/>
                      </a:lnTo>
                      <a:lnTo>
                        <a:pt x="331" y="1278"/>
                      </a:lnTo>
                      <a:lnTo>
                        <a:pt x="304" y="1189"/>
                      </a:lnTo>
                      <a:lnTo>
                        <a:pt x="277" y="1099"/>
                      </a:lnTo>
                      <a:lnTo>
                        <a:pt x="253" y="1010"/>
                      </a:lnTo>
                      <a:lnTo>
                        <a:pt x="230" y="926"/>
                      </a:lnTo>
                      <a:lnTo>
                        <a:pt x="209" y="843"/>
                      </a:lnTo>
                      <a:lnTo>
                        <a:pt x="190" y="767"/>
                      </a:lnTo>
                      <a:lnTo>
                        <a:pt x="175" y="696"/>
                      </a:lnTo>
                      <a:lnTo>
                        <a:pt x="161" y="633"/>
                      </a:lnTo>
                      <a:lnTo>
                        <a:pt x="152" y="578"/>
                      </a:lnTo>
                      <a:lnTo>
                        <a:pt x="148" y="535"/>
                      </a:lnTo>
                      <a:lnTo>
                        <a:pt x="146" y="489"/>
                      </a:lnTo>
                      <a:lnTo>
                        <a:pt x="146" y="443"/>
                      </a:lnTo>
                      <a:lnTo>
                        <a:pt x="150" y="402"/>
                      </a:lnTo>
                      <a:lnTo>
                        <a:pt x="154" y="360"/>
                      </a:lnTo>
                      <a:lnTo>
                        <a:pt x="160" y="320"/>
                      </a:lnTo>
                      <a:lnTo>
                        <a:pt x="169" y="282"/>
                      </a:lnTo>
                      <a:lnTo>
                        <a:pt x="177" y="246"/>
                      </a:lnTo>
                      <a:lnTo>
                        <a:pt x="188" y="211"/>
                      </a:lnTo>
                      <a:lnTo>
                        <a:pt x="199" y="177"/>
                      </a:lnTo>
                      <a:lnTo>
                        <a:pt x="209" y="147"/>
                      </a:lnTo>
                      <a:lnTo>
                        <a:pt x="220" y="116"/>
                      </a:lnTo>
                      <a:lnTo>
                        <a:pt x="232" y="90"/>
                      </a:lnTo>
                      <a:lnTo>
                        <a:pt x="243" y="63"/>
                      </a:lnTo>
                      <a:lnTo>
                        <a:pt x="255" y="40"/>
                      </a:lnTo>
                      <a:lnTo>
                        <a:pt x="264" y="19"/>
                      </a:lnTo>
                      <a:lnTo>
                        <a:pt x="274" y="0"/>
                      </a:lnTo>
                      <a:lnTo>
                        <a:pt x="87" y="16"/>
                      </a:lnTo>
                      <a:lnTo>
                        <a:pt x="87" y="1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81" name="Freeform 136"/>
                <p:cNvSpPr>
                  <a:spLocks/>
                </p:cNvSpPr>
                <p:nvPr/>
              </p:nvSpPr>
              <p:spPr bwMode="auto">
                <a:xfrm>
                  <a:off x="2165335" y="885822"/>
                  <a:ext cx="368300" cy="776288"/>
                </a:xfrm>
                <a:custGeom>
                  <a:avLst/>
                  <a:gdLst/>
                  <a:ahLst/>
                  <a:cxnLst>
                    <a:cxn ang="0">
                      <a:pos x="189" y="952"/>
                    </a:cxn>
                    <a:cxn ang="0">
                      <a:pos x="198" y="930"/>
                    </a:cxn>
                    <a:cxn ang="0">
                      <a:pos x="211" y="907"/>
                    </a:cxn>
                    <a:cxn ang="0">
                      <a:pos x="227" y="880"/>
                    </a:cxn>
                    <a:cxn ang="0">
                      <a:pos x="246" y="850"/>
                    </a:cxn>
                    <a:cxn ang="0">
                      <a:pos x="263" y="818"/>
                    </a:cxn>
                    <a:cxn ang="0">
                      <a:pos x="284" y="783"/>
                    </a:cxn>
                    <a:cxn ang="0">
                      <a:pos x="304" y="747"/>
                    </a:cxn>
                    <a:cxn ang="0">
                      <a:pos x="327" y="711"/>
                    </a:cxn>
                    <a:cxn ang="0">
                      <a:pos x="346" y="671"/>
                    </a:cxn>
                    <a:cxn ang="0">
                      <a:pos x="367" y="631"/>
                    </a:cxn>
                    <a:cxn ang="0">
                      <a:pos x="386" y="591"/>
                    </a:cxn>
                    <a:cxn ang="0">
                      <a:pos x="405" y="551"/>
                    </a:cxn>
                    <a:cxn ang="0">
                      <a:pos x="422" y="511"/>
                    </a:cxn>
                    <a:cxn ang="0">
                      <a:pos x="435" y="472"/>
                    </a:cxn>
                    <a:cxn ang="0">
                      <a:pos x="447" y="434"/>
                    </a:cxn>
                    <a:cxn ang="0">
                      <a:pos x="454" y="396"/>
                    </a:cxn>
                    <a:cxn ang="0">
                      <a:pos x="458" y="358"/>
                    </a:cxn>
                    <a:cxn ang="0">
                      <a:pos x="462" y="321"/>
                    </a:cxn>
                    <a:cxn ang="0">
                      <a:pos x="462" y="285"/>
                    </a:cxn>
                    <a:cxn ang="0">
                      <a:pos x="464" y="251"/>
                    </a:cxn>
                    <a:cxn ang="0">
                      <a:pos x="462" y="215"/>
                    </a:cxn>
                    <a:cxn ang="0">
                      <a:pos x="460" y="183"/>
                    </a:cxn>
                    <a:cxn ang="0">
                      <a:pos x="456" y="152"/>
                    </a:cxn>
                    <a:cxn ang="0">
                      <a:pos x="454" y="124"/>
                    </a:cxn>
                    <a:cxn ang="0">
                      <a:pos x="451" y="97"/>
                    </a:cxn>
                    <a:cxn ang="0">
                      <a:pos x="447" y="72"/>
                    </a:cxn>
                    <a:cxn ang="0">
                      <a:pos x="443" y="51"/>
                    </a:cxn>
                    <a:cxn ang="0">
                      <a:pos x="439" y="34"/>
                    </a:cxn>
                    <a:cxn ang="0">
                      <a:pos x="435" y="19"/>
                    </a:cxn>
                    <a:cxn ang="0">
                      <a:pos x="434" y="8"/>
                    </a:cxn>
                    <a:cxn ang="0">
                      <a:pos x="432" y="2"/>
                    </a:cxn>
                    <a:cxn ang="0">
                      <a:pos x="432" y="0"/>
                    </a:cxn>
                    <a:cxn ang="0">
                      <a:pos x="310" y="8"/>
                    </a:cxn>
                    <a:cxn ang="0">
                      <a:pos x="0" y="977"/>
                    </a:cxn>
                    <a:cxn ang="0">
                      <a:pos x="189" y="952"/>
                    </a:cxn>
                    <a:cxn ang="0">
                      <a:pos x="189" y="952"/>
                    </a:cxn>
                  </a:cxnLst>
                  <a:rect l="0" t="0" r="r" b="b"/>
                  <a:pathLst>
                    <a:path w="464" h="977">
                      <a:moveTo>
                        <a:pt x="189" y="952"/>
                      </a:moveTo>
                      <a:lnTo>
                        <a:pt x="198" y="930"/>
                      </a:lnTo>
                      <a:lnTo>
                        <a:pt x="211" y="907"/>
                      </a:lnTo>
                      <a:lnTo>
                        <a:pt x="227" y="880"/>
                      </a:lnTo>
                      <a:lnTo>
                        <a:pt x="246" y="850"/>
                      </a:lnTo>
                      <a:lnTo>
                        <a:pt x="263" y="818"/>
                      </a:lnTo>
                      <a:lnTo>
                        <a:pt x="284" y="783"/>
                      </a:lnTo>
                      <a:lnTo>
                        <a:pt x="304" y="747"/>
                      </a:lnTo>
                      <a:lnTo>
                        <a:pt x="327" y="711"/>
                      </a:lnTo>
                      <a:lnTo>
                        <a:pt x="346" y="671"/>
                      </a:lnTo>
                      <a:lnTo>
                        <a:pt x="367" y="631"/>
                      </a:lnTo>
                      <a:lnTo>
                        <a:pt x="386" y="591"/>
                      </a:lnTo>
                      <a:lnTo>
                        <a:pt x="405" y="551"/>
                      </a:lnTo>
                      <a:lnTo>
                        <a:pt x="422" y="511"/>
                      </a:lnTo>
                      <a:lnTo>
                        <a:pt x="435" y="472"/>
                      </a:lnTo>
                      <a:lnTo>
                        <a:pt x="447" y="434"/>
                      </a:lnTo>
                      <a:lnTo>
                        <a:pt x="454" y="396"/>
                      </a:lnTo>
                      <a:lnTo>
                        <a:pt x="458" y="358"/>
                      </a:lnTo>
                      <a:lnTo>
                        <a:pt x="462" y="321"/>
                      </a:lnTo>
                      <a:lnTo>
                        <a:pt x="462" y="285"/>
                      </a:lnTo>
                      <a:lnTo>
                        <a:pt x="464" y="251"/>
                      </a:lnTo>
                      <a:lnTo>
                        <a:pt x="462" y="215"/>
                      </a:lnTo>
                      <a:lnTo>
                        <a:pt x="460" y="183"/>
                      </a:lnTo>
                      <a:lnTo>
                        <a:pt x="456" y="152"/>
                      </a:lnTo>
                      <a:lnTo>
                        <a:pt x="454" y="124"/>
                      </a:lnTo>
                      <a:lnTo>
                        <a:pt x="451" y="97"/>
                      </a:lnTo>
                      <a:lnTo>
                        <a:pt x="447" y="72"/>
                      </a:lnTo>
                      <a:lnTo>
                        <a:pt x="443" y="51"/>
                      </a:lnTo>
                      <a:lnTo>
                        <a:pt x="439" y="34"/>
                      </a:lnTo>
                      <a:lnTo>
                        <a:pt x="435" y="19"/>
                      </a:lnTo>
                      <a:lnTo>
                        <a:pt x="434" y="8"/>
                      </a:lnTo>
                      <a:lnTo>
                        <a:pt x="432" y="2"/>
                      </a:lnTo>
                      <a:lnTo>
                        <a:pt x="432" y="0"/>
                      </a:lnTo>
                      <a:lnTo>
                        <a:pt x="310" y="8"/>
                      </a:lnTo>
                      <a:lnTo>
                        <a:pt x="0" y="977"/>
                      </a:lnTo>
                      <a:lnTo>
                        <a:pt x="189" y="952"/>
                      </a:lnTo>
                      <a:lnTo>
                        <a:pt x="189" y="9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13" name="Group 200"/>
              <p:cNvGrpSpPr/>
              <p:nvPr/>
            </p:nvGrpSpPr>
            <p:grpSpPr>
              <a:xfrm>
                <a:off x="2006585" y="877884"/>
                <a:ext cx="474662" cy="2139950"/>
                <a:chOff x="2006585" y="877884"/>
                <a:chExt cx="474662" cy="2139950"/>
              </a:xfrm>
              <a:solidFill>
                <a:srgbClr val="FFFFCC"/>
              </a:solidFill>
            </p:grpSpPr>
            <p:sp>
              <p:nvSpPr>
                <p:cNvPr id="78" name="Freeform 138"/>
                <p:cNvSpPr>
                  <a:spLocks/>
                </p:cNvSpPr>
                <p:nvPr/>
              </p:nvSpPr>
              <p:spPr bwMode="auto">
                <a:xfrm>
                  <a:off x="2006585" y="1658934"/>
                  <a:ext cx="398463" cy="1358900"/>
                </a:xfrm>
                <a:custGeom>
                  <a:avLst/>
                  <a:gdLst/>
                  <a:ahLst/>
                  <a:cxnLst>
                    <a:cxn ang="0">
                      <a:pos x="103" y="23"/>
                    </a:cxn>
                    <a:cxn ang="0">
                      <a:pos x="85" y="73"/>
                    </a:cxn>
                    <a:cxn ang="0">
                      <a:pos x="59" y="166"/>
                    </a:cxn>
                    <a:cxn ang="0">
                      <a:pos x="30" y="289"/>
                    </a:cxn>
                    <a:cxn ang="0">
                      <a:pos x="9" y="436"/>
                    </a:cxn>
                    <a:cxn ang="0">
                      <a:pos x="0" y="595"/>
                    </a:cxn>
                    <a:cxn ang="0">
                      <a:pos x="13" y="759"/>
                    </a:cxn>
                    <a:cxn ang="0">
                      <a:pos x="55" y="917"/>
                    </a:cxn>
                    <a:cxn ang="0">
                      <a:pos x="127" y="1059"/>
                    </a:cxn>
                    <a:cxn ang="0">
                      <a:pos x="188" y="1192"/>
                    </a:cxn>
                    <a:cxn ang="0">
                      <a:pos x="232" y="1312"/>
                    </a:cxn>
                    <a:cxn ang="0">
                      <a:pos x="264" y="1417"/>
                    </a:cxn>
                    <a:cxn ang="0">
                      <a:pos x="283" y="1504"/>
                    </a:cxn>
                    <a:cxn ang="0">
                      <a:pos x="294" y="1572"/>
                    </a:cxn>
                    <a:cxn ang="0">
                      <a:pos x="300" y="1620"/>
                    </a:cxn>
                    <a:cxn ang="0">
                      <a:pos x="300" y="1645"/>
                    </a:cxn>
                    <a:cxn ang="0">
                      <a:pos x="302" y="1648"/>
                    </a:cxn>
                    <a:cxn ang="0">
                      <a:pos x="313" y="1654"/>
                    </a:cxn>
                    <a:cxn ang="0">
                      <a:pos x="332" y="1666"/>
                    </a:cxn>
                    <a:cxn ang="0">
                      <a:pos x="359" y="1677"/>
                    </a:cxn>
                    <a:cxn ang="0">
                      <a:pos x="391" y="1690"/>
                    </a:cxn>
                    <a:cxn ang="0">
                      <a:pos x="424" y="1702"/>
                    </a:cxn>
                    <a:cxn ang="0">
                      <a:pos x="456" y="1709"/>
                    </a:cxn>
                    <a:cxn ang="0">
                      <a:pos x="488" y="1713"/>
                    </a:cxn>
                    <a:cxn ang="0">
                      <a:pos x="486" y="1639"/>
                    </a:cxn>
                    <a:cxn ang="0">
                      <a:pos x="448" y="1485"/>
                    </a:cxn>
                    <a:cxn ang="0">
                      <a:pos x="403" y="1329"/>
                    </a:cxn>
                    <a:cxn ang="0">
                      <a:pos x="351" y="1173"/>
                    </a:cxn>
                    <a:cxn ang="0">
                      <a:pos x="300" y="1025"/>
                    </a:cxn>
                    <a:cxn ang="0">
                      <a:pos x="253" y="886"/>
                    </a:cxn>
                    <a:cxn ang="0">
                      <a:pos x="213" y="765"/>
                    </a:cxn>
                    <a:cxn ang="0">
                      <a:pos x="182" y="666"/>
                    </a:cxn>
                    <a:cxn ang="0">
                      <a:pos x="167" y="588"/>
                    </a:cxn>
                    <a:cxn ang="0">
                      <a:pos x="160" y="510"/>
                    </a:cxn>
                    <a:cxn ang="0">
                      <a:pos x="160" y="430"/>
                    </a:cxn>
                    <a:cxn ang="0">
                      <a:pos x="165" y="350"/>
                    </a:cxn>
                    <a:cxn ang="0">
                      <a:pos x="179" y="270"/>
                    </a:cxn>
                    <a:cxn ang="0">
                      <a:pos x="198" y="189"/>
                    </a:cxn>
                    <a:cxn ang="0">
                      <a:pos x="224" y="113"/>
                    </a:cxn>
                    <a:cxn ang="0">
                      <a:pos x="260" y="37"/>
                    </a:cxn>
                    <a:cxn ang="0">
                      <a:pos x="106" y="17"/>
                    </a:cxn>
                  </a:cxnLst>
                  <a:rect l="0" t="0" r="r" b="b"/>
                  <a:pathLst>
                    <a:path w="502" h="1713">
                      <a:moveTo>
                        <a:pt x="106" y="17"/>
                      </a:moveTo>
                      <a:lnTo>
                        <a:pt x="103" y="23"/>
                      </a:lnTo>
                      <a:lnTo>
                        <a:pt x="97" y="42"/>
                      </a:lnTo>
                      <a:lnTo>
                        <a:pt x="85" y="73"/>
                      </a:lnTo>
                      <a:lnTo>
                        <a:pt x="74" y="114"/>
                      </a:lnTo>
                      <a:lnTo>
                        <a:pt x="59" y="166"/>
                      </a:lnTo>
                      <a:lnTo>
                        <a:pt x="46" y="225"/>
                      </a:lnTo>
                      <a:lnTo>
                        <a:pt x="30" y="289"/>
                      </a:lnTo>
                      <a:lnTo>
                        <a:pt x="19" y="362"/>
                      </a:lnTo>
                      <a:lnTo>
                        <a:pt x="9" y="436"/>
                      </a:lnTo>
                      <a:lnTo>
                        <a:pt x="2" y="514"/>
                      </a:lnTo>
                      <a:lnTo>
                        <a:pt x="0" y="595"/>
                      </a:lnTo>
                      <a:lnTo>
                        <a:pt x="4" y="677"/>
                      </a:lnTo>
                      <a:lnTo>
                        <a:pt x="13" y="759"/>
                      </a:lnTo>
                      <a:lnTo>
                        <a:pt x="30" y="839"/>
                      </a:lnTo>
                      <a:lnTo>
                        <a:pt x="55" y="917"/>
                      </a:lnTo>
                      <a:lnTo>
                        <a:pt x="91" y="991"/>
                      </a:lnTo>
                      <a:lnTo>
                        <a:pt x="127" y="1059"/>
                      </a:lnTo>
                      <a:lnTo>
                        <a:pt x="160" y="1128"/>
                      </a:lnTo>
                      <a:lnTo>
                        <a:pt x="188" y="1192"/>
                      </a:lnTo>
                      <a:lnTo>
                        <a:pt x="213" y="1253"/>
                      </a:lnTo>
                      <a:lnTo>
                        <a:pt x="232" y="1312"/>
                      </a:lnTo>
                      <a:lnTo>
                        <a:pt x="251" y="1365"/>
                      </a:lnTo>
                      <a:lnTo>
                        <a:pt x="264" y="1417"/>
                      </a:lnTo>
                      <a:lnTo>
                        <a:pt x="275" y="1462"/>
                      </a:lnTo>
                      <a:lnTo>
                        <a:pt x="283" y="1504"/>
                      </a:lnTo>
                      <a:lnTo>
                        <a:pt x="291" y="1540"/>
                      </a:lnTo>
                      <a:lnTo>
                        <a:pt x="294" y="1572"/>
                      </a:lnTo>
                      <a:lnTo>
                        <a:pt x="298" y="1599"/>
                      </a:lnTo>
                      <a:lnTo>
                        <a:pt x="300" y="1620"/>
                      </a:lnTo>
                      <a:lnTo>
                        <a:pt x="300" y="1635"/>
                      </a:lnTo>
                      <a:lnTo>
                        <a:pt x="300" y="1645"/>
                      </a:lnTo>
                      <a:lnTo>
                        <a:pt x="302" y="1648"/>
                      </a:lnTo>
                      <a:lnTo>
                        <a:pt x="302" y="1648"/>
                      </a:lnTo>
                      <a:lnTo>
                        <a:pt x="308" y="1652"/>
                      </a:lnTo>
                      <a:lnTo>
                        <a:pt x="313" y="1654"/>
                      </a:lnTo>
                      <a:lnTo>
                        <a:pt x="323" y="1660"/>
                      </a:lnTo>
                      <a:lnTo>
                        <a:pt x="332" y="1666"/>
                      </a:lnTo>
                      <a:lnTo>
                        <a:pt x="346" y="1671"/>
                      </a:lnTo>
                      <a:lnTo>
                        <a:pt x="359" y="1677"/>
                      </a:lnTo>
                      <a:lnTo>
                        <a:pt x="376" y="1685"/>
                      </a:lnTo>
                      <a:lnTo>
                        <a:pt x="391" y="1690"/>
                      </a:lnTo>
                      <a:lnTo>
                        <a:pt x="407" y="1696"/>
                      </a:lnTo>
                      <a:lnTo>
                        <a:pt x="424" y="1702"/>
                      </a:lnTo>
                      <a:lnTo>
                        <a:pt x="441" y="1705"/>
                      </a:lnTo>
                      <a:lnTo>
                        <a:pt x="456" y="1709"/>
                      </a:lnTo>
                      <a:lnTo>
                        <a:pt x="473" y="1711"/>
                      </a:lnTo>
                      <a:lnTo>
                        <a:pt x="488" y="1713"/>
                      </a:lnTo>
                      <a:lnTo>
                        <a:pt x="502" y="1711"/>
                      </a:lnTo>
                      <a:lnTo>
                        <a:pt x="486" y="1639"/>
                      </a:lnTo>
                      <a:lnTo>
                        <a:pt x="469" y="1563"/>
                      </a:lnTo>
                      <a:lnTo>
                        <a:pt x="448" y="1485"/>
                      </a:lnTo>
                      <a:lnTo>
                        <a:pt x="427" y="1407"/>
                      </a:lnTo>
                      <a:lnTo>
                        <a:pt x="403" y="1329"/>
                      </a:lnTo>
                      <a:lnTo>
                        <a:pt x="378" y="1251"/>
                      </a:lnTo>
                      <a:lnTo>
                        <a:pt x="351" y="1173"/>
                      </a:lnTo>
                      <a:lnTo>
                        <a:pt x="327" y="1099"/>
                      </a:lnTo>
                      <a:lnTo>
                        <a:pt x="300" y="1025"/>
                      </a:lnTo>
                      <a:lnTo>
                        <a:pt x="275" y="955"/>
                      </a:lnTo>
                      <a:lnTo>
                        <a:pt x="253" y="886"/>
                      </a:lnTo>
                      <a:lnTo>
                        <a:pt x="232" y="823"/>
                      </a:lnTo>
                      <a:lnTo>
                        <a:pt x="213" y="765"/>
                      </a:lnTo>
                      <a:lnTo>
                        <a:pt x="198" y="713"/>
                      </a:lnTo>
                      <a:lnTo>
                        <a:pt x="182" y="666"/>
                      </a:lnTo>
                      <a:lnTo>
                        <a:pt x="175" y="626"/>
                      </a:lnTo>
                      <a:lnTo>
                        <a:pt x="167" y="588"/>
                      </a:lnTo>
                      <a:lnTo>
                        <a:pt x="163" y="548"/>
                      </a:lnTo>
                      <a:lnTo>
                        <a:pt x="160" y="510"/>
                      </a:lnTo>
                      <a:lnTo>
                        <a:pt x="160" y="470"/>
                      </a:lnTo>
                      <a:lnTo>
                        <a:pt x="160" y="430"/>
                      </a:lnTo>
                      <a:lnTo>
                        <a:pt x="161" y="390"/>
                      </a:lnTo>
                      <a:lnTo>
                        <a:pt x="165" y="350"/>
                      </a:lnTo>
                      <a:lnTo>
                        <a:pt x="171" y="310"/>
                      </a:lnTo>
                      <a:lnTo>
                        <a:pt x="179" y="270"/>
                      </a:lnTo>
                      <a:lnTo>
                        <a:pt x="188" y="228"/>
                      </a:lnTo>
                      <a:lnTo>
                        <a:pt x="198" y="189"/>
                      </a:lnTo>
                      <a:lnTo>
                        <a:pt x="211" y="151"/>
                      </a:lnTo>
                      <a:lnTo>
                        <a:pt x="224" y="113"/>
                      </a:lnTo>
                      <a:lnTo>
                        <a:pt x="243" y="75"/>
                      </a:lnTo>
                      <a:lnTo>
                        <a:pt x="260" y="37"/>
                      </a:lnTo>
                      <a:lnTo>
                        <a:pt x="281" y="0"/>
                      </a:lnTo>
                      <a:lnTo>
                        <a:pt x="106" y="17"/>
                      </a:lnTo>
                      <a:lnTo>
                        <a:pt x="106" y="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79" name="Freeform 139"/>
                <p:cNvSpPr>
                  <a:spLocks/>
                </p:cNvSpPr>
                <p:nvPr/>
              </p:nvSpPr>
              <p:spPr bwMode="auto">
                <a:xfrm>
                  <a:off x="2087547" y="877884"/>
                  <a:ext cx="393700" cy="798513"/>
                </a:xfrm>
                <a:custGeom>
                  <a:avLst/>
                  <a:gdLst/>
                  <a:ahLst/>
                  <a:cxnLst>
                    <a:cxn ang="0">
                      <a:pos x="182" y="986"/>
                    </a:cxn>
                    <a:cxn ang="0">
                      <a:pos x="203" y="948"/>
                    </a:cxn>
                    <a:cxn ang="0">
                      <a:pos x="228" y="908"/>
                    </a:cxn>
                    <a:cxn ang="0">
                      <a:pos x="252" y="866"/>
                    </a:cxn>
                    <a:cxn ang="0">
                      <a:pos x="277" y="821"/>
                    </a:cxn>
                    <a:cxn ang="0">
                      <a:pos x="302" y="775"/>
                    </a:cxn>
                    <a:cxn ang="0">
                      <a:pos x="328" y="730"/>
                    </a:cxn>
                    <a:cxn ang="0">
                      <a:pos x="353" y="682"/>
                    </a:cxn>
                    <a:cxn ang="0">
                      <a:pos x="378" y="636"/>
                    </a:cxn>
                    <a:cxn ang="0">
                      <a:pos x="401" y="589"/>
                    </a:cxn>
                    <a:cxn ang="0">
                      <a:pos x="421" y="543"/>
                    </a:cxn>
                    <a:cxn ang="0">
                      <a:pos x="440" y="500"/>
                    </a:cxn>
                    <a:cxn ang="0">
                      <a:pos x="459" y="456"/>
                    </a:cxn>
                    <a:cxn ang="0">
                      <a:pos x="473" y="416"/>
                    </a:cxn>
                    <a:cxn ang="0">
                      <a:pos x="484" y="378"/>
                    </a:cxn>
                    <a:cxn ang="0">
                      <a:pos x="492" y="342"/>
                    </a:cxn>
                    <a:cxn ang="0">
                      <a:pos x="495" y="311"/>
                    </a:cxn>
                    <a:cxn ang="0">
                      <a:pos x="495" y="281"/>
                    </a:cxn>
                    <a:cxn ang="0">
                      <a:pos x="495" y="251"/>
                    </a:cxn>
                    <a:cxn ang="0">
                      <a:pos x="494" y="222"/>
                    </a:cxn>
                    <a:cxn ang="0">
                      <a:pos x="492" y="195"/>
                    </a:cxn>
                    <a:cxn ang="0">
                      <a:pos x="488" y="167"/>
                    </a:cxn>
                    <a:cxn ang="0">
                      <a:pos x="486" y="142"/>
                    </a:cxn>
                    <a:cxn ang="0">
                      <a:pos x="482" y="117"/>
                    </a:cxn>
                    <a:cxn ang="0">
                      <a:pos x="478" y="97"/>
                    </a:cxn>
                    <a:cxn ang="0">
                      <a:pos x="475" y="74"/>
                    </a:cxn>
                    <a:cxn ang="0">
                      <a:pos x="471" y="57"/>
                    </a:cxn>
                    <a:cxn ang="0">
                      <a:pos x="467" y="40"/>
                    </a:cxn>
                    <a:cxn ang="0">
                      <a:pos x="463" y="26"/>
                    </a:cxn>
                    <a:cxn ang="0">
                      <a:pos x="461" y="15"/>
                    </a:cxn>
                    <a:cxn ang="0">
                      <a:pos x="459" y="7"/>
                    </a:cxn>
                    <a:cxn ang="0">
                      <a:pos x="457" y="2"/>
                    </a:cxn>
                    <a:cxn ang="0">
                      <a:pos x="457" y="0"/>
                    </a:cxn>
                    <a:cxn ang="0">
                      <a:pos x="363" y="2"/>
                    </a:cxn>
                    <a:cxn ang="0">
                      <a:pos x="0" y="1005"/>
                    </a:cxn>
                    <a:cxn ang="0">
                      <a:pos x="182" y="986"/>
                    </a:cxn>
                    <a:cxn ang="0">
                      <a:pos x="182" y="986"/>
                    </a:cxn>
                  </a:cxnLst>
                  <a:rect l="0" t="0" r="r" b="b"/>
                  <a:pathLst>
                    <a:path w="495" h="1005">
                      <a:moveTo>
                        <a:pt x="182" y="986"/>
                      </a:moveTo>
                      <a:lnTo>
                        <a:pt x="203" y="948"/>
                      </a:lnTo>
                      <a:lnTo>
                        <a:pt x="228" y="908"/>
                      </a:lnTo>
                      <a:lnTo>
                        <a:pt x="252" y="866"/>
                      </a:lnTo>
                      <a:lnTo>
                        <a:pt x="277" y="821"/>
                      </a:lnTo>
                      <a:lnTo>
                        <a:pt x="302" y="775"/>
                      </a:lnTo>
                      <a:lnTo>
                        <a:pt x="328" y="730"/>
                      </a:lnTo>
                      <a:lnTo>
                        <a:pt x="353" y="682"/>
                      </a:lnTo>
                      <a:lnTo>
                        <a:pt x="378" y="636"/>
                      </a:lnTo>
                      <a:lnTo>
                        <a:pt x="401" y="589"/>
                      </a:lnTo>
                      <a:lnTo>
                        <a:pt x="421" y="543"/>
                      </a:lnTo>
                      <a:lnTo>
                        <a:pt x="440" y="500"/>
                      </a:lnTo>
                      <a:lnTo>
                        <a:pt x="459" y="456"/>
                      </a:lnTo>
                      <a:lnTo>
                        <a:pt x="473" y="416"/>
                      </a:lnTo>
                      <a:lnTo>
                        <a:pt x="484" y="378"/>
                      </a:lnTo>
                      <a:lnTo>
                        <a:pt x="492" y="342"/>
                      </a:lnTo>
                      <a:lnTo>
                        <a:pt x="495" y="311"/>
                      </a:lnTo>
                      <a:lnTo>
                        <a:pt x="495" y="281"/>
                      </a:lnTo>
                      <a:lnTo>
                        <a:pt x="495" y="251"/>
                      </a:lnTo>
                      <a:lnTo>
                        <a:pt x="494" y="222"/>
                      </a:lnTo>
                      <a:lnTo>
                        <a:pt x="492" y="195"/>
                      </a:lnTo>
                      <a:lnTo>
                        <a:pt x="488" y="167"/>
                      </a:lnTo>
                      <a:lnTo>
                        <a:pt x="486" y="142"/>
                      </a:lnTo>
                      <a:lnTo>
                        <a:pt x="482" y="117"/>
                      </a:lnTo>
                      <a:lnTo>
                        <a:pt x="478" y="97"/>
                      </a:lnTo>
                      <a:lnTo>
                        <a:pt x="475" y="74"/>
                      </a:lnTo>
                      <a:lnTo>
                        <a:pt x="471" y="57"/>
                      </a:lnTo>
                      <a:lnTo>
                        <a:pt x="467" y="40"/>
                      </a:lnTo>
                      <a:lnTo>
                        <a:pt x="463" y="26"/>
                      </a:lnTo>
                      <a:lnTo>
                        <a:pt x="461" y="15"/>
                      </a:lnTo>
                      <a:lnTo>
                        <a:pt x="459" y="7"/>
                      </a:lnTo>
                      <a:lnTo>
                        <a:pt x="457" y="2"/>
                      </a:lnTo>
                      <a:lnTo>
                        <a:pt x="457" y="0"/>
                      </a:lnTo>
                      <a:lnTo>
                        <a:pt x="363" y="2"/>
                      </a:lnTo>
                      <a:lnTo>
                        <a:pt x="0" y="1005"/>
                      </a:lnTo>
                      <a:lnTo>
                        <a:pt x="182" y="986"/>
                      </a:lnTo>
                      <a:lnTo>
                        <a:pt x="182" y="9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14" name="Group 199"/>
              <p:cNvGrpSpPr/>
              <p:nvPr/>
            </p:nvGrpSpPr>
            <p:grpSpPr>
              <a:xfrm>
                <a:off x="1914510" y="879472"/>
                <a:ext cx="509587" cy="2112962"/>
                <a:chOff x="1914510" y="879472"/>
                <a:chExt cx="509587" cy="2112962"/>
              </a:xfrm>
              <a:solidFill>
                <a:srgbClr val="FFE101"/>
              </a:solidFill>
            </p:grpSpPr>
            <p:sp>
              <p:nvSpPr>
                <p:cNvPr id="76" name="Freeform 142"/>
                <p:cNvSpPr>
                  <a:spLocks/>
                </p:cNvSpPr>
                <p:nvPr/>
              </p:nvSpPr>
              <p:spPr bwMode="auto">
                <a:xfrm>
                  <a:off x="1914510" y="1671634"/>
                  <a:ext cx="388938" cy="1320800"/>
                </a:xfrm>
                <a:custGeom>
                  <a:avLst/>
                  <a:gdLst/>
                  <a:ahLst/>
                  <a:cxnLst>
                    <a:cxn ang="0">
                      <a:pos x="105" y="54"/>
                    </a:cxn>
                    <a:cxn ang="0">
                      <a:pos x="74" y="111"/>
                    </a:cxn>
                    <a:cxn ang="0">
                      <a:pos x="42" y="187"/>
                    </a:cxn>
                    <a:cxn ang="0">
                      <a:pos x="17" y="284"/>
                    </a:cxn>
                    <a:cxn ang="0">
                      <a:pos x="2" y="398"/>
                    </a:cxn>
                    <a:cxn ang="0">
                      <a:pos x="4" y="533"/>
                    </a:cxn>
                    <a:cxn ang="0">
                      <a:pos x="29" y="689"/>
                    </a:cxn>
                    <a:cxn ang="0">
                      <a:pos x="84" y="863"/>
                    </a:cxn>
                    <a:cxn ang="0">
                      <a:pos x="165" y="1050"/>
                    </a:cxn>
                    <a:cxn ang="0">
                      <a:pos x="228" y="1196"/>
                    </a:cxn>
                    <a:cxn ang="0">
                      <a:pos x="268" y="1305"/>
                    </a:cxn>
                    <a:cxn ang="0">
                      <a:pos x="289" y="1382"/>
                    </a:cxn>
                    <a:cxn ang="0">
                      <a:pos x="297" y="1439"/>
                    </a:cxn>
                    <a:cxn ang="0">
                      <a:pos x="295" y="1481"/>
                    </a:cxn>
                    <a:cxn ang="0">
                      <a:pos x="289" y="1519"/>
                    </a:cxn>
                    <a:cxn ang="0">
                      <a:pos x="285" y="1561"/>
                    </a:cxn>
                    <a:cxn ang="0">
                      <a:pos x="490" y="1664"/>
                    </a:cxn>
                    <a:cxn ang="0">
                      <a:pos x="458" y="1510"/>
                    </a:cxn>
                    <a:cxn ang="0">
                      <a:pos x="418" y="1354"/>
                    </a:cxn>
                    <a:cxn ang="0">
                      <a:pos x="369" y="1196"/>
                    </a:cxn>
                    <a:cxn ang="0">
                      <a:pos x="319" y="1044"/>
                    </a:cxn>
                    <a:cxn ang="0">
                      <a:pos x="272" y="900"/>
                    </a:cxn>
                    <a:cxn ang="0">
                      <a:pos x="230" y="768"/>
                    </a:cxn>
                    <a:cxn ang="0">
                      <a:pos x="202" y="651"/>
                    </a:cxn>
                    <a:cxn ang="0">
                      <a:pos x="186" y="556"/>
                    </a:cxn>
                    <a:cxn ang="0">
                      <a:pos x="184" y="468"/>
                    </a:cxn>
                    <a:cxn ang="0">
                      <a:pos x="186" y="383"/>
                    </a:cxn>
                    <a:cxn ang="0">
                      <a:pos x="194" y="301"/>
                    </a:cxn>
                    <a:cxn ang="0">
                      <a:pos x="207" y="223"/>
                    </a:cxn>
                    <a:cxn ang="0">
                      <a:pos x="222" y="153"/>
                    </a:cxn>
                    <a:cxn ang="0">
                      <a:pos x="241" y="90"/>
                    </a:cxn>
                    <a:cxn ang="0">
                      <a:pos x="262" y="39"/>
                    </a:cxn>
                    <a:cxn ang="0">
                      <a:pos x="285" y="0"/>
                    </a:cxn>
                    <a:cxn ang="0">
                      <a:pos x="118" y="33"/>
                    </a:cxn>
                  </a:cxnLst>
                  <a:rect l="0" t="0" r="r" b="b"/>
                  <a:pathLst>
                    <a:path w="490" h="1664">
                      <a:moveTo>
                        <a:pt x="118" y="33"/>
                      </a:moveTo>
                      <a:lnTo>
                        <a:pt x="105" y="54"/>
                      </a:lnTo>
                      <a:lnTo>
                        <a:pt x="89" y="80"/>
                      </a:lnTo>
                      <a:lnTo>
                        <a:pt x="74" y="111"/>
                      </a:lnTo>
                      <a:lnTo>
                        <a:pt x="59" y="147"/>
                      </a:lnTo>
                      <a:lnTo>
                        <a:pt x="42" y="187"/>
                      </a:lnTo>
                      <a:lnTo>
                        <a:pt x="29" y="232"/>
                      </a:lnTo>
                      <a:lnTo>
                        <a:pt x="17" y="284"/>
                      </a:lnTo>
                      <a:lnTo>
                        <a:pt x="8" y="339"/>
                      </a:lnTo>
                      <a:lnTo>
                        <a:pt x="2" y="398"/>
                      </a:lnTo>
                      <a:lnTo>
                        <a:pt x="0" y="464"/>
                      </a:lnTo>
                      <a:lnTo>
                        <a:pt x="4" y="533"/>
                      </a:lnTo>
                      <a:lnTo>
                        <a:pt x="14" y="609"/>
                      </a:lnTo>
                      <a:lnTo>
                        <a:pt x="29" y="689"/>
                      </a:lnTo>
                      <a:lnTo>
                        <a:pt x="53" y="774"/>
                      </a:lnTo>
                      <a:lnTo>
                        <a:pt x="84" y="863"/>
                      </a:lnTo>
                      <a:lnTo>
                        <a:pt x="126" y="959"/>
                      </a:lnTo>
                      <a:lnTo>
                        <a:pt x="165" y="1050"/>
                      </a:lnTo>
                      <a:lnTo>
                        <a:pt x="202" y="1128"/>
                      </a:lnTo>
                      <a:lnTo>
                        <a:pt x="228" y="1196"/>
                      </a:lnTo>
                      <a:lnTo>
                        <a:pt x="251" y="1255"/>
                      </a:lnTo>
                      <a:lnTo>
                        <a:pt x="268" y="1305"/>
                      </a:lnTo>
                      <a:lnTo>
                        <a:pt x="279" y="1346"/>
                      </a:lnTo>
                      <a:lnTo>
                        <a:pt x="289" y="1382"/>
                      </a:lnTo>
                      <a:lnTo>
                        <a:pt x="295" y="1413"/>
                      </a:lnTo>
                      <a:lnTo>
                        <a:pt x="297" y="1439"/>
                      </a:lnTo>
                      <a:lnTo>
                        <a:pt x="297" y="1460"/>
                      </a:lnTo>
                      <a:lnTo>
                        <a:pt x="295" y="1481"/>
                      </a:lnTo>
                      <a:lnTo>
                        <a:pt x="291" y="1500"/>
                      </a:lnTo>
                      <a:lnTo>
                        <a:pt x="289" y="1519"/>
                      </a:lnTo>
                      <a:lnTo>
                        <a:pt x="287" y="1540"/>
                      </a:lnTo>
                      <a:lnTo>
                        <a:pt x="285" y="1561"/>
                      </a:lnTo>
                      <a:lnTo>
                        <a:pt x="285" y="1588"/>
                      </a:lnTo>
                      <a:lnTo>
                        <a:pt x="490" y="1664"/>
                      </a:lnTo>
                      <a:lnTo>
                        <a:pt x="475" y="1588"/>
                      </a:lnTo>
                      <a:lnTo>
                        <a:pt x="458" y="1510"/>
                      </a:lnTo>
                      <a:lnTo>
                        <a:pt x="439" y="1432"/>
                      </a:lnTo>
                      <a:lnTo>
                        <a:pt x="418" y="1354"/>
                      </a:lnTo>
                      <a:lnTo>
                        <a:pt x="393" y="1274"/>
                      </a:lnTo>
                      <a:lnTo>
                        <a:pt x="369" y="1196"/>
                      </a:lnTo>
                      <a:lnTo>
                        <a:pt x="344" y="1120"/>
                      </a:lnTo>
                      <a:lnTo>
                        <a:pt x="319" y="1044"/>
                      </a:lnTo>
                      <a:lnTo>
                        <a:pt x="295" y="970"/>
                      </a:lnTo>
                      <a:lnTo>
                        <a:pt x="272" y="900"/>
                      </a:lnTo>
                      <a:lnTo>
                        <a:pt x="249" y="831"/>
                      </a:lnTo>
                      <a:lnTo>
                        <a:pt x="230" y="768"/>
                      </a:lnTo>
                      <a:lnTo>
                        <a:pt x="213" y="708"/>
                      </a:lnTo>
                      <a:lnTo>
                        <a:pt x="202" y="651"/>
                      </a:lnTo>
                      <a:lnTo>
                        <a:pt x="192" y="599"/>
                      </a:lnTo>
                      <a:lnTo>
                        <a:pt x="186" y="556"/>
                      </a:lnTo>
                      <a:lnTo>
                        <a:pt x="184" y="512"/>
                      </a:lnTo>
                      <a:lnTo>
                        <a:pt x="184" y="468"/>
                      </a:lnTo>
                      <a:lnTo>
                        <a:pt x="184" y="424"/>
                      </a:lnTo>
                      <a:lnTo>
                        <a:pt x="186" y="383"/>
                      </a:lnTo>
                      <a:lnTo>
                        <a:pt x="190" y="341"/>
                      </a:lnTo>
                      <a:lnTo>
                        <a:pt x="194" y="301"/>
                      </a:lnTo>
                      <a:lnTo>
                        <a:pt x="200" y="261"/>
                      </a:lnTo>
                      <a:lnTo>
                        <a:pt x="207" y="223"/>
                      </a:lnTo>
                      <a:lnTo>
                        <a:pt x="215" y="187"/>
                      </a:lnTo>
                      <a:lnTo>
                        <a:pt x="222" y="153"/>
                      </a:lnTo>
                      <a:lnTo>
                        <a:pt x="232" y="118"/>
                      </a:lnTo>
                      <a:lnTo>
                        <a:pt x="241" y="90"/>
                      </a:lnTo>
                      <a:lnTo>
                        <a:pt x="251" y="61"/>
                      </a:lnTo>
                      <a:lnTo>
                        <a:pt x="262" y="39"/>
                      </a:lnTo>
                      <a:lnTo>
                        <a:pt x="274" y="18"/>
                      </a:lnTo>
                      <a:lnTo>
                        <a:pt x="285" y="0"/>
                      </a:lnTo>
                      <a:lnTo>
                        <a:pt x="118" y="33"/>
                      </a:lnTo>
                      <a:lnTo>
                        <a:pt x="118" y="3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77" name="Freeform 143"/>
                <p:cNvSpPr>
                  <a:spLocks/>
                </p:cNvSpPr>
                <p:nvPr/>
              </p:nvSpPr>
              <p:spPr bwMode="auto">
                <a:xfrm>
                  <a:off x="2004997" y="879472"/>
                  <a:ext cx="419100" cy="817563"/>
                </a:xfrm>
                <a:custGeom>
                  <a:avLst/>
                  <a:gdLst/>
                  <a:ahLst/>
                  <a:cxnLst>
                    <a:cxn ang="0">
                      <a:pos x="183" y="975"/>
                    </a:cxn>
                    <a:cxn ang="0">
                      <a:pos x="221" y="914"/>
                    </a:cxn>
                    <a:cxn ang="0">
                      <a:pos x="270" y="832"/>
                    </a:cxn>
                    <a:cxn ang="0">
                      <a:pos x="325" y="741"/>
                    </a:cxn>
                    <a:cxn ang="0">
                      <a:pos x="382" y="640"/>
                    </a:cxn>
                    <a:cxn ang="0">
                      <a:pos x="435" y="537"/>
                    </a:cxn>
                    <a:cxn ang="0">
                      <a:pos x="481" y="439"/>
                    </a:cxn>
                    <a:cxn ang="0">
                      <a:pos x="511" y="351"/>
                    </a:cxn>
                    <a:cxn ang="0">
                      <a:pos x="525" y="275"/>
                    </a:cxn>
                    <a:cxn ang="0">
                      <a:pos x="528" y="209"/>
                    </a:cxn>
                    <a:cxn ang="0">
                      <a:pos x="528" y="152"/>
                    </a:cxn>
                    <a:cxn ang="0">
                      <a:pos x="523" y="102"/>
                    </a:cxn>
                    <a:cxn ang="0">
                      <a:pos x="517" y="62"/>
                    </a:cxn>
                    <a:cxn ang="0">
                      <a:pos x="509" y="30"/>
                    </a:cxn>
                    <a:cxn ang="0">
                      <a:pos x="502" y="11"/>
                    </a:cxn>
                    <a:cxn ang="0">
                      <a:pos x="498" y="0"/>
                    </a:cxn>
                    <a:cxn ang="0">
                      <a:pos x="414" y="0"/>
                    </a:cxn>
                    <a:cxn ang="0">
                      <a:pos x="414" y="15"/>
                    </a:cxn>
                    <a:cxn ang="0">
                      <a:pos x="416" y="60"/>
                    </a:cxn>
                    <a:cxn ang="0">
                      <a:pos x="418" y="127"/>
                    </a:cxn>
                    <a:cxn ang="0">
                      <a:pos x="414" y="211"/>
                    </a:cxn>
                    <a:cxn ang="0">
                      <a:pos x="405" y="302"/>
                    </a:cxn>
                    <a:cxn ang="0">
                      <a:pos x="386" y="397"/>
                    </a:cxn>
                    <a:cxn ang="0">
                      <a:pos x="354" y="488"/>
                    </a:cxn>
                    <a:cxn ang="0">
                      <a:pos x="306" y="570"/>
                    </a:cxn>
                    <a:cxn ang="0">
                      <a:pos x="255" y="642"/>
                    </a:cxn>
                    <a:cxn ang="0">
                      <a:pos x="207" y="710"/>
                    </a:cxn>
                    <a:cxn ang="0">
                      <a:pos x="162" y="775"/>
                    </a:cxn>
                    <a:cxn ang="0">
                      <a:pos x="122" y="836"/>
                    </a:cxn>
                    <a:cxn ang="0">
                      <a:pos x="86" y="893"/>
                    </a:cxn>
                    <a:cxn ang="0">
                      <a:pos x="53" y="944"/>
                    </a:cxn>
                    <a:cxn ang="0">
                      <a:pos x="25" y="990"/>
                    </a:cxn>
                    <a:cxn ang="0">
                      <a:pos x="0" y="1030"/>
                    </a:cxn>
                    <a:cxn ang="0">
                      <a:pos x="171" y="997"/>
                    </a:cxn>
                  </a:cxnLst>
                  <a:rect l="0" t="0" r="r" b="b"/>
                  <a:pathLst>
                    <a:path w="528" h="1030">
                      <a:moveTo>
                        <a:pt x="171" y="997"/>
                      </a:moveTo>
                      <a:lnTo>
                        <a:pt x="183" y="975"/>
                      </a:lnTo>
                      <a:lnTo>
                        <a:pt x="200" y="946"/>
                      </a:lnTo>
                      <a:lnTo>
                        <a:pt x="221" y="914"/>
                      </a:lnTo>
                      <a:lnTo>
                        <a:pt x="243" y="876"/>
                      </a:lnTo>
                      <a:lnTo>
                        <a:pt x="270" y="832"/>
                      </a:lnTo>
                      <a:lnTo>
                        <a:pt x="297" y="788"/>
                      </a:lnTo>
                      <a:lnTo>
                        <a:pt x="325" y="741"/>
                      </a:lnTo>
                      <a:lnTo>
                        <a:pt x="354" y="691"/>
                      </a:lnTo>
                      <a:lnTo>
                        <a:pt x="382" y="640"/>
                      </a:lnTo>
                      <a:lnTo>
                        <a:pt x="411" y="589"/>
                      </a:lnTo>
                      <a:lnTo>
                        <a:pt x="435" y="537"/>
                      </a:lnTo>
                      <a:lnTo>
                        <a:pt x="460" y="488"/>
                      </a:lnTo>
                      <a:lnTo>
                        <a:pt x="481" y="439"/>
                      </a:lnTo>
                      <a:lnTo>
                        <a:pt x="498" y="393"/>
                      </a:lnTo>
                      <a:lnTo>
                        <a:pt x="511" y="351"/>
                      </a:lnTo>
                      <a:lnTo>
                        <a:pt x="521" y="313"/>
                      </a:lnTo>
                      <a:lnTo>
                        <a:pt x="525" y="275"/>
                      </a:lnTo>
                      <a:lnTo>
                        <a:pt x="526" y="241"/>
                      </a:lnTo>
                      <a:lnTo>
                        <a:pt x="528" y="209"/>
                      </a:lnTo>
                      <a:lnTo>
                        <a:pt x="528" y="178"/>
                      </a:lnTo>
                      <a:lnTo>
                        <a:pt x="528" y="152"/>
                      </a:lnTo>
                      <a:lnTo>
                        <a:pt x="526" y="125"/>
                      </a:lnTo>
                      <a:lnTo>
                        <a:pt x="523" y="102"/>
                      </a:lnTo>
                      <a:lnTo>
                        <a:pt x="521" y="81"/>
                      </a:lnTo>
                      <a:lnTo>
                        <a:pt x="517" y="62"/>
                      </a:lnTo>
                      <a:lnTo>
                        <a:pt x="513" y="45"/>
                      </a:lnTo>
                      <a:lnTo>
                        <a:pt x="509" y="30"/>
                      </a:lnTo>
                      <a:lnTo>
                        <a:pt x="506" y="20"/>
                      </a:lnTo>
                      <a:lnTo>
                        <a:pt x="502" y="11"/>
                      </a:lnTo>
                      <a:lnTo>
                        <a:pt x="500" y="5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14" y="0"/>
                      </a:lnTo>
                      <a:lnTo>
                        <a:pt x="414" y="3"/>
                      </a:lnTo>
                      <a:lnTo>
                        <a:pt x="414" y="15"/>
                      </a:lnTo>
                      <a:lnTo>
                        <a:pt x="416" y="34"/>
                      </a:lnTo>
                      <a:lnTo>
                        <a:pt x="416" y="60"/>
                      </a:lnTo>
                      <a:lnTo>
                        <a:pt x="418" y="91"/>
                      </a:lnTo>
                      <a:lnTo>
                        <a:pt x="418" y="127"/>
                      </a:lnTo>
                      <a:lnTo>
                        <a:pt x="416" y="167"/>
                      </a:lnTo>
                      <a:lnTo>
                        <a:pt x="414" y="211"/>
                      </a:lnTo>
                      <a:lnTo>
                        <a:pt x="411" y="256"/>
                      </a:lnTo>
                      <a:lnTo>
                        <a:pt x="405" y="302"/>
                      </a:lnTo>
                      <a:lnTo>
                        <a:pt x="395" y="349"/>
                      </a:lnTo>
                      <a:lnTo>
                        <a:pt x="386" y="397"/>
                      </a:lnTo>
                      <a:lnTo>
                        <a:pt x="371" y="442"/>
                      </a:lnTo>
                      <a:lnTo>
                        <a:pt x="354" y="488"/>
                      </a:lnTo>
                      <a:lnTo>
                        <a:pt x="333" y="532"/>
                      </a:lnTo>
                      <a:lnTo>
                        <a:pt x="306" y="570"/>
                      </a:lnTo>
                      <a:lnTo>
                        <a:pt x="279" y="606"/>
                      </a:lnTo>
                      <a:lnTo>
                        <a:pt x="255" y="642"/>
                      </a:lnTo>
                      <a:lnTo>
                        <a:pt x="230" y="676"/>
                      </a:lnTo>
                      <a:lnTo>
                        <a:pt x="207" y="710"/>
                      </a:lnTo>
                      <a:lnTo>
                        <a:pt x="183" y="743"/>
                      </a:lnTo>
                      <a:lnTo>
                        <a:pt x="162" y="775"/>
                      </a:lnTo>
                      <a:lnTo>
                        <a:pt x="141" y="807"/>
                      </a:lnTo>
                      <a:lnTo>
                        <a:pt x="122" y="836"/>
                      </a:lnTo>
                      <a:lnTo>
                        <a:pt x="103" y="864"/>
                      </a:lnTo>
                      <a:lnTo>
                        <a:pt x="86" y="893"/>
                      </a:lnTo>
                      <a:lnTo>
                        <a:pt x="69" y="920"/>
                      </a:lnTo>
                      <a:lnTo>
                        <a:pt x="53" y="944"/>
                      </a:lnTo>
                      <a:lnTo>
                        <a:pt x="38" y="967"/>
                      </a:lnTo>
                      <a:lnTo>
                        <a:pt x="25" y="990"/>
                      </a:lnTo>
                      <a:lnTo>
                        <a:pt x="12" y="1011"/>
                      </a:lnTo>
                      <a:lnTo>
                        <a:pt x="0" y="1030"/>
                      </a:lnTo>
                      <a:lnTo>
                        <a:pt x="171" y="997"/>
                      </a:lnTo>
                      <a:lnTo>
                        <a:pt x="171" y="99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  <p:grpSp>
            <p:nvGrpSpPr>
              <p:cNvPr id="15" name="Group 198"/>
              <p:cNvGrpSpPr/>
              <p:nvPr/>
            </p:nvGrpSpPr>
            <p:grpSpPr>
              <a:xfrm>
                <a:off x="1862122" y="873122"/>
                <a:ext cx="506413" cy="2070100"/>
                <a:chOff x="1862122" y="873122"/>
                <a:chExt cx="506413" cy="2070100"/>
              </a:xfrm>
              <a:solidFill>
                <a:srgbClr val="FFC000"/>
              </a:solidFill>
            </p:grpSpPr>
            <p:sp>
              <p:nvSpPr>
                <p:cNvPr id="74" name="Freeform 164"/>
                <p:cNvSpPr>
                  <a:spLocks/>
                </p:cNvSpPr>
                <p:nvPr/>
              </p:nvSpPr>
              <p:spPr bwMode="auto">
                <a:xfrm>
                  <a:off x="1965310" y="873122"/>
                  <a:ext cx="403225" cy="822325"/>
                </a:xfrm>
                <a:custGeom>
                  <a:avLst/>
                  <a:gdLst/>
                  <a:ahLst/>
                  <a:cxnLst>
                    <a:cxn ang="0">
                      <a:pos x="137" y="977"/>
                    </a:cxn>
                    <a:cxn ang="0">
                      <a:pos x="209" y="874"/>
                    </a:cxn>
                    <a:cxn ang="0">
                      <a:pos x="273" y="779"/>
                    </a:cxn>
                    <a:cxn ang="0">
                      <a:pos x="330" y="692"/>
                    </a:cxn>
                    <a:cxn ang="0">
                      <a:pos x="380" y="608"/>
                    </a:cxn>
                    <a:cxn ang="0">
                      <a:pos x="422" y="525"/>
                    </a:cxn>
                    <a:cxn ang="0">
                      <a:pos x="454" y="441"/>
                    </a:cxn>
                    <a:cxn ang="0">
                      <a:pos x="480" y="353"/>
                    </a:cxn>
                    <a:cxn ang="0">
                      <a:pos x="498" y="266"/>
                    </a:cxn>
                    <a:cxn ang="0">
                      <a:pos x="505" y="190"/>
                    </a:cxn>
                    <a:cxn ang="0">
                      <a:pos x="509" y="131"/>
                    </a:cxn>
                    <a:cxn ang="0">
                      <a:pos x="507" y="85"/>
                    </a:cxn>
                    <a:cxn ang="0">
                      <a:pos x="501" y="51"/>
                    </a:cxn>
                    <a:cxn ang="0">
                      <a:pos x="496" y="27"/>
                    </a:cxn>
                    <a:cxn ang="0">
                      <a:pos x="490" y="13"/>
                    </a:cxn>
                    <a:cxn ang="0">
                      <a:pos x="486" y="8"/>
                    </a:cxn>
                    <a:cxn ang="0">
                      <a:pos x="403" y="2"/>
                    </a:cxn>
                    <a:cxn ang="0">
                      <a:pos x="403" y="21"/>
                    </a:cxn>
                    <a:cxn ang="0">
                      <a:pos x="403" y="59"/>
                    </a:cxn>
                    <a:cxn ang="0">
                      <a:pos x="403" y="108"/>
                    </a:cxn>
                    <a:cxn ang="0">
                      <a:pos x="399" y="171"/>
                    </a:cxn>
                    <a:cxn ang="0">
                      <a:pos x="393" y="243"/>
                    </a:cxn>
                    <a:cxn ang="0">
                      <a:pos x="382" y="321"/>
                    </a:cxn>
                    <a:cxn ang="0">
                      <a:pos x="366" y="405"/>
                    </a:cxn>
                    <a:cxn ang="0">
                      <a:pos x="344" y="490"/>
                    </a:cxn>
                    <a:cxn ang="0">
                      <a:pos x="313" y="566"/>
                    </a:cxn>
                    <a:cxn ang="0">
                      <a:pos x="275" y="637"/>
                    </a:cxn>
                    <a:cxn ang="0">
                      <a:pos x="232" y="705"/>
                    </a:cxn>
                    <a:cxn ang="0">
                      <a:pos x="184" y="772"/>
                    </a:cxn>
                    <a:cxn ang="0">
                      <a:pos x="133" y="840"/>
                    </a:cxn>
                    <a:cxn ang="0">
                      <a:pos x="80" y="912"/>
                    </a:cxn>
                    <a:cxn ang="0">
                      <a:pos x="26" y="992"/>
                    </a:cxn>
                    <a:cxn ang="0">
                      <a:pos x="99" y="1032"/>
                    </a:cxn>
                  </a:cxnLst>
                  <a:rect l="0" t="0" r="r" b="b"/>
                  <a:pathLst>
                    <a:path w="509" h="1036">
                      <a:moveTo>
                        <a:pt x="99" y="1032"/>
                      </a:moveTo>
                      <a:lnTo>
                        <a:pt x="137" y="977"/>
                      </a:lnTo>
                      <a:lnTo>
                        <a:pt x="175" y="926"/>
                      </a:lnTo>
                      <a:lnTo>
                        <a:pt x="209" y="874"/>
                      </a:lnTo>
                      <a:lnTo>
                        <a:pt x="243" y="827"/>
                      </a:lnTo>
                      <a:lnTo>
                        <a:pt x="273" y="779"/>
                      </a:lnTo>
                      <a:lnTo>
                        <a:pt x="304" y="736"/>
                      </a:lnTo>
                      <a:lnTo>
                        <a:pt x="330" y="692"/>
                      </a:lnTo>
                      <a:lnTo>
                        <a:pt x="357" y="650"/>
                      </a:lnTo>
                      <a:lnTo>
                        <a:pt x="380" y="608"/>
                      </a:lnTo>
                      <a:lnTo>
                        <a:pt x="401" y="566"/>
                      </a:lnTo>
                      <a:lnTo>
                        <a:pt x="422" y="525"/>
                      </a:lnTo>
                      <a:lnTo>
                        <a:pt x="439" y="483"/>
                      </a:lnTo>
                      <a:lnTo>
                        <a:pt x="454" y="441"/>
                      </a:lnTo>
                      <a:lnTo>
                        <a:pt x="469" y="399"/>
                      </a:lnTo>
                      <a:lnTo>
                        <a:pt x="480" y="353"/>
                      </a:lnTo>
                      <a:lnTo>
                        <a:pt x="490" y="310"/>
                      </a:lnTo>
                      <a:lnTo>
                        <a:pt x="498" y="266"/>
                      </a:lnTo>
                      <a:lnTo>
                        <a:pt x="503" y="226"/>
                      </a:lnTo>
                      <a:lnTo>
                        <a:pt x="505" y="190"/>
                      </a:lnTo>
                      <a:lnTo>
                        <a:pt x="509" y="160"/>
                      </a:lnTo>
                      <a:lnTo>
                        <a:pt x="509" y="131"/>
                      </a:lnTo>
                      <a:lnTo>
                        <a:pt x="509" y="106"/>
                      </a:lnTo>
                      <a:lnTo>
                        <a:pt x="507" y="85"/>
                      </a:lnTo>
                      <a:lnTo>
                        <a:pt x="505" y="66"/>
                      </a:lnTo>
                      <a:lnTo>
                        <a:pt x="501" y="51"/>
                      </a:lnTo>
                      <a:lnTo>
                        <a:pt x="499" y="38"/>
                      </a:lnTo>
                      <a:lnTo>
                        <a:pt x="496" y="27"/>
                      </a:lnTo>
                      <a:lnTo>
                        <a:pt x="492" y="19"/>
                      </a:lnTo>
                      <a:lnTo>
                        <a:pt x="490" y="13"/>
                      </a:lnTo>
                      <a:lnTo>
                        <a:pt x="488" y="9"/>
                      </a:lnTo>
                      <a:lnTo>
                        <a:pt x="486" y="8"/>
                      </a:lnTo>
                      <a:lnTo>
                        <a:pt x="403" y="0"/>
                      </a:lnTo>
                      <a:lnTo>
                        <a:pt x="403" y="2"/>
                      </a:lnTo>
                      <a:lnTo>
                        <a:pt x="403" y="9"/>
                      </a:lnTo>
                      <a:lnTo>
                        <a:pt x="403" y="21"/>
                      </a:lnTo>
                      <a:lnTo>
                        <a:pt x="403" y="38"/>
                      </a:lnTo>
                      <a:lnTo>
                        <a:pt x="403" y="59"/>
                      </a:lnTo>
                      <a:lnTo>
                        <a:pt x="403" y="82"/>
                      </a:lnTo>
                      <a:lnTo>
                        <a:pt x="403" y="108"/>
                      </a:lnTo>
                      <a:lnTo>
                        <a:pt x="403" y="139"/>
                      </a:lnTo>
                      <a:lnTo>
                        <a:pt x="399" y="171"/>
                      </a:lnTo>
                      <a:lnTo>
                        <a:pt x="397" y="207"/>
                      </a:lnTo>
                      <a:lnTo>
                        <a:pt x="393" y="243"/>
                      </a:lnTo>
                      <a:lnTo>
                        <a:pt x="389" y="281"/>
                      </a:lnTo>
                      <a:lnTo>
                        <a:pt x="382" y="321"/>
                      </a:lnTo>
                      <a:lnTo>
                        <a:pt x="376" y="363"/>
                      </a:lnTo>
                      <a:lnTo>
                        <a:pt x="366" y="405"/>
                      </a:lnTo>
                      <a:lnTo>
                        <a:pt x="355" y="449"/>
                      </a:lnTo>
                      <a:lnTo>
                        <a:pt x="344" y="490"/>
                      </a:lnTo>
                      <a:lnTo>
                        <a:pt x="328" y="528"/>
                      </a:lnTo>
                      <a:lnTo>
                        <a:pt x="313" y="566"/>
                      </a:lnTo>
                      <a:lnTo>
                        <a:pt x="296" y="603"/>
                      </a:lnTo>
                      <a:lnTo>
                        <a:pt x="275" y="637"/>
                      </a:lnTo>
                      <a:lnTo>
                        <a:pt x="254" y="673"/>
                      </a:lnTo>
                      <a:lnTo>
                        <a:pt x="232" y="705"/>
                      </a:lnTo>
                      <a:lnTo>
                        <a:pt x="209" y="739"/>
                      </a:lnTo>
                      <a:lnTo>
                        <a:pt x="184" y="772"/>
                      </a:lnTo>
                      <a:lnTo>
                        <a:pt x="159" y="806"/>
                      </a:lnTo>
                      <a:lnTo>
                        <a:pt x="133" y="840"/>
                      </a:lnTo>
                      <a:lnTo>
                        <a:pt x="108" y="876"/>
                      </a:lnTo>
                      <a:lnTo>
                        <a:pt x="80" y="912"/>
                      </a:lnTo>
                      <a:lnTo>
                        <a:pt x="53" y="950"/>
                      </a:lnTo>
                      <a:lnTo>
                        <a:pt x="26" y="992"/>
                      </a:lnTo>
                      <a:lnTo>
                        <a:pt x="0" y="1036"/>
                      </a:lnTo>
                      <a:lnTo>
                        <a:pt x="99" y="1032"/>
                      </a:lnTo>
                      <a:lnTo>
                        <a:pt x="99" y="103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  <p:sp>
              <p:nvSpPr>
                <p:cNvPr id="75" name="Freeform 165"/>
                <p:cNvSpPr>
                  <a:spLocks/>
                </p:cNvSpPr>
                <p:nvPr/>
              </p:nvSpPr>
              <p:spPr bwMode="auto">
                <a:xfrm>
                  <a:off x="1862122" y="1676397"/>
                  <a:ext cx="323850" cy="1266825"/>
                </a:xfrm>
                <a:custGeom>
                  <a:avLst/>
                  <a:gdLst/>
                  <a:ahLst/>
                  <a:cxnLst>
                    <a:cxn ang="0">
                      <a:pos x="100" y="80"/>
                    </a:cxn>
                    <a:cxn ang="0">
                      <a:pos x="51" y="192"/>
                    </a:cxn>
                    <a:cxn ang="0">
                      <a:pos x="19" y="301"/>
                    </a:cxn>
                    <a:cxn ang="0">
                      <a:pos x="3" y="409"/>
                    </a:cxn>
                    <a:cxn ang="0">
                      <a:pos x="2" y="513"/>
                    </a:cxn>
                    <a:cxn ang="0">
                      <a:pos x="15" y="622"/>
                    </a:cxn>
                    <a:cxn ang="0">
                      <a:pos x="40" y="734"/>
                    </a:cxn>
                    <a:cxn ang="0">
                      <a:pos x="76" y="852"/>
                    </a:cxn>
                    <a:cxn ang="0">
                      <a:pos x="121" y="977"/>
                    </a:cxn>
                    <a:cxn ang="0">
                      <a:pos x="159" y="1084"/>
                    </a:cxn>
                    <a:cxn ang="0">
                      <a:pos x="190" y="1173"/>
                    </a:cxn>
                    <a:cxn ang="0">
                      <a:pos x="212" y="1249"/>
                    </a:cxn>
                    <a:cxn ang="0">
                      <a:pos x="228" y="1316"/>
                    </a:cxn>
                    <a:cxn ang="0">
                      <a:pos x="239" y="1378"/>
                    </a:cxn>
                    <a:cxn ang="0">
                      <a:pos x="248" y="1443"/>
                    </a:cxn>
                    <a:cxn ang="0">
                      <a:pos x="254" y="1515"/>
                    </a:cxn>
                    <a:cxn ang="0">
                      <a:pos x="258" y="1555"/>
                    </a:cxn>
                    <a:cxn ang="0">
                      <a:pos x="266" y="1557"/>
                    </a:cxn>
                    <a:cxn ang="0">
                      <a:pos x="279" y="1561"/>
                    </a:cxn>
                    <a:cxn ang="0">
                      <a:pos x="300" y="1568"/>
                    </a:cxn>
                    <a:cxn ang="0">
                      <a:pos x="323" y="1574"/>
                    </a:cxn>
                    <a:cxn ang="0">
                      <a:pos x="347" y="1582"/>
                    </a:cxn>
                    <a:cxn ang="0">
                      <a:pos x="372" y="1587"/>
                    </a:cxn>
                    <a:cxn ang="0">
                      <a:pos x="395" y="1595"/>
                    </a:cxn>
                    <a:cxn ang="0">
                      <a:pos x="395" y="1496"/>
                    </a:cxn>
                    <a:cxn ang="0">
                      <a:pos x="349" y="1300"/>
                    </a:cxn>
                    <a:cxn ang="0">
                      <a:pos x="286" y="1110"/>
                    </a:cxn>
                    <a:cxn ang="0">
                      <a:pos x="222" y="918"/>
                    </a:cxn>
                    <a:cxn ang="0">
                      <a:pos x="167" y="726"/>
                    </a:cxn>
                    <a:cxn ang="0">
                      <a:pos x="133" y="529"/>
                    </a:cxn>
                    <a:cxn ang="0">
                      <a:pos x="136" y="325"/>
                    </a:cxn>
                    <a:cxn ang="0">
                      <a:pos x="186" y="112"/>
                    </a:cxn>
                    <a:cxn ang="0">
                      <a:pos x="226" y="2"/>
                    </a:cxn>
                    <a:cxn ang="0">
                      <a:pos x="210" y="6"/>
                    </a:cxn>
                    <a:cxn ang="0">
                      <a:pos x="193" y="10"/>
                    </a:cxn>
                    <a:cxn ang="0">
                      <a:pos x="176" y="14"/>
                    </a:cxn>
                    <a:cxn ang="0">
                      <a:pos x="161" y="15"/>
                    </a:cxn>
                    <a:cxn ang="0">
                      <a:pos x="148" y="19"/>
                    </a:cxn>
                    <a:cxn ang="0">
                      <a:pos x="138" y="21"/>
                    </a:cxn>
                    <a:cxn ang="0">
                      <a:pos x="133" y="21"/>
                    </a:cxn>
                    <a:cxn ang="0">
                      <a:pos x="133" y="21"/>
                    </a:cxn>
                  </a:cxnLst>
                  <a:rect l="0" t="0" r="r" b="b"/>
                  <a:pathLst>
                    <a:path w="406" h="1597">
                      <a:moveTo>
                        <a:pt x="133" y="21"/>
                      </a:moveTo>
                      <a:lnTo>
                        <a:pt x="100" y="80"/>
                      </a:lnTo>
                      <a:lnTo>
                        <a:pt x="74" y="137"/>
                      </a:lnTo>
                      <a:lnTo>
                        <a:pt x="51" y="192"/>
                      </a:lnTo>
                      <a:lnTo>
                        <a:pt x="32" y="247"/>
                      </a:lnTo>
                      <a:lnTo>
                        <a:pt x="19" y="301"/>
                      </a:lnTo>
                      <a:lnTo>
                        <a:pt x="9" y="356"/>
                      </a:lnTo>
                      <a:lnTo>
                        <a:pt x="3" y="409"/>
                      </a:lnTo>
                      <a:lnTo>
                        <a:pt x="0" y="462"/>
                      </a:lnTo>
                      <a:lnTo>
                        <a:pt x="2" y="513"/>
                      </a:lnTo>
                      <a:lnTo>
                        <a:pt x="7" y="569"/>
                      </a:lnTo>
                      <a:lnTo>
                        <a:pt x="15" y="622"/>
                      </a:lnTo>
                      <a:lnTo>
                        <a:pt x="26" y="679"/>
                      </a:lnTo>
                      <a:lnTo>
                        <a:pt x="40" y="734"/>
                      </a:lnTo>
                      <a:lnTo>
                        <a:pt x="57" y="793"/>
                      </a:lnTo>
                      <a:lnTo>
                        <a:pt x="76" y="852"/>
                      </a:lnTo>
                      <a:lnTo>
                        <a:pt x="98" y="915"/>
                      </a:lnTo>
                      <a:lnTo>
                        <a:pt x="121" y="977"/>
                      </a:lnTo>
                      <a:lnTo>
                        <a:pt x="142" y="1032"/>
                      </a:lnTo>
                      <a:lnTo>
                        <a:pt x="159" y="1084"/>
                      </a:lnTo>
                      <a:lnTo>
                        <a:pt x="176" y="1131"/>
                      </a:lnTo>
                      <a:lnTo>
                        <a:pt x="190" y="1173"/>
                      </a:lnTo>
                      <a:lnTo>
                        <a:pt x="201" y="1213"/>
                      </a:lnTo>
                      <a:lnTo>
                        <a:pt x="212" y="1249"/>
                      </a:lnTo>
                      <a:lnTo>
                        <a:pt x="222" y="1283"/>
                      </a:lnTo>
                      <a:lnTo>
                        <a:pt x="228" y="1316"/>
                      </a:lnTo>
                      <a:lnTo>
                        <a:pt x="235" y="1348"/>
                      </a:lnTo>
                      <a:lnTo>
                        <a:pt x="239" y="1378"/>
                      </a:lnTo>
                      <a:lnTo>
                        <a:pt x="245" y="1411"/>
                      </a:lnTo>
                      <a:lnTo>
                        <a:pt x="248" y="1443"/>
                      </a:lnTo>
                      <a:lnTo>
                        <a:pt x="252" y="1479"/>
                      </a:lnTo>
                      <a:lnTo>
                        <a:pt x="254" y="1515"/>
                      </a:lnTo>
                      <a:lnTo>
                        <a:pt x="256" y="1555"/>
                      </a:lnTo>
                      <a:lnTo>
                        <a:pt x="258" y="1555"/>
                      </a:lnTo>
                      <a:lnTo>
                        <a:pt x="260" y="1555"/>
                      </a:lnTo>
                      <a:lnTo>
                        <a:pt x="266" y="1557"/>
                      </a:lnTo>
                      <a:lnTo>
                        <a:pt x="271" y="1559"/>
                      </a:lnTo>
                      <a:lnTo>
                        <a:pt x="279" y="1561"/>
                      </a:lnTo>
                      <a:lnTo>
                        <a:pt x="288" y="1565"/>
                      </a:lnTo>
                      <a:lnTo>
                        <a:pt x="300" y="1568"/>
                      </a:lnTo>
                      <a:lnTo>
                        <a:pt x="311" y="1572"/>
                      </a:lnTo>
                      <a:lnTo>
                        <a:pt x="323" y="1574"/>
                      </a:lnTo>
                      <a:lnTo>
                        <a:pt x="334" y="1578"/>
                      </a:lnTo>
                      <a:lnTo>
                        <a:pt x="347" y="1582"/>
                      </a:lnTo>
                      <a:lnTo>
                        <a:pt x="361" y="1586"/>
                      </a:lnTo>
                      <a:lnTo>
                        <a:pt x="372" y="1587"/>
                      </a:lnTo>
                      <a:lnTo>
                        <a:pt x="383" y="1591"/>
                      </a:lnTo>
                      <a:lnTo>
                        <a:pt x="395" y="1595"/>
                      </a:lnTo>
                      <a:lnTo>
                        <a:pt x="406" y="1597"/>
                      </a:lnTo>
                      <a:lnTo>
                        <a:pt x="395" y="1496"/>
                      </a:lnTo>
                      <a:lnTo>
                        <a:pt x="374" y="1399"/>
                      </a:lnTo>
                      <a:lnTo>
                        <a:pt x="349" y="1300"/>
                      </a:lnTo>
                      <a:lnTo>
                        <a:pt x="319" y="1205"/>
                      </a:lnTo>
                      <a:lnTo>
                        <a:pt x="286" y="1110"/>
                      </a:lnTo>
                      <a:lnTo>
                        <a:pt x="254" y="1015"/>
                      </a:lnTo>
                      <a:lnTo>
                        <a:pt x="222" y="918"/>
                      </a:lnTo>
                      <a:lnTo>
                        <a:pt x="193" y="823"/>
                      </a:lnTo>
                      <a:lnTo>
                        <a:pt x="167" y="726"/>
                      </a:lnTo>
                      <a:lnTo>
                        <a:pt x="146" y="629"/>
                      </a:lnTo>
                      <a:lnTo>
                        <a:pt x="133" y="529"/>
                      </a:lnTo>
                      <a:lnTo>
                        <a:pt x="129" y="428"/>
                      </a:lnTo>
                      <a:lnTo>
                        <a:pt x="136" y="325"/>
                      </a:lnTo>
                      <a:lnTo>
                        <a:pt x="153" y="221"/>
                      </a:lnTo>
                      <a:lnTo>
                        <a:pt x="186" y="112"/>
                      </a:lnTo>
                      <a:lnTo>
                        <a:pt x="235" y="0"/>
                      </a:lnTo>
                      <a:lnTo>
                        <a:pt x="226" y="2"/>
                      </a:lnTo>
                      <a:lnTo>
                        <a:pt x="218" y="4"/>
                      </a:lnTo>
                      <a:lnTo>
                        <a:pt x="210" y="6"/>
                      </a:lnTo>
                      <a:lnTo>
                        <a:pt x="201" y="8"/>
                      </a:lnTo>
                      <a:lnTo>
                        <a:pt x="193" y="10"/>
                      </a:lnTo>
                      <a:lnTo>
                        <a:pt x="184" y="12"/>
                      </a:lnTo>
                      <a:lnTo>
                        <a:pt x="176" y="14"/>
                      </a:lnTo>
                      <a:lnTo>
                        <a:pt x="169" y="15"/>
                      </a:lnTo>
                      <a:lnTo>
                        <a:pt x="161" y="15"/>
                      </a:lnTo>
                      <a:lnTo>
                        <a:pt x="153" y="17"/>
                      </a:lnTo>
                      <a:lnTo>
                        <a:pt x="148" y="19"/>
                      </a:lnTo>
                      <a:lnTo>
                        <a:pt x="142" y="19"/>
                      </a:lnTo>
                      <a:lnTo>
                        <a:pt x="138" y="21"/>
                      </a:lnTo>
                      <a:lnTo>
                        <a:pt x="134" y="21"/>
                      </a:lnTo>
                      <a:lnTo>
                        <a:pt x="133" y="21"/>
                      </a:lnTo>
                      <a:lnTo>
                        <a:pt x="133" y="21"/>
                      </a:lnTo>
                      <a:lnTo>
                        <a:pt x="133" y="2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</a:endParaRPr>
                </a:p>
              </p:txBody>
            </p:sp>
          </p:grpSp>
        </p:grpSp>
      </p:grp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1762125" y="3363913"/>
            <a:ext cx="642937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38100" dir="5400000" algn="ctr" rotWithShape="0">
              <a:srgbClr val="000000">
                <a:alpha val="48000"/>
              </a:srgbClr>
            </a:outerShdw>
          </a:effectLst>
        </p:spPr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flipV="1">
            <a:off x="2430463" y="2103438"/>
            <a:ext cx="569912" cy="2143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38100" dir="5400000" algn="ctr" rotWithShape="0">
              <a:srgbClr val="000000">
                <a:alpha val="48000"/>
              </a:srgbClr>
            </a:outerShdw>
          </a:effectLst>
        </p:spPr>
      </p:cxnSp>
      <p:cxnSp>
        <p:nvCxnSpPr>
          <p:cNvPr id="86" name="Straight Arrow Connector 85"/>
          <p:cNvCxnSpPr>
            <a:cxnSpLocks noChangeShapeType="1"/>
          </p:cNvCxnSpPr>
          <p:nvPr/>
        </p:nvCxnSpPr>
        <p:spPr bwMode="auto">
          <a:xfrm rot="5400000">
            <a:off x="3251201" y="3709987"/>
            <a:ext cx="500062" cy="4302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38100" dir="5400000" algn="ctr" rotWithShape="0">
              <a:srgbClr val="000000">
                <a:alpha val="48000"/>
              </a:srgbClr>
            </a:outerShdw>
          </a:effectLst>
        </p:spPr>
      </p:cxnSp>
      <p:cxnSp>
        <p:nvCxnSpPr>
          <p:cNvPr id="87" name="Straight Arrow Connector 86"/>
          <p:cNvCxnSpPr>
            <a:cxnSpLocks noChangeShapeType="1"/>
          </p:cNvCxnSpPr>
          <p:nvPr/>
        </p:nvCxnSpPr>
        <p:spPr bwMode="auto">
          <a:xfrm rot="10800000" flipV="1">
            <a:off x="3214688" y="2428875"/>
            <a:ext cx="615950" cy="5318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38100" dir="5400000" algn="ctr" rotWithShape="0">
              <a:srgbClr val="000000">
                <a:alpha val="48000"/>
              </a:srgbClr>
            </a:outerShdw>
          </a:effectLst>
        </p:spPr>
      </p:cxn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>
          <a:xfrm>
            <a:off x="0" y="6643734"/>
            <a:ext cx="5072066" cy="2857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</a:t>
            </a:r>
            <a:r>
              <a:rPr lang="en-US" sz="1100" dirty="0" smtClean="0"/>
              <a:t>Statement</a:t>
            </a:r>
            <a:r>
              <a:rPr lang="en-US" dirty="0" smtClean="0"/>
              <a:t>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mtClean="0">
                <a:solidFill>
                  <a:srgbClr val="FFFF66"/>
                </a:solidFill>
                <a:ea typeface="+mj-ea"/>
              </a:rPr>
              <a:t>Deformable Registration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857375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Value added: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Provides consistent spatial error units </a:t>
            </a:r>
            <a:br>
              <a:rPr lang="en-US" smtClean="0">
                <a:solidFill>
                  <a:schemeClr val="tx2"/>
                </a:solidFill>
              </a:rPr>
            </a:br>
            <a:r>
              <a:rPr lang="en-US" smtClean="0">
                <a:solidFill>
                  <a:schemeClr val="tx2"/>
                </a:solidFill>
              </a:rPr>
              <a:t>(e.g., meters) instead of scalar units </a:t>
            </a:r>
            <a:br>
              <a:rPr lang="en-US" smtClean="0">
                <a:solidFill>
                  <a:schemeClr val="tx2"/>
                </a:solidFill>
              </a:rPr>
            </a:br>
            <a:r>
              <a:rPr lang="en-US" smtClean="0">
                <a:solidFill>
                  <a:schemeClr val="tx2"/>
                </a:solidFill>
              </a:rPr>
              <a:t>(e.g., degrees-C)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Accounts for proper representation of features, even if features were displaced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Tolerant to bias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Probably best as accompanying metrics, not necessarily a replacement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Handling of missing features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2428"/>
            <a:ext cx="34480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Registration &amp; Displacement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idx="4294967295"/>
          </p:nvPr>
        </p:nvSpPr>
        <p:spPr>
          <a:xfrm>
            <a:off x="285750" y="3714750"/>
            <a:ext cx="8501063" cy="3067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Transform forecast until it best matches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Difference criterion is the measurement of matching between data sets (RMS, correlation, etc.)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Transform is the type and amount of warping applied to forecast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Optimizer modifies transform &amp; repeats until difference criterion is minimized/maximized</a:t>
            </a:r>
          </a:p>
        </p:txBody>
      </p:sp>
      <p:sp>
        <p:nvSpPr>
          <p:cNvPr id="48" name="Flowchart: Document 47"/>
          <p:cNvSpPr/>
          <p:nvPr/>
        </p:nvSpPr>
        <p:spPr>
          <a:xfrm>
            <a:off x="1643063" y="1643063"/>
            <a:ext cx="857250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Analysis</a:t>
            </a:r>
          </a:p>
        </p:txBody>
      </p:sp>
      <p:sp>
        <p:nvSpPr>
          <p:cNvPr id="49" name="Flowchart: Document 48"/>
          <p:cNvSpPr/>
          <p:nvPr/>
        </p:nvSpPr>
        <p:spPr>
          <a:xfrm>
            <a:off x="1643063" y="2357438"/>
            <a:ext cx="857250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50" name="Flowchart: Process 49"/>
          <p:cNvSpPr/>
          <p:nvPr/>
        </p:nvSpPr>
        <p:spPr>
          <a:xfrm>
            <a:off x="3000375" y="1928813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Difference Criterion</a:t>
            </a:r>
          </a:p>
        </p:txBody>
      </p:sp>
      <p:cxnSp>
        <p:nvCxnSpPr>
          <p:cNvPr id="51" name="Elbow Connector 50"/>
          <p:cNvCxnSpPr>
            <a:stCxn id="48" idx="3"/>
          </p:cNvCxnSpPr>
          <p:nvPr/>
        </p:nvCxnSpPr>
        <p:spPr>
          <a:xfrm>
            <a:off x="2500313" y="1928813"/>
            <a:ext cx="500062" cy="2143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9" idx="3"/>
          </p:cNvCxnSpPr>
          <p:nvPr/>
        </p:nvCxnSpPr>
        <p:spPr>
          <a:xfrm flipV="1">
            <a:off x="2500313" y="2357438"/>
            <a:ext cx="500062" cy="2857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Process 52"/>
          <p:cNvSpPr/>
          <p:nvPr/>
        </p:nvSpPr>
        <p:spPr>
          <a:xfrm>
            <a:off x="4714875" y="1928813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Optimizer</a:t>
            </a:r>
          </a:p>
        </p:txBody>
      </p:sp>
      <p:sp>
        <p:nvSpPr>
          <p:cNvPr id="64" name="Flowchart: Process 63"/>
          <p:cNvSpPr/>
          <p:nvPr/>
        </p:nvSpPr>
        <p:spPr>
          <a:xfrm>
            <a:off x="3857625" y="3143250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Transform</a:t>
            </a:r>
          </a:p>
        </p:txBody>
      </p:sp>
      <p:cxnSp>
        <p:nvCxnSpPr>
          <p:cNvPr id="68" name="Elbow Connector 67"/>
          <p:cNvCxnSpPr>
            <a:stCxn id="50" idx="3"/>
            <a:endCxn id="53" idx="1"/>
          </p:cNvCxnSpPr>
          <p:nvPr/>
        </p:nvCxnSpPr>
        <p:spPr>
          <a:xfrm>
            <a:off x="3929063" y="2214563"/>
            <a:ext cx="785812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19"/>
          <p:cNvCxnSpPr>
            <a:stCxn id="53" idx="2"/>
            <a:endCxn id="64" idx="3"/>
          </p:cNvCxnSpPr>
          <p:nvPr/>
        </p:nvCxnSpPr>
        <p:spPr>
          <a:xfrm rot="5400000">
            <a:off x="4518819" y="2767807"/>
            <a:ext cx="928687" cy="3937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22"/>
          <p:cNvCxnSpPr>
            <a:stCxn id="64" idx="1"/>
            <a:endCxn id="50" idx="2"/>
          </p:cNvCxnSpPr>
          <p:nvPr/>
        </p:nvCxnSpPr>
        <p:spPr>
          <a:xfrm rot="10800000">
            <a:off x="3463925" y="2500313"/>
            <a:ext cx="393700" cy="92868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4" name="Picture 6" descr="C:\Documents and Settings\ziegeler\Local Settings\Temporary Internet Files\Content.IE5\CF6ZL5OZ\MCDD01452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500313"/>
            <a:ext cx="5254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Flowchart: Document 71"/>
          <p:cNvSpPr/>
          <p:nvPr/>
        </p:nvSpPr>
        <p:spPr>
          <a:xfrm>
            <a:off x="6286500" y="1857375"/>
            <a:ext cx="1071563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Transformed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73" name="Flowchart: Document 72"/>
          <p:cNvSpPr/>
          <p:nvPr/>
        </p:nvSpPr>
        <p:spPr>
          <a:xfrm>
            <a:off x="6286500" y="2500313"/>
            <a:ext cx="1071563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Displacement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Field</a:t>
            </a:r>
          </a:p>
        </p:txBody>
      </p:sp>
      <p:cxnSp>
        <p:nvCxnSpPr>
          <p:cNvPr id="90" name="Elbow Connector 89"/>
          <p:cNvCxnSpPr>
            <a:stCxn id="53" idx="3"/>
            <a:endCxn id="72" idx="1"/>
          </p:cNvCxnSpPr>
          <p:nvPr/>
        </p:nvCxnSpPr>
        <p:spPr>
          <a:xfrm flipV="1">
            <a:off x="5643563" y="2143125"/>
            <a:ext cx="642937" cy="714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>
            <a:stCxn id="53" idx="3"/>
            <a:endCxn id="73" idx="1"/>
          </p:cNvCxnSpPr>
          <p:nvPr/>
        </p:nvCxnSpPr>
        <p:spPr>
          <a:xfrm>
            <a:off x="5643563" y="2214563"/>
            <a:ext cx="642937" cy="5715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7643866" y="5929330"/>
            <a:ext cx="1571604" cy="85723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 idx="4294967295"/>
          </p:nvPr>
        </p:nvSpPr>
        <p:spPr>
          <a:xfrm>
            <a:off x="2000250" y="53975"/>
            <a:ext cx="6686550" cy="1143000"/>
          </a:xfrm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4800" dirty="0" smtClean="0">
                <a:solidFill>
                  <a:schemeClr val="tx2"/>
                </a:solidFill>
                <a:ea typeface="+mj-ea"/>
              </a:rPr>
              <a:t>Rigid Registration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4294967295"/>
          </p:nvPr>
        </p:nvSpPr>
        <p:spPr>
          <a:xfrm>
            <a:off x="2000250" y="1052513"/>
            <a:ext cx="4227513" cy="3455987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Well-established background in transforming multiple satellite images to fit together.</a:t>
            </a:r>
          </a:p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Simplistic transform: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Translation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Rotation</a:t>
            </a:r>
          </a:p>
        </p:txBody>
      </p:sp>
      <p:pic>
        <p:nvPicPr>
          <p:cNvPr id="16388" name="Picture 4" descr="satreg-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113" y="1165225"/>
            <a:ext cx="271303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11863" y="4713288"/>
            <a:ext cx="28813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from “Image Registration Methods: A Survey,” B. </a:t>
            </a:r>
            <a:r>
              <a:rPr lang="en-US" sz="1600" dirty="0" err="1"/>
              <a:t>Zitova</a:t>
            </a:r>
            <a:r>
              <a:rPr lang="en-US" sz="1600" dirty="0"/>
              <a:t> and J. </a:t>
            </a:r>
            <a:r>
              <a:rPr lang="en-US" sz="1600" dirty="0" err="1"/>
              <a:t>Flusser</a:t>
            </a:r>
            <a:r>
              <a:rPr lang="en-US" sz="1600" dirty="0"/>
              <a:t>, </a:t>
            </a:r>
            <a:r>
              <a:rPr lang="en-US" sz="1600" i="1" dirty="0"/>
              <a:t>Image and Vision Computing</a:t>
            </a:r>
            <a:r>
              <a:rPr lang="en-US" sz="1600" dirty="0"/>
              <a:t>, 21, 2003, pp. 977-1000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7488" y="6429396"/>
            <a:ext cx="409100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mtClean="0">
                <a:solidFill>
                  <a:srgbClr val="FFFF66"/>
                </a:solidFill>
                <a:ea typeface="+mj-ea"/>
              </a:rPr>
              <a:t>Deformable Registration</a:t>
            </a:r>
          </a:p>
        </p:txBody>
      </p:sp>
      <p:sp>
        <p:nvSpPr>
          <p:cNvPr id="17411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133600"/>
            <a:ext cx="8229600" cy="4295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More complex transforms that allow non-uniform deformations.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Heavily used in the medical field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When a distortion is involved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2D Cubic B-Spline Transform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Define a set of “control-points” connected in 2D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Each point can be adjusted in x or y direction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28926" y="6429396"/>
            <a:ext cx="380525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mtClean="0">
                <a:solidFill>
                  <a:srgbClr val="FFFF66"/>
                </a:solidFill>
                <a:ea typeface="+mj-ea"/>
              </a:rPr>
              <a:t>B-Spline Transform Registration</a:t>
            </a:r>
          </a:p>
        </p:txBody>
      </p:sp>
      <p:sp>
        <p:nvSpPr>
          <p:cNvPr id="18435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5010150"/>
            <a:ext cx="8229600" cy="1776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Control points adjusted iteratively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Optimizing similarity between source and target data sets</a:t>
            </a:r>
          </a:p>
        </p:txBody>
      </p:sp>
      <p:pic>
        <p:nvPicPr>
          <p:cNvPr id="5" name="Picture 4" descr="genfig-mes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3269"/>
            <a:ext cx="9144000" cy="329146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29396"/>
            <a:ext cx="3662378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mtClean="0">
                <a:solidFill>
                  <a:srgbClr val="FFFF66"/>
                </a:solidFill>
                <a:ea typeface="+mj-ea"/>
              </a:rPr>
              <a:t>B-Spline Transform Registration</a:t>
            </a:r>
          </a:p>
        </p:txBody>
      </p:sp>
      <p:sp>
        <p:nvSpPr>
          <p:cNvPr id="19459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5010150"/>
            <a:ext cx="8229600" cy="1776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Convert to displacement vectors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Apply transform to lat/lon data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Shift in position of data points is displacement</a:t>
            </a:r>
          </a:p>
        </p:txBody>
      </p:sp>
      <p:pic>
        <p:nvPicPr>
          <p:cNvPr id="6" name="Picture 5" descr="genfig-quiv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83269"/>
            <a:ext cx="9144000" cy="329146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1802" y="6429396"/>
            <a:ext cx="394813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Registration Difference Criterion</a:t>
            </a:r>
          </a:p>
        </p:txBody>
      </p:sp>
      <p:sp>
        <p:nvSpPr>
          <p:cNvPr id="2048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3919538"/>
            <a:ext cx="8229600" cy="2867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Measurement of the difference between two data sets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Mean-square difference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Normalized Cross-correlation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Mutual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Precede any of the above with smoothed gradient</a:t>
            </a:r>
          </a:p>
        </p:txBody>
      </p:sp>
      <p:sp>
        <p:nvSpPr>
          <p:cNvPr id="4" name="Flowchart: Document 3"/>
          <p:cNvSpPr/>
          <p:nvPr/>
        </p:nvSpPr>
        <p:spPr>
          <a:xfrm>
            <a:off x="1643063" y="1643063"/>
            <a:ext cx="857250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Analysis</a:t>
            </a:r>
          </a:p>
        </p:txBody>
      </p:sp>
      <p:sp>
        <p:nvSpPr>
          <p:cNvPr id="5" name="Flowchart: Document 4"/>
          <p:cNvSpPr/>
          <p:nvPr/>
        </p:nvSpPr>
        <p:spPr>
          <a:xfrm>
            <a:off x="1643063" y="2357438"/>
            <a:ext cx="857250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3000375" y="1928813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Difference Criterion</a:t>
            </a:r>
          </a:p>
        </p:txBody>
      </p:sp>
      <p:cxnSp>
        <p:nvCxnSpPr>
          <p:cNvPr id="7" name="Elbow Connector 6"/>
          <p:cNvCxnSpPr>
            <a:stCxn id="4" idx="3"/>
          </p:cNvCxnSpPr>
          <p:nvPr/>
        </p:nvCxnSpPr>
        <p:spPr>
          <a:xfrm>
            <a:off x="2500313" y="1928813"/>
            <a:ext cx="500062" cy="2143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5" idx="3"/>
          </p:cNvCxnSpPr>
          <p:nvPr/>
        </p:nvCxnSpPr>
        <p:spPr>
          <a:xfrm flipV="1">
            <a:off x="2500313" y="2357438"/>
            <a:ext cx="500062" cy="2857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4714875" y="1928813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Optimizer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3857625" y="3143250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Transform</a:t>
            </a:r>
          </a:p>
        </p:txBody>
      </p:sp>
      <p:cxnSp>
        <p:nvCxnSpPr>
          <p:cNvPr id="11" name="Elbow Connector 10"/>
          <p:cNvCxnSpPr>
            <a:stCxn id="6" idx="3"/>
            <a:endCxn id="9" idx="1"/>
          </p:cNvCxnSpPr>
          <p:nvPr/>
        </p:nvCxnSpPr>
        <p:spPr>
          <a:xfrm>
            <a:off x="3929063" y="2214563"/>
            <a:ext cx="785812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9"/>
          <p:cNvCxnSpPr>
            <a:stCxn id="9" idx="2"/>
            <a:endCxn id="10" idx="3"/>
          </p:cNvCxnSpPr>
          <p:nvPr/>
        </p:nvCxnSpPr>
        <p:spPr>
          <a:xfrm rot="5400000">
            <a:off x="4518819" y="2767807"/>
            <a:ext cx="928687" cy="3937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22"/>
          <p:cNvCxnSpPr>
            <a:stCxn id="10" idx="1"/>
            <a:endCxn id="6" idx="2"/>
          </p:cNvCxnSpPr>
          <p:nvPr/>
        </p:nvCxnSpPr>
        <p:spPr>
          <a:xfrm rot="10800000">
            <a:off x="3463925" y="2500313"/>
            <a:ext cx="393700" cy="92868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4" name="Picture 6" descr="C:\Documents and Settings\ziegeler\Local Settings\Temporary Internet Files\Content.IE5\CF6ZL5OZ\MCDD01452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500313"/>
            <a:ext cx="5254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Document 14"/>
          <p:cNvSpPr/>
          <p:nvPr/>
        </p:nvSpPr>
        <p:spPr>
          <a:xfrm>
            <a:off x="6286500" y="1857375"/>
            <a:ext cx="1071563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Transformed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16" name="Flowchart: Document 15"/>
          <p:cNvSpPr/>
          <p:nvPr/>
        </p:nvSpPr>
        <p:spPr>
          <a:xfrm>
            <a:off x="6286500" y="2500313"/>
            <a:ext cx="1071563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Displacement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Field</a:t>
            </a:r>
          </a:p>
        </p:txBody>
      </p:sp>
      <p:cxnSp>
        <p:nvCxnSpPr>
          <p:cNvPr id="17" name="Elbow Connector 16"/>
          <p:cNvCxnSpPr>
            <a:stCxn id="9" idx="3"/>
            <a:endCxn id="15" idx="1"/>
          </p:cNvCxnSpPr>
          <p:nvPr/>
        </p:nvCxnSpPr>
        <p:spPr>
          <a:xfrm flipV="1">
            <a:off x="5643563" y="2143125"/>
            <a:ext cx="642937" cy="714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" idx="3"/>
            <a:endCxn id="16" idx="1"/>
          </p:cNvCxnSpPr>
          <p:nvPr/>
        </p:nvCxnSpPr>
        <p:spPr>
          <a:xfrm>
            <a:off x="5643563" y="2214563"/>
            <a:ext cx="642937" cy="5715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0" y="6643734"/>
            <a:ext cx="5286380" cy="285728"/>
          </a:xfrm>
        </p:spPr>
        <p:txBody>
          <a:bodyPr/>
          <a:lstStyle/>
          <a:p>
            <a:pPr>
              <a:defRPr/>
            </a:pPr>
            <a:r>
              <a:rPr lang="en-US" sz="1100" dirty="0" smtClean="0"/>
              <a:t>Distribution Statement A. Approved for public release; distribution is unlimited.</a:t>
            </a:r>
            <a:endParaRPr lang="fr-CA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Registration Optimizers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3786188"/>
            <a:ext cx="8229600" cy="29289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Parameter space is x/y of each control point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Result is the difference criterion value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Several methods available: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Gradient Descent, Quasi-Newton (L-BFGS-B), Conjugate Gradient (FR), Stochastic and Evolutionary</a:t>
            </a:r>
          </a:p>
          <a:p>
            <a:pPr eaLnBrk="1" hangingPunct="1">
              <a:lnSpc>
                <a:spcPct val="90000"/>
              </a:lnSpc>
            </a:pPr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4" name="Flowchart: Document 3"/>
          <p:cNvSpPr/>
          <p:nvPr/>
        </p:nvSpPr>
        <p:spPr>
          <a:xfrm>
            <a:off x="1643063" y="1643063"/>
            <a:ext cx="857250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Analysis</a:t>
            </a:r>
          </a:p>
        </p:txBody>
      </p:sp>
      <p:sp>
        <p:nvSpPr>
          <p:cNvPr id="5" name="Flowchart: Document 4"/>
          <p:cNvSpPr/>
          <p:nvPr/>
        </p:nvSpPr>
        <p:spPr>
          <a:xfrm>
            <a:off x="1643063" y="2357438"/>
            <a:ext cx="857250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3000375" y="1928813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Difference Criterion</a:t>
            </a:r>
          </a:p>
        </p:txBody>
      </p:sp>
      <p:cxnSp>
        <p:nvCxnSpPr>
          <p:cNvPr id="7" name="Elbow Connector 6"/>
          <p:cNvCxnSpPr>
            <a:stCxn id="4" idx="3"/>
          </p:cNvCxnSpPr>
          <p:nvPr/>
        </p:nvCxnSpPr>
        <p:spPr>
          <a:xfrm>
            <a:off x="2500313" y="1928813"/>
            <a:ext cx="500062" cy="2143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5" idx="3"/>
          </p:cNvCxnSpPr>
          <p:nvPr/>
        </p:nvCxnSpPr>
        <p:spPr>
          <a:xfrm flipV="1">
            <a:off x="2500313" y="2357438"/>
            <a:ext cx="500062" cy="2857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Process 8"/>
          <p:cNvSpPr/>
          <p:nvPr/>
        </p:nvSpPr>
        <p:spPr>
          <a:xfrm>
            <a:off x="4714875" y="1928813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Optimizer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3857625" y="3143250"/>
            <a:ext cx="928688" cy="57150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Transform</a:t>
            </a:r>
          </a:p>
        </p:txBody>
      </p:sp>
      <p:cxnSp>
        <p:nvCxnSpPr>
          <p:cNvPr id="11" name="Elbow Connector 10"/>
          <p:cNvCxnSpPr>
            <a:stCxn id="6" idx="3"/>
            <a:endCxn id="9" idx="1"/>
          </p:cNvCxnSpPr>
          <p:nvPr/>
        </p:nvCxnSpPr>
        <p:spPr>
          <a:xfrm>
            <a:off x="3929063" y="2214563"/>
            <a:ext cx="785812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9"/>
          <p:cNvCxnSpPr>
            <a:stCxn id="9" idx="2"/>
            <a:endCxn id="10" idx="3"/>
          </p:cNvCxnSpPr>
          <p:nvPr/>
        </p:nvCxnSpPr>
        <p:spPr>
          <a:xfrm rot="5400000">
            <a:off x="4518819" y="2767807"/>
            <a:ext cx="928687" cy="3937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22"/>
          <p:cNvCxnSpPr>
            <a:stCxn id="10" idx="1"/>
            <a:endCxn id="6" idx="2"/>
          </p:cNvCxnSpPr>
          <p:nvPr/>
        </p:nvCxnSpPr>
        <p:spPr>
          <a:xfrm rot="10800000">
            <a:off x="3463925" y="2500313"/>
            <a:ext cx="393700" cy="92868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8" name="Picture 6" descr="C:\Documents and Settings\ziegeler\Local Settings\Temporary Internet Files\Content.IE5\CF6ZL5OZ\MCDD01452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2500313"/>
            <a:ext cx="5254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owchart: Document 14"/>
          <p:cNvSpPr/>
          <p:nvPr/>
        </p:nvSpPr>
        <p:spPr>
          <a:xfrm>
            <a:off x="6286500" y="1857375"/>
            <a:ext cx="1071563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Transformed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16" name="Flowchart: Document 15"/>
          <p:cNvSpPr/>
          <p:nvPr/>
        </p:nvSpPr>
        <p:spPr>
          <a:xfrm>
            <a:off x="6286500" y="2500313"/>
            <a:ext cx="1071563" cy="571500"/>
          </a:xfrm>
          <a:prstGeom prst="flowChartDocumen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Displacement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Field</a:t>
            </a:r>
          </a:p>
        </p:txBody>
      </p:sp>
      <p:cxnSp>
        <p:nvCxnSpPr>
          <p:cNvPr id="17" name="Elbow Connector 16"/>
          <p:cNvCxnSpPr>
            <a:stCxn id="9" idx="3"/>
            <a:endCxn id="15" idx="1"/>
          </p:cNvCxnSpPr>
          <p:nvPr/>
        </p:nvCxnSpPr>
        <p:spPr>
          <a:xfrm flipV="1">
            <a:off x="5643563" y="2143125"/>
            <a:ext cx="642937" cy="714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" idx="3"/>
            <a:endCxn id="16" idx="1"/>
          </p:cNvCxnSpPr>
          <p:nvPr/>
        </p:nvCxnSpPr>
        <p:spPr>
          <a:xfrm>
            <a:off x="5643563" y="2214563"/>
            <a:ext cx="642937" cy="5715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409952" y="6429396"/>
            <a:ext cx="523401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Configuration Issues</a:t>
            </a:r>
          </a:p>
        </p:txBody>
      </p:sp>
      <p:sp>
        <p:nvSpPr>
          <p:cNvPr id="22531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133600"/>
            <a:ext cx="8229600" cy="4438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Which metric?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Which optimizer?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Other options: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Multi-resolution (use or not; # of levels?)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Spacing of control points for transform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Linear vs cubic interpolation in transform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Mutual information histogram bins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Direct metric or use gradient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How to handle masks for land / non-data</a:t>
            </a:r>
          </a:p>
          <a:p>
            <a:pPr eaLnBrk="1" hangingPunct="1">
              <a:lnSpc>
                <a:spcPct val="90000"/>
              </a:lnSpc>
            </a:pPr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3240" y="6492899"/>
            <a:ext cx="6000792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/>
              <a:t>Distribution Statement A. Approved for public release; distribution is unlimited.</a:t>
            </a:r>
            <a:endParaRPr lang="fr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Overview</a:t>
            </a:r>
          </a:p>
        </p:txBody>
      </p:sp>
      <p:sp>
        <p:nvSpPr>
          <p:cNvPr id="4099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919288"/>
            <a:ext cx="8229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Model Validation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Traditional Error Metrics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Registration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Displacement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Types of Registration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Synthetic Trials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Results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Conclusions &amp; Future Work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5984" y="6429396"/>
            <a:ext cx="442915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Study Implementation</a:t>
            </a:r>
          </a:p>
        </p:txBody>
      </p:sp>
      <p:sp>
        <p:nvSpPr>
          <p:cNvPr id="23555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36433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Insight Segmentation &amp; Registration Toolkit (ITK)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Provides classes for transform, metrics, optimizers,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Even options for mask handling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Has examples for multi-resolution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Oriented toward medical image processing</a:t>
            </a:r>
          </a:p>
          <a:p>
            <a:pPr eaLnBrk="1" hangingPunct="1">
              <a:lnSpc>
                <a:spcPct val="90000"/>
              </a:lnSpc>
            </a:pPr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23556" name="Picture 3" descr="itk1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429250"/>
            <a:ext cx="3552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5553075" y="5929313"/>
            <a:ext cx="2005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http://www.itk.org/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95638" y="6429396"/>
            <a:ext cx="459107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Synthetic Displacement Trials</a:t>
            </a:r>
          </a:p>
        </p:txBody>
      </p:sp>
      <p:sp>
        <p:nvSpPr>
          <p:cNvPr id="24579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Create a “fake” transform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Use current vector field as basis for the displacement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How closely can registration reconstruct the synthetic displacement field?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Synthetic displacement + synthetic biases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Simple addition of a constant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Addition of low and high frequency sinusoidal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9396"/>
            <a:ext cx="373381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Synthetic Displacement Trials</a:t>
            </a:r>
          </a:p>
        </p:txBody>
      </p:sp>
      <p:sp>
        <p:nvSpPr>
          <p:cNvPr id="25603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First, run several pre-trials with a few (5) arbitrarily selected data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Start with configurations/parameters recommended by the literature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Determine which parameters universally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Determine which don’t have a clear, single setting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Based on pre-trials, run full study with: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20 data sets from NCOM model output in 2009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&amp; 24 time steps (2 per month) each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9396"/>
            <a:ext cx="430532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Pre-trial Results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Transform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Control point spacing of 6 or 8 works best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Which of the two varies from one data set to the next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Except very small data sets (32x32), 4 is better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Must use multi-resolution data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Use enough levels to get smallest level to ~64x64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Must also resample control points to be spaced 6-8 at each resolution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Linear vs. Cubic interpolation varies between data sets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2428"/>
            <a:ext cx="409100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Pre-trial Results</a:t>
            </a:r>
          </a:p>
        </p:txBody>
      </p:sp>
      <p:sp>
        <p:nvSpPr>
          <p:cNvPr id="27651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Difference Criterion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MI seems best, but no clear winner, especially in bias situations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MI is fastest, NC very slow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MI requires enough histogram bins, especially for low-gradient areas in data sets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Minimum of 64 bins for lowest resolution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Also need to double bins at each higher resolution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Effectiveness of using gradient varies between data sets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2428"/>
            <a:ext cx="430532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Pre-trial Results</a:t>
            </a:r>
          </a:p>
        </p:txBody>
      </p:sp>
      <p:sp>
        <p:nvSpPr>
          <p:cNvPr id="28675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Optimizer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Regular-step gradient descent (RSGD) too slow to converge and too sensitive to initial step size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Fletcher-Reeves (conjugate gradient) and </a:t>
            </a:r>
            <a:r>
              <a:rPr lang="en-US" u="sng" smtClean="0">
                <a:solidFill>
                  <a:schemeClr val="tx2"/>
                </a:solidFill>
              </a:rPr>
              <a:t>L-BFGS-B</a:t>
            </a:r>
            <a:r>
              <a:rPr lang="en-US" smtClean="0">
                <a:solidFill>
                  <a:schemeClr val="tx2"/>
                </a:solidFill>
              </a:rPr>
              <a:t> much faster due to better adaptive step size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Simultaneous Perturbation Stochastic Approximation (SPSA) and One-Plus-One Evolutionary (OPOE) too slow to converge due to not accounting for gradient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2428"/>
            <a:ext cx="423388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Pre-trial Results</a:t>
            </a:r>
          </a:p>
        </p:txBody>
      </p:sp>
      <p:sp>
        <p:nvSpPr>
          <p:cNvPr id="29699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Land Masks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i="1" u="sng" smtClean="0">
                <a:solidFill>
                  <a:srgbClr val="00B050"/>
                </a:solidFill>
              </a:rPr>
              <a:t>Must</a:t>
            </a:r>
            <a:r>
              <a:rPr lang="en-US" smtClean="0">
                <a:solidFill>
                  <a:schemeClr val="tx2"/>
                </a:solidFill>
              </a:rPr>
              <a:t> be handled properly to get good convergence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Improper handling caused: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Convergence to poor results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Results sometimes better not using masks at all</a:t>
            </a:r>
          </a:p>
        </p:txBody>
      </p:sp>
      <p:sp>
        <p:nvSpPr>
          <p:cNvPr id="7" name="Freeform 6"/>
          <p:cNvSpPr/>
          <p:nvPr/>
        </p:nvSpPr>
        <p:spPr>
          <a:xfrm>
            <a:off x="1190625" y="2500313"/>
            <a:ext cx="892175" cy="520700"/>
          </a:xfrm>
          <a:custGeom>
            <a:avLst/>
            <a:gdLst>
              <a:gd name="connsiteX0" fmla="*/ 595572 w 1104101"/>
              <a:gd name="connsiteY0" fmla="*/ 69504 h 622782"/>
              <a:gd name="connsiteX1" fmla="*/ 286962 w 1104101"/>
              <a:gd name="connsiteY1" fmla="*/ 80934 h 622782"/>
              <a:gd name="connsiteX2" fmla="*/ 218382 w 1104101"/>
              <a:gd name="connsiteY2" fmla="*/ 103794 h 622782"/>
              <a:gd name="connsiteX3" fmla="*/ 115512 w 1104101"/>
              <a:gd name="connsiteY3" fmla="*/ 172374 h 622782"/>
              <a:gd name="connsiteX4" fmla="*/ 81222 w 1104101"/>
              <a:gd name="connsiteY4" fmla="*/ 206664 h 622782"/>
              <a:gd name="connsiteX5" fmla="*/ 1212 w 1104101"/>
              <a:gd name="connsiteY5" fmla="*/ 298104 h 622782"/>
              <a:gd name="connsiteX6" fmla="*/ 12642 w 1104101"/>
              <a:gd name="connsiteY6" fmla="*/ 446694 h 622782"/>
              <a:gd name="connsiteX7" fmla="*/ 149802 w 1104101"/>
              <a:gd name="connsiteY7" fmla="*/ 572424 h 622782"/>
              <a:gd name="connsiteX8" fmla="*/ 241242 w 1104101"/>
              <a:gd name="connsiteY8" fmla="*/ 583854 h 622782"/>
              <a:gd name="connsiteX9" fmla="*/ 321252 w 1104101"/>
              <a:gd name="connsiteY9" fmla="*/ 618144 h 622782"/>
              <a:gd name="connsiteX10" fmla="*/ 607002 w 1104101"/>
              <a:gd name="connsiteY10" fmla="*/ 595284 h 622782"/>
              <a:gd name="connsiteX11" fmla="*/ 664152 w 1104101"/>
              <a:gd name="connsiteY11" fmla="*/ 560994 h 622782"/>
              <a:gd name="connsiteX12" fmla="*/ 938472 w 1104101"/>
              <a:gd name="connsiteY12" fmla="*/ 515274 h 622782"/>
              <a:gd name="connsiteX13" fmla="*/ 1087062 w 1104101"/>
              <a:gd name="connsiteY13" fmla="*/ 446694 h 622782"/>
              <a:gd name="connsiteX14" fmla="*/ 1098492 w 1104101"/>
              <a:gd name="connsiteY14" fmla="*/ 355254 h 622782"/>
              <a:gd name="connsiteX15" fmla="*/ 1075632 w 1104101"/>
              <a:gd name="connsiteY15" fmla="*/ 160944 h 622782"/>
              <a:gd name="connsiteX16" fmla="*/ 961332 w 1104101"/>
              <a:gd name="connsiteY16" fmla="*/ 69504 h 622782"/>
              <a:gd name="connsiteX17" fmla="*/ 904182 w 1104101"/>
              <a:gd name="connsiteY17" fmla="*/ 58074 h 622782"/>
              <a:gd name="connsiteX18" fmla="*/ 835602 w 1104101"/>
              <a:gd name="connsiteY18" fmla="*/ 35214 h 622782"/>
              <a:gd name="connsiteX19" fmla="*/ 675582 w 1104101"/>
              <a:gd name="connsiteY19" fmla="*/ 12354 h 622782"/>
              <a:gd name="connsiteX20" fmla="*/ 584142 w 1104101"/>
              <a:gd name="connsiteY20" fmla="*/ 23784 h 622782"/>
              <a:gd name="connsiteX21" fmla="*/ 504132 w 1104101"/>
              <a:gd name="connsiteY21" fmla="*/ 924 h 622782"/>
              <a:gd name="connsiteX22" fmla="*/ 492702 w 1104101"/>
              <a:gd name="connsiteY22" fmla="*/ 924 h 62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04101" h="622782">
                <a:moveTo>
                  <a:pt x="595572" y="69504"/>
                </a:moveTo>
                <a:cubicBezTo>
                  <a:pt x="478262" y="30401"/>
                  <a:pt x="542611" y="46847"/>
                  <a:pt x="286962" y="80934"/>
                </a:cubicBezTo>
                <a:cubicBezTo>
                  <a:pt x="263077" y="84119"/>
                  <a:pt x="239644" y="92454"/>
                  <a:pt x="218382" y="103794"/>
                </a:cubicBezTo>
                <a:cubicBezTo>
                  <a:pt x="182019" y="123188"/>
                  <a:pt x="148481" y="147647"/>
                  <a:pt x="115512" y="172374"/>
                </a:cubicBezTo>
                <a:cubicBezTo>
                  <a:pt x="102580" y="182073"/>
                  <a:pt x="92095" y="194703"/>
                  <a:pt x="81222" y="206664"/>
                </a:cubicBezTo>
                <a:cubicBezTo>
                  <a:pt x="53978" y="236632"/>
                  <a:pt x="27882" y="267624"/>
                  <a:pt x="1212" y="298104"/>
                </a:cubicBezTo>
                <a:cubicBezTo>
                  <a:pt x="5022" y="347634"/>
                  <a:pt x="0" y="398653"/>
                  <a:pt x="12642" y="446694"/>
                </a:cubicBezTo>
                <a:cubicBezTo>
                  <a:pt x="27807" y="504320"/>
                  <a:pt x="101122" y="554169"/>
                  <a:pt x="149802" y="572424"/>
                </a:cubicBezTo>
                <a:cubicBezTo>
                  <a:pt x="178563" y="583210"/>
                  <a:pt x="210762" y="580044"/>
                  <a:pt x="241242" y="583854"/>
                </a:cubicBezTo>
                <a:cubicBezTo>
                  <a:pt x="267912" y="595284"/>
                  <a:pt x="292345" y="615630"/>
                  <a:pt x="321252" y="618144"/>
                </a:cubicBezTo>
                <a:cubicBezTo>
                  <a:pt x="374587" y="622782"/>
                  <a:pt x="536052" y="603167"/>
                  <a:pt x="607002" y="595284"/>
                </a:cubicBezTo>
                <a:cubicBezTo>
                  <a:pt x="626052" y="583854"/>
                  <a:pt x="643076" y="568019"/>
                  <a:pt x="664152" y="560994"/>
                </a:cubicBezTo>
                <a:cubicBezTo>
                  <a:pt x="773534" y="524533"/>
                  <a:pt x="828526" y="525269"/>
                  <a:pt x="938472" y="515274"/>
                </a:cubicBezTo>
                <a:cubicBezTo>
                  <a:pt x="973174" y="503707"/>
                  <a:pt x="1066464" y="477591"/>
                  <a:pt x="1087062" y="446694"/>
                </a:cubicBezTo>
                <a:cubicBezTo>
                  <a:pt x="1104101" y="421136"/>
                  <a:pt x="1094682" y="385734"/>
                  <a:pt x="1098492" y="355254"/>
                </a:cubicBezTo>
                <a:cubicBezTo>
                  <a:pt x="1090872" y="290484"/>
                  <a:pt x="1092792" y="223863"/>
                  <a:pt x="1075632" y="160944"/>
                </a:cubicBezTo>
                <a:cubicBezTo>
                  <a:pt x="1062641" y="113310"/>
                  <a:pt x="1000717" y="83826"/>
                  <a:pt x="961332" y="69504"/>
                </a:cubicBezTo>
                <a:cubicBezTo>
                  <a:pt x="943074" y="62865"/>
                  <a:pt x="922925" y="63186"/>
                  <a:pt x="904182" y="58074"/>
                </a:cubicBezTo>
                <a:cubicBezTo>
                  <a:pt x="880935" y="51734"/>
                  <a:pt x="858979" y="41058"/>
                  <a:pt x="835602" y="35214"/>
                </a:cubicBezTo>
                <a:cubicBezTo>
                  <a:pt x="802642" y="26974"/>
                  <a:pt x="702647" y="15737"/>
                  <a:pt x="675582" y="12354"/>
                </a:cubicBezTo>
                <a:cubicBezTo>
                  <a:pt x="645102" y="16164"/>
                  <a:pt x="614791" y="25827"/>
                  <a:pt x="584142" y="23784"/>
                </a:cubicBezTo>
                <a:cubicBezTo>
                  <a:pt x="556466" y="21939"/>
                  <a:pt x="531041" y="7651"/>
                  <a:pt x="504132" y="924"/>
                </a:cubicBezTo>
                <a:cubicBezTo>
                  <a:pt x="500436" y="0"/>
                  <a:pt x="496512" y="924"/>
                  <a:pt x="492702" y="924"/>
                </a:cubicBezTo>
              </a:path>
            </a:pathLst>
          </a:cu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7422" y="6429396"/>
            <a:ext cx="444819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Pre-trial Results</a:t>
            </a:r>
          </a:p>
        </p:txBody>
      </p:sp>
      <p:sp>
        <p:nvSpPr>
          <p:cNvPr id="30723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Land Masks: Needed the following: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Propagate a C1 continuous boundary condition throughout masked area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For gradients and interpolations near land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Re-implement multi-resolution interpolation to ignore masked data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Leave masked data points out of MI min/max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3174" y="6350023"/>
            <a:ext cx="4019568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Final Trial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Run synthetic displacements on all data sets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Compare the following variations: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MS vs. NC vs. MI difference criteria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Direct value vs. gradient criteria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Linear vs. cubic interpolation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6 vs. 8 control point to data point spacing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3174" y="6429396"/>
            <a:ext cx="416244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Final Trial Results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idx="4294967295"/>
          </p:nvPr>
        </p:nvSpPr>
        <p:spPr>
          <a:xfrm>
            <a:off x="357158" y="1714488"/>
            <a:ext cx="8358188" cy="500056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Normalized Displacement RMSE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0" y="1928802"/>
          <a:ext cx="9144000" cy="478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1802" y="6643710"/>
            <a:ext cx="6072198" cy="214290"/>
          </a:xfrm>
        </p:spPr>
        <p:txBody>
          <a:bodyPr/>
          <a:lstStyle/>
          <a:p>
            <a:pPr>
              <a:defRPr/>
            </a:pPr>
            <a:r>
              <a:rPr lang="en-US" sz="1400" dirty="0" smtClean="0"/>
              <a:t>Distribution </a:t>
            </a:r>
            <a:r>
              <a:rPr lang="en-US" sz="1200" dirty="0" smtClean="0"/>
              <a:t>Statement</a:t>
            </a:r>
            <a:r>
              <a:rPr lang="en-US" sz="1400" dirty="0" smtClean="0"/>
              <a:t> A. Approved for public release; distribution is unlimited.</a:t>
            </a:r>
            <a:endParaRPr lang="fr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tafade.0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928670"/>
            <a:ext cx="3712464" cy="3938934"/>
          </a:xfrm>
          <a:prstGeom prst="rect">
            <a:avLst/>
          </a:prstGeom>
        </p:spPr>
      </p:pic>
      <p:sp>
        <p:nvSpPr>
          <p:cNvPr id="32770" name="Titre 1"/>
          <p:cNvSpPr>
            <a:spLocks noGrp="1"/>
          </p:cNvSpPr>
          <p:nvPr>
            <p:ph type="title" idx="4294967295"/>
          </p:nvPr>
        </p:nvSpPr>
        <p:spPr>
          <a:xfrm>
            <a:off x="2000250" y="-24"/>
            <a:ext cx="6686550" cy="911247"/>
          </a:xfrm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4800" dirty="0" smtClean="0">
                <a:solidFill>
                  <a:schemeClr val="tx2"/>
                </a:solidFill>
                <a:ea typeface="+mj-ea"/>
              </a:rPr>
              <a:t>Model Validation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idx="4294967295"/>
          </p:nvPr>
        </p:nvSpPr>
        <p:spPr>
          <a:xfrm>
            <a:off x="1928794" y="4929198"/>
            <a:ext cx="7072362" cy="18843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Compare model output to “ground truth”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Oceanographic and atmospheric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Model Forecast versus Analysis</a:t>
            </a:r>
          </a:p>
          <a:p>
            <a:pPr eaLnBrk="1" hangingPunct="1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86676" y="6286544"/>
            <a:ext cx="1928794" cy="642918"/>
          </a:xfrm>
        </p:spPr>
        <p:txBody>
          <a:bodyPr/>
          <a:lstStyle/>
          <a:p>
            <a:pPr>
              <a:defRPr/>
            </a:pPr>
            <a:r>
              <a:rPr lang="en-US" sz="1200" dirty="0" smtClean="0"/>
              <a:t>Distribution Statement A. Approved for public release; distribution is unlimited.</a:t>
            </a:r>
            <a:endParaRPr lang="fr-CA" sz="1200" dirty="0"/>
          </a:p>
        </p:txBody>
      </p:sp>
      <p:pic>
        <p:nvPicPr>
          <p:cNvPr id="7" name="Picture 6" descr="datafade-swa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43306" y="928671"/>
            <a:ext cx="3714776" cy="394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Final Trial Results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Can discard gradient-based metric in this case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Each of MS/NC/MI can be compared respectively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Choose the minimum of each optimized metric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2428"/>
            <a:ext cx="387669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Final Trial Results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idx="4294967295"/>
          </p:nvPr>
        </p:nvSpPr>
        <p:spPr>
          <a:xfrm>
            <a:off x="357158" y="1714488"/>
            <a:ext cx="8358188" cy="500056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Normalized Displacement RMSE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928794" y="2071678"/>
          <a:ext cx="5214974" cy="478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5857893"/>
            <a:ext cx="2071670" cy="1000108"/>
          </a:xfrm>
        </p:spPr>
        <p:txBody>
          <a:bodyPr/>
          <a:lstStyle/>
          <a:p>
            <a:pPr>
              <a:defRPr/>
            </a:pPr>
            <a:r>
              <a:rPr lang="en-US" sz="1400" dirty="0" smtClean="0"/>
              <a:t>Distribution Statement A. Approved for public release; distribution is unlimited.</a:t>
            </a:r>
            <a:endParaRPr lang="fr-C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g5-091001-ddispve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5" y="142852"/>
            <a:ext cx="4286280" cy="3271637"/>
          </a:xfrm>
          <a:prstGeom prst="rect">
            <a:avLst/>
          </a:prstGeom>
        </p:spPr>
      </p:pic>
      <p:pic>
        <p:nvPicPr>
          <p:cNvPr id="7" name="Picture 6" descr="reg5-091002-ddispres-mi1v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3443511"/>
            <a:ext cx="4286280" cy="3271637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15140" y="1344027"/>
            <a:ext cx="2309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Synthetic displacement field</a:t>
            </a:r>
            <a:endParaRPr lang="en-US" sz="16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43702" y="4357694"/>
            <a:ext cx="23098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Displacement field recovered by registration (mutual information, linear, 6-spacing, no gradient)</a:t>
            </a:r>
            <a:endParaRPr lang="en-US" sz="16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715140" y="6286520"/>
            <a:ext cx="2428860" cy="365125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prstClr val="black">
                    <a:tint val="75000"/>
                  </a:prstClr>
                </a:solidFill>
              </a:rPr>
              <a:t>Distribution Statement A. Approved for public release; distribution is unlimited.</a:t>
            </a:r>
            <a:endParaRPr lang="fr-CA" sz="140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Conclusions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MI best overall for these test cases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As expected, handles low-entropy biases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MI also fastest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Gradient not useful in these cases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Linear vs. cubic, spacing varies per data set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But can choose the one that best optimizes criteria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Pay attention to land masks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488" y="6357958"/>
            <a:ext cx="373381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Future Work</a:t>
            </a:r>
          </a:p>
        </p:txBody>
      </p:sp>
      <p:sp>
        <p:nvSpPr>
          <p:cNvPr id="31747" name="Espace réservé du contenu 2"/>
          <p:cNvSpPr>
            <a:spLocks noGrp="1"/>
          </p:cNvSpPr>
          <p:nvPr>
            <p:ph idx="4294967295"/>
          </p:nvPr>
        </p:nvSpPr>
        <p:spPr>
          <a:xfrm>
            <a:off x="428625" y="2000250"/>
            <a:ext cx="8358188" cy="4286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User-based study with real displacement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Application to other ground truth 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Assimilation systems, satellite imagery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“Demons” &amp; FEM-based deformable registration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Explore MI alone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00364" y="6350023"/>
            <a:ext cx="34480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Forecast </a:t>
            </a:r>
            <a:r>
              <a:rPr lang="en-US" dirty="0" err="1" smtClean="0">
                <a:solidFill>
                  <a:srgbClr val="FFFF66"/>
                </a:solidFill>
                <a:ea typeface="+mj-ea"/>
              </a:rPr>
              <a:t>vs</a:t>
            </a:r>
            <a:r>
              <a:rPr lang="en-US" dirty="0" smtClean="0">
                <a:solidFill>
                  <a:srgbClr val="FFFF66"/>
                </a:solidFill>
                <a:ea typeface="+mj-ea"/>
              </a:rPr>
              <a:t> Analysis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133600"/>
            <a:ext cx="8229600" cy="4295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Other options for comparison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Satellite imagery, buoy/station data, surveys, …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Analysis is easier to compare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Same grid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Similar scalar properties due to assimilation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Good starting point for evaluations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Disadvantage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Hides errors in the assimilation process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71802" y="6429396"/>
            <a:ext cx="3448064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Traditional Error Metrics</a:t>
            </a:r>
          </a:p>
        </p:txBody>
      </p:sp>
      <p:sp>
        <p:nvSpPr>
          <p:cNvPr id="7171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071688"/>
            <a:ext cx="8229600" cy="4438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Single Quantity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Mean difference, RMS difference, Normalized Cross-correlation, Bias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Composite Quantity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Skill scores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Imaging / Visualization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Image Difference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Animation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Manual feature measurement &amp; tracking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57488" y="6429396"/>
            <a:ext cx="35719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Traditional: Imaging/Visualization</a:t>
            </a:r>
          </a:p>
        </p:txBody>
      </p:sp>
      <p:pic>
        <p:nvPicPr>
          <p:cNvPr id="8195" name="Content Placeholder 3" descr="reg10-090115-ddispsinlo-mi3v6-vecanim.gif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93788" y="1857375"/>
            <a:ext cx="6907212" cy="49291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95572" y="6472428"/>
            <a:ext cx="3733816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Traditional: Imaging/Visualization</a:t>
            </a:r>
          </a:p>
        </p:txBody>
      </p:sp>
      <p:pic>
        <p:nvPicPr>
          <p:cNvPr id="9219" name="Picture 5" descr="reg10-090115-ddispsinlo-mi3v6-PreDiff.png"/>
          <p:cNvPicPr>
            <a:picLocks noChangeAspect="1"/>
          </p:cNvPicPr>
          <p:nvPr/>
        </p:nvPicPr>
        <p:blipFill>
          <a:blip r:embed="rId4" cstate="print"/>
          <a:srcRect t="19791" b="19792"/>
          <a:stretch>
            <a:fillRect/>
          </a:stretch>
        </p:blipFill>
        <p:spPr bwMode="auto">
          <a:xfrm>
            <a:off x="1289050" y="2143125"/>
            <a:ext cx="733583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14612" y="6429396"/>
            <a:ext cx="385765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534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Traditional: Manual Feature Tracking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000" b="57681"/>
          <a:stretch>
            <a:fillRect/>
          </a:stretch>
        </p:blipFill>
        <p:spPr bwMode="auto">
          <a:xfrm>
            <a:off x="428625" y="1736725"/>
            <a:ext cx="44291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2875" y="1785938"/>
            <a:ext cx="3492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000625" y="5688013"/>
            <a:ext cx="4071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From: “1/32º real-time global ocean prediction and value-added over 1/16º resolution,” J.F. Shriver, H.E. </a:t>
            </a:r>
            <a:r>
              <a:rPr lang="en-US" sz="1200" dirty="0" err="1"/>
              <a:t>Hurlburt</a:t>
            </a:r>
            <a:r>
              <a:rPr lang="en-US" sz="1200" dirty="0"/>
              <a:t>, O.M. </a:t>
            </a:r>
            <a:r>
              <a:rPr lang="en-US" sz="1200" dirty="0" err="1"/>
              <a:t>Smedstad</a:t>
            </a:r>
            <a:r>
              <a:rPr lang="en-US" sz="1200" dirty="0"/>
              <a:t>, A.J. </a:t>
            </a:r>
            <a:r>
              <a:rPr lang="en-US" sz="1200" dirty="0" err="1"/>
              <a:t>Wallcraft</a:t>
            </a:r>
            <a:r>
              <a:rPr lang="en-US" sz="1200" dirty="0"/>
              <a:t>, R.C. Rhodes, </a:t>
            </a:r>
            <a:r>
              <a:rPr lang="en-US" sz="1200" i="1" dirty="0"/>
              <a:t>Journal of Marine Systems</a:t>
            </a:r>
            <a:r>
              <a:rPr lang="en-US" sz="1200" dirty="0"/>
              <a:t>, 65, 2007, pp. 3-26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80652" y="6537982"/>
            <a:ext cx="3714776" cy="285752"/>
          </a:xfrm>
        </p:spPr>
        <p:txBody>
          <a:bodyPr/>
          <a:lstStyle/>
          <a:p>
            <a:pPr>
              <a:defRPr/>
            </a:pPr>
            <a:r>
              <a:rPr lang="en-US" sz="1200" dirty="0" smtClean="0"/>
              <a:t>Distribution Statement A. Approved for public release; distribution is unlimited.</a:t>
            </a:r>
            <a:endParaRPr lang="fr-CA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rgbClr val="FFFF66"/>
                </a:solidFill>
                <a:ea typeface="+mj-ea"/>
              </a:rPr>
              <a:t>Traditional Error Metrics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071688"/>
            <a:ext cx="8229600" cy="4438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Single Quantity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Affected by local biases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Don’t show how features moved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Composite Quantity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Still don’t show how features moved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Imaging / Visualization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Difficult to get quantitative results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Manual feature measurement &amp; tracking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</a:rPr>
              <a:t>Laborious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2428"/>
            <a:ext cx="4019568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Distribution Statement A. Approved for public release; distribution is unlimited.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4915</TotalTime>
  <Words>1709</Words>
  <Application>Microsoft Office PowerPoint</Application>
  <PresentationFormat>On-screen Show (4:3)</PresentationFormat>
  <Paragraphs>269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Thème Office</vt:lpstr>
      <vt:lpstr>1_Thème Office</vt:lpstr>
      <vt:lpstr>2_Thème Office</vt:lpstr>
      <vt:lpstr>Deformable Registration</vt:lpstr>
      <vt:lpstr>Overview</vt:lpstr>
      <vt:lpstr>Model Validation</vt:lpstr>
      <vt:lpstr>Forecast vs Analysis</vt:lpstr>
      <vt:lpstr>Traditional Error Metrics</vt:lpstr>
      <vt:lpstr>Traditional: Imaging/Visualization</vt:lpstr>
      <vt:lpstr>Traditional: Imaging/Visualization</vt:lpstr>
      <vt:lpstr>Traditional: Manual Feature Tracking</vt:lpstr>
      <vt:lpstr>Traditional Error Metrics</vt:lpstr>
      <vt:lpstr>Registration &amp; Displacement</vt:lpstr>
      <vt:lpstr>Deformable Registration</vt:lpstr>
      <vt:lpstr>Registration &amp; Displacement</vt:lpstr>
      <vt:lpstr>Rigid Registration</vt:lpstr>
      <vt:lpstr>Deformable Registration</vt:lpstr>
      <vt:lpstr>B-Spline Transform Registration</vt:lpstr>
      <vt:lpstr>B-Spline Transform Registration</vt:lpstr>
      <vt:lpstr>Registration Difference Criterion</vt:lpstr>
      <vt:lpstr>Registration Optimizers</vt:lpstr>
      <vt:lpstr>Configuration Issues</vt:lpstr>
      <vt:lpstr>Study Implementation</vt:lpstr>
      <vt:lpstr>Synthetic Displacement Trials</vt:lpstr>
      <vt:lpstr>Synthetic Displacement Trials</vt:lpstr>
      <vt:lpstr>Pre-trial Results</vt:lpstr>
      <vt:lpstr>Pre-trial Results</vt:lpstr>
      <vt:lpstr>Pre-trial Results</vt:lpstr>
      <vt:lpstr>Pre-trial Results</vt:lpstr>
      <vt:lpstr>Pre-trial Results</vt:lpstr>
      <vt:lpstr>Final Trial</vt:lpstr>
      <vt:lpstr>Final Trial Results</vt:lpstr>
      <vt:lpstr>Final Trial Results</vt:lpstr>
      <vt:lpstr>Final Trial Results</vt:lpstr>
      <vt:lpstr>Slide 32</vt:lpstr>
      <vt:lpstr>Conclusions</vt:lpstr>
      <vt:lpstr>Future Work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Deformable Registration for Model Validation</dc:title>
  <dc:creator>Sean Ziegeler</dc:creator>
  <cp:lastModifiedBy>Naval Research Laboratory</cp:lastModifiedBy>
  <cp:revision>111</cp:revision>
  <dcterms:created xsi:type="dcterms:W3CDTF">2010-04-11T16:42:08Z</dcterms:created>
  <dcterms:modified xsi:type="dcterms:W3CDTF">2010-05-13T21:18:52Z</dcterms:modified>
</cp:coreProperties>
</file>