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gif" ContentType="image/gif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7" r:id="rId11"/>
    <p:sldId id="266" r:id="rId12"/>
    <p:sldId id="268" r:id="rId13"/>
    <p:sldId id="269" r:id="rId14"/>
    <p:sldId id="270" r:id="rId15"/>
    <p:sldId id="271" r:id="rId16"/>
    <p:sldId id="272" r:id="rId17"/>
    <p:sldId id="281" r:id="rId18"/>
    <p:sldId id="282" r:id="rId19"/>
    <p:sldId id="276" r:id="rId20"/>
    <p:sldId id="277" r:id="rId21"/>
    <p:sldId id="280" r:id="rId22"/>
    <p:sldId id="278" r:id="rId23"/>
    <p:sldId id="279" r:id="rId24"/>
    <p:sldId id="274" r:id="rId25"/>
    <p:sldId id="275" r:id="rId26"/>
  </p:sldIdLst>
  <p:sldSz cx="9144000" cy="6858000" type="screen4x3"/>
  <p:notesSz cx="7010400" cy="92964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7E7E"/>
    <a:srgbClr val="FF6666"/>
    <a:srgbClr val="D30AA5"/>
    <a:srgbClr val="A2AB00"/>
    <a:srgbClr val="730000"/>
    <a:srgbClr val="043504"/>
    <a:srgbClr val="0099CC"/>
    <a:srgbClr val="423174"/>
    <a:srgbClr val="00279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4" autoAdjust="0"/>
    <p:restoredTop sz="92194" autoAdjust="0"/>
  </p:normalViewPr>
  <p:slideViewPr>
    <p:cSldViewPr>
      <p:cViewPr varScale="1">
        <p:scale>
          <a:sx n="124" d="100"/>
          <a:sy n="124" d="100"/>
        </p:scale>
        <p:origin x="-608" y="-112"/>
      </p:cViewPr>
      <p:guideLst>
        <p:guide orient="horz" pos="129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2707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4088" y="4443413"/>
            <a:ext cx="5100637" cy="4202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206" tIns="46912" rIns="92206" bIns="46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33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0737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337013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048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2438" algn="l" defTabSz="9048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04875" algn="l" defTabSz="9048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57313" algn="l" defTabSz="9048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09750" algn="l" defTabSz="9048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This talk is mostly my reflections</a:t>
            </a:r>
            <a:r>
              <a:rPr lang="en-US" baseline="0" dirty="0" smtClean="0"/>
              <a:t> on our scalable visualization tools today</a:t>
            </a:r>
          </a:p>
          <a:p>
            <a:pPr>
              <a:buFont typeface="Arial"/>
              <a:buChar char="•"/>
            </a:pPr>
            <a:r>
              <a:rPr lang="en-US" baseline="0" dirty="0" smtClean="0"/>
              <a:t>How they might perform on an exascale computer</a:t>
            </a:r>
          </a:p>
          <a:p>
            <a:pPr>
              <a:buFont typeface="Arial"/>
              <a:buChar char="•"/>
            </a:pPr>
            <a:r>
              <a:rPr lang="en-US" baseline="0" dirty="0" smtClean="0"/>
              <a:t>A path forward for new visualization algorithm design</a:t>
            </a:r>
          </a:p>
          <a:p>
            <a:pPr>
              <a:buFont typeface="Arial"/>
              <a:buChar char="•"/>
            </a:pPr>
            <a:r>
              <a:rPr lang="en-US" baseline="0" dirty="0" smtClean="0"/>
              <a:t>We’re going to throw everything away.</a:t>
            </a:r>
            <a:endParaRPr lang="en-US" dirty="0"/>
          </a:p>
        </p:txBody>
      </p:sp>
      <p:sp>
        <p:nvSpPr>
          <p:cNvPr id="163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>
              <a:buFont typeface="Arial"/>
              <a:buChar char="•"/>
            </a:pPr>
            <a:r>
              <a:rPr lang="en-US" baseline="0" dirty="0" smtClean="0"/>
              <a:t>We don’t really want to execute the function on a single element.  We want to apply it to an entire mesh.</a:t>
            </a:r>
          </a:p>
          <a:p>
            <a:pPr lvl="0">
              <a:buFont typeface="Arial"/>
              <a:buChar char="•"/>
            </a:pPr>
            <a:r>
              <a:rPr lang="en-US" baseline="0" dirty="0" smtClean="0"/>
              <a:t>To provide the facilities necessary to dynamically operate the function, we wrap it in an object called a functor.</a:t>
            </a:r>
          </a:p>
          <a:p>
            <a:pPr lvl="0">
              <a:buFont typeface="Arial"/>
              <a:buChar char="•"/>
            </a:pPr>
            <a:r>
              <a:rPr lang="en-US" baseline="0" dirty="0" smtClean="0"/>
              <a:t>The functor provides metadata such as introspection, calling conventions, and usage patterns for the function. </a:t>
            </a:r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For the functor on the left, we can write an engine once, which is the hard part, and apply it to multiple functors.</a:t>
            </a:r>
          </a:p>
          <a:p>
            <a:pPr>
              <a:buFont typeface="Arial"/>
              <a:buChar char="•"/>
            </a:pPr>
            <a:r>
              <a:rPr lang="en-US" dirty="0" smtClean="0"/>
              <a:t>For the traditional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vis</a:t>
            </a:r>
            <a:r>
              <a:rPr lang="en-US" baseline="0" dirty="0" smtClean="0"/>
              <a:t> pipeline filter, this iteration mechanism is embedded and entangled in the algorithm implementation.</a:t>
            </a:r>
          </a:p>
          <a:p>
            <a:pPr lvl="1">
              <a:buFont typeface="Arial"/>
              <a:buChar char="•"/>
            </a:pPr>
            <a:r>
              <a:rPr lang="en-US" baseline="0" dirty="0" smtClean="0"/>
              <a:t>Every time you write a filter, parallel scheduling needs to be rethought and </a:t>
            </a:r>
            <a:r>
              <a:rPr lang="en-US" baseline="0" dirty="0" err="1" smtClean="0"/>
              <a:t>reimplemented</a:t>
            </a:r>
            <a:r>
              <a:rPr lang="en-US" baseline="0" dirty="0" smtClean="0"/>
              <a:t>.</a:t>
            </a:r>
          </a:p>
          <a:p>
            <a:pPr lvl="0">
              <a:buFont typeface="Arial"/>
              <a:buChar char="•"/>
            </a:pPr>
            <a:r>
              <a:rPr lang="en-US" baseline="0" dirty="0" smtClean="0"/>
              <a:t>We can also used different engines for a functor.</a:t>
            </a:r>
          </a:p>
          <a:p>
            <a:pPr lvl="1">
              <a:buFont typeface="Arial"/>
              <a:buChar char="•"/>
            </a:pPr>
            <a:r>
              <a:rPr lang="en-US" baseline="0" dirty="0" smtClean="0"/>
              <a:t>Use a serial engine for debugging purposes.</a:t>
            </a:r>
          </a:p>
          <a:p>
            <a:pPr lvl="1">
              <a:buFont typeface="Arial"/>
              <a:buChar char="•"/>
            </a:pPr>
            <a:r>
              <a:rPr lang="en-US" baseline="0" dirty="0" smtClean="0"/>
              <a:t>Compile with both C and </a:t>
            </a:r>
            <a:r>
              <a:rPr lang="en-US" baseline="0" dirty="0" err="1" smtClean="0"/>
              <a:t>OpenCL</a:t>
            </a:r>
            <a:r>
              <a:rPr lang="en-US" baseline="0" dirty="0" smtClean="0"/>
              <a:t>, use GPU engine.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baseline="0" dirty="0" smtClean="0"/>
              <a:t>When chained together, functors provide better memory access patterns.</a:t>
            </a:r>
          </a:p>
          <a:p>
            <a:pPr>
              <a:buFont typeface="Arial"/>
              <a:buChar char="•"/>
            </a:pPr>
            <a:r>
              <a:rPr lang="en-US" baseline="0" dirty="0" smtClean="0"/>
              <a:t>Each filter must independently read in each element of the data, processes it, and write out the entire results.</a:t>
            </a:r>
          </a:p>
          <a:p>
            <a:pPr lvl="1">
              <a:buFont typeface="Arial"/>
              <a:buChar char="•"/>
            </a:pPr>
            <a:r>
              <a:rPr lang="en-US" baseline="0" dirty="0" smtClean="0"/>
              <a:t>Constantly pulling data from main memory and pushing results back.</a:t>
            </a:r>
          </a:p>
          <a:p>
            <a:pPr lvl="0">
              <a:buFont typeface="Arial"/>
              <a:buChar char="•"/>
            </a:pPr>
            <a:r>
              <a:rPr lang="en-US" baseline="0" dirty="0" smtClean="0"/>
              <a:t>Functors can be chained inside the engine iteration.</a:t>
            </a:r>
          </a:p>
          <a:p>
            <a:pPr lvl="1">
              <a:buFont typeface="Arial"/>
              <a:buChar char="•"/>
            </a:pPr>
            <a:r>
              <a:rPr lang="en-US" baseline="0" dirty="0" smtClean="0"/>
              <a:t>Each entity loaded is processed entirely before its results are written back.</a:t>
            </a:r>
          </a:p>
          <a:p>
            <a:pPr lvl="1">
              <a:buFont typeface="Arial"/>
              <a:buChar char="•"/>
            </a:pPr>
            <a:r>
              <a:rPr lang="en-US" baseline="0" dirty="0" smtClean="0"/>
              <a:t>Maximizing execution to memory access ratio.  Important when you can compute data faster than access it.</a:t>
            </a:r>
          </a:p>
          <a:p>
            <a:pPr lvl="0">
              <a:buFont typeface="Arial"/>
              <a:buChar char="•"/>
            </a:pPr>
            <a:endParaRPr lang="en-US" baseline="0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04875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Basic application of </a:t>
            </a:r>
            <a:r>
              <a:rPr lang="en-US" baseline="0" dirty="0" err="1" smtClean="0"/>
              <a:t>functor</a:t>
            </a:r>
            <a:r>
              <a:rPr lang="en-US" baseline="0" dirty="0" smtClean="0"/>
              <a:t> on field.  Input is field value, output is new field value for same element.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Collect field values connected to element, reduce to single value, output to element.</a:t>
            </a:r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Collect field values connected to element, reduce to single value, output to element.</a:t>
            </a:r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err="1" smtClean="0"/>
              <a:t>Functors</a:t>
            </a:r>
            <a:r>
              <a:rPr lang="en-US" dirty="0" smtClean="0"/>
              <a:t> operate on cells and generate new geometry.</a:t>
            </a:r>
          </a:p>
          <a:p>
            <a:pPr>
              <a:buFont typeface="Arial"/>
              <a:buChar char="•"/>
            </a:pPr>
            <a:r>
              <a:rPr lang="en-US" dirty="0" smtClean="0"/>
              <a:t>Features</a:t>
            </a:r>
            <a:r>
              <a:rPr lang="en-US" baseline="0" dirty="0" smtClean="0"/>
              <a:t> of geometry linked to the input cell constituent parts.</a:t>
            </a:r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04875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If </a:t>
            </a:r>
            <a:r>
              <a:rPr lang="en-US" baseline="0" dirty="0" err="1" smtClean="0"/>
              <a:t>functors</a:t>
            </a:r>
            <a:r>
              <a:rPr lang="en-US" baseline="0" dirty="0" smtClean="0"/>
              <a:t> output variable-sized output, pack them efficiently in an array.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Implementing: this is actually what we were shooting for.  We want to encapsulate the “hard” part of parallel programming and leave the “user” to focus on the algorithm.</a:t>
            </a:r>
          </a:p>
          <a:p>
            <a:pPr>
              <a:buFont typeface="Arial"/>
              <a:buChar char="•"/>
            </a:pPr>
            <a:r>
              <a:rPr lang="en-US" dirty="0" smtClean="0"/>
              <a:t>Efficient memory: originally was hoping to be able to adapt to any memory layout.  That might not work out so</a:t>
            </a:r>
            <a:r>
              <a:rPr lang="en-US" baseline="0" dirty="0" smtClean="0"/>
              <a:t> well.</a:t>
            </a:r>
          </a:p>
          <a:p>
            <a:pPr>
              <a:buFont typeface="Arial"/>
              <a:buChar char="•"/>
            </a:pPr>
            <a:r>
              <a:rPr lang="en-US" baseline="0" dirty="0" smtClean="0"/>
              <a:t>It is often easier: perhaps the mechanism for actually chaining functors together not necessary.  System encourages that implementation anyway.</a:t>
            </a:r>
          </a:p>
          <a:p>
            <a:pPr>
              <a:buFont typeface="Arial"/>
              <a:buChar char="•"/>
            </a:pPr>
            <a:r>
              <a:rPr lang="en-US" baseline="0" dirty="0" err="1" smtClean="0"/>
              <a:t>GPUs</a:t>
            </a:r>
            <a:r>
              <a:rPr lang="en-US" baseline="0" dirty="0" smtClean="0"/>
              <a:t> scream: encouraging because we hope that functors generally lend to good GPU/vector processing.</a:t>
            </a:r>
          </a:p>
          <a:p>
            <a:pPr lvl="1">
              <a:buFont typeface="Arial"/>
              <a:buChar char="•"/>
            </a:pPr>
            <a:r>
              <a:rPr lang="en-US" baseline="0" dirty="0" smtClean="0"/>
              <a:t>This is hopefully an implementation detail of the engines that will be “solved” for users.</a:t>
            </a:r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Minimizing DRAM I/O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Computation</a:t>
            </a:r>
            <a:r>
              <a:rPr lang="en-US" baseline="0" dirty="0" smtClean="0"/>
              <a:t> limited by how often need to pull from memory</a:t>
            </a:r>
          </a:p>
          <a:p>
            <a:pPr lvl="1">
              <a:buFont typeface="Arial"/>
              <a:buChar char="•"/>
            </a:pPr>
            <a:r>
              <a:rPr lang="en-US" baseline="0" dirty="0" smtClean="0"/>
              <a:t>May not even have enough power to regularly access main memory</a:t>
            </a: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Not all visualization systems specifically use this approach, but the</a:t>
            </a:r>
            <a:r>
              <a:rPr lang="en-US" baseline="0" dirty="0" smtClean="0"/>
              <a:t> successful parallel scalable versions use similar data partitioning.</a:t>
            </a: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Memory includes both DRAM</a:t>
            </a:r>
            <a:r>
              <a:rPr lang="en-US" baseline="0" dirty="0" smtClean="0"/>
              <a:t> and NVRAM.  Don’t actually get to use all as working memory.</a:t>
            </a: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The new hotness: hybrid mode parallelism</a:t>
            </a:r>
          </a:p>
          <a:p>
            <a:pPr>
              <a:buFont typeface="Arial"/>
              <a:buChar char="•"/>
            </a:pPr>
            <a:r>
              <a:rPr lang="en-US" dirty="0" smtClean="0"/>
              <a:t>Large scale systems</a:t>
            </a:r>
            <a:r>
              <a:rPr lang="en-US" baseline="0" dirty="0" smtClean="0"/>
              <a:t> still (always will be) broken into distributed memory nodes</a:t>
            </a:r>
          </a:p>
          <a:p>
            <a:pPr>
              <a:buFont typeface="Arial"/>
              <a:buChar char="•"/>
            </a:pPr>
            <a:r>
              <a:rPr lang="en-US" baseline="0" dirty="0" smtClean="0"/>
              <a:t>In each node, implement threaded parallel program</a:t>
            </a:r>
          </a:p>
          <a:p>
            <a:pPr>
              <a:buFont typeface="Arial"/>
              <a:buChar char="•"/>
            </a:pPr>
            <a:r>
              <a:rPr lang="en-US" baseline="0" dirty="0" smtClean="0"/>
              <a:t>Whereas distributed memory we got mostly for free, threaded parallelism is hard</a:t>
            </a:r>
          </a:p>
          <a:p>
            <a:pPr>
              <a:buFont typeface="Arial"/>
              <a:buChar char="•"/>
            </a:pPr>
            <a:r>
              <a:rPr lang="en-US" baseline="0" dirty="0" smtClean="0"/>
              <a:t>Over 400 filters in VTK</a:t>
            </a: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baseline="0" dirty="0" smtClean="0"/>
              <a:t>The takeaway here is that the “</a:t>
            </a:r>
            <a:r>
              <a:rPr lang="en-US" baseline="0" dirty="0" err="1" smtClean="0"/>
              <a:t>reimplement</a:t>
            </a:r>
            <a:r>
              <a:rPr lang="en-US" baseline="0" dirty="0" smtClean="0"/>
              <a:t> components with threads” is not the easiest or best solution.</a:t>
            </a:r>
          </a:p>
          <a:p>
            <a:pPr lvl="1">
              <a:buFont typeface="Arial"/>
              <a:buChar char="•"/>
            </a:pPr>
            <a:r>
              <a:rPr lang="en-US" baseline="0" dirty="0" smtClean="0"/>
              <a:t>It may not even be viable.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It gets even more complicated.</a:t>
            </a:r>
          </a:p>
          <a:p>
            <a:pPr>
              <a:buFont typeface="Arial"/>
              <a:buChar char="•"/>
            </a:pPr>
            <a:r>
              <a:rPr lang="en-US" dirty="0" smtClean="0"/>
              <a:t>The</a:t>
            </a:r>
            <a:r>
              <a:rPr lang="en-US" baseline="0" dirty="0" smtClean="0"/>
              <a:t> theoretical SMP model has uniform access to memory.</a:t>
            </a:r>
          </a:p>
          <a:p>
            <a:pPr>
              <a:buFont typeface="Arial"/>
              <a:buChar char="•"/>
            </a:pPr>
            <a:r>
              <a:rPr lang="en-US" baseline="0" dirty="0" smtClean="0"/>
              <a:t>A </a:t>
            </a:r>
            <a:r>
              <a:rPr lang="en-US" baseline="0" dirty="0" err="1" smtClean="0"/>
              <a:t>multicore</a:t>
            </a:r>
            <a:r>
              <a:rPr lang="en-US" baseline="0" dirty="0" smtClean="0"/>
              <a:t> processor is more like a NUMA model.</a:t>
            </a:r>
          </a:p>
          <a:p>
            <a:pPr lvl="1">
              <a:buFont typeface="Arial"/>
              <a:buChar char="•"/>
            </a:pPr>
            <a:r>
              <a:rPr lang="en-US" baseline="0" dirty="0" smtClean="0"/>
              <a:t>There is a deep hierarchy of memory access.</a:t>
            </a:r>
          </a:p>
          <a:p>
            <a:pPr lvl="0">
              <a:buFont typeface="Arial"/>
              <a:buChar char="•"/>
            </a:pPr>
            <a:r>
              <a:rPr lang="en-US" baseline="0" dirty="0" smtClean="0"/>
              <a:t>Naïve loop unrolling is ineffective.</a:t>
            </a:r>
          </a:p>
          <a:p>
            <a:pPr lvl="0">
              <a:buFont typeface="Arial"/>
              <a:buChar char="•"/>
            </a:pPr>
            <a:r>
              <a:rPr lang="en-US" baseline="0" dirty="0" smtClean="0"/>
              <a:t>So, how do we support easier parallel programming?</a:t>
            </a:r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err="1" smtClean="0"/>
              <a:t>GPUs</a:t>
            </a:r>
            <a:r>
              <a:rPr lang="en-US" dirty="0" smtClean="0"/>
              <a:t> provide yet another memory hierarchy</a:t>
            </a:r>
            <a:r>
              <a:rPr lang="en-US" baseline="0" dirty="0" smtClean="0"/>
              <a:t> with separate host and device memory, multiple types of caches, and blocks of processors.</a:t>
            </a:r>
          </a:p>
          <a:p>
            <a:pPr>
              <a:buFont typeface="Arial"/>
              <a:buChar char="•"/>
            </a:pPr>
            <a:r>
              <a:rPr lang="en-US" dirty="0" smtClean="0"/>
              <a:t>All must</a:t>
            </a:r>
            <a:r>
              <a:rPr lang="en-US" baseline="0" dirty="0" smtClean="0"/>
              <a:t> be considered when scheduling threads and managing memory.</a:t>
            </a:r>
          </a:p>
          <a:p>
            <a:pPr>
              <a:buFont typeface="Arial"/>
              <a:buChar char="•"/>
            </a:pPr>
            <a:r>
              <a:rPr lang="en-US" baseline="0" dirty="0" smtClean="0"/>
              <a:t>The takeaway here is that the “</a:t>
            </a:r>
            <a:r>
              <a:rPr lang="en-US" baseline="0" dirty="0" err="1" smtClean="0"/>
              <a:t>reimplement</a:t>
            </a:r>
            <a:r>
              <a:rPr lang="en-US" baseline="0" dirty="0" smtClean="0"/>
              <a:t> components with threads” is not the easiest or best solution.</a:t>
            </a:r>
          </a:p>
          <a:p>
            <a:pPr lvl="1">
              <a:buFont typeface="Arial"/>
              <a:buChar char="•"/>
            </a:pPr>
            <a:r>
              <a:rPr lang="en-US" baseline="0" dirty="0" smtClean="0"/>
              <a:t>It may not even be viable.</a:t>
            </a:r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Lightweight object: low</a:t>
            </a:r>
            <a:r>
              <a:rPr lang="en-US" baseline="0" dirty="0" smtClean="0"/>
              <a:t> overhead for indefinite parallelism.</a:t>
            </a:r>
          </a:p>
          <a:p>
            <a:pPr>
              <a:buFont typeface="Arial"/>
              <a:buChar char="•"/>
            </a:pPr>
            <a:r>
              <a:rPr lang="en-US" baseline="0" dirty="0" smtClean="0"/>
              <a:t>Serial Execution: the point is to break the problem to its finest level and then run those units in parallel.</a:t>
            </a:r>
          </a:p>
          <a:p>
            <a:pPr>
              <a:buFont typeface="Arial"/>
              <a:buChar char="•"/>
            </a:pPr>
            <a:r>
              <a:rPr lang="en-US" baseline="0" dirty="0" smtClean="0"/>
              <a:t>No explicit partitioning: cannot afford to divide data into pockets at this fine of a level and still capture connectivity.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baseline="0" dirty="0" smtClean="0"/>
              <a:t>No access to larger structures: remove possibility of race conditions, avoid complicated indexing semantics.</a:t>
            </a:r>
          </a:p>
          <a:p>
            <a:pPr>
              <a:buFont typeface="Arial"/>
              <a:buChar char="•"/>
            </a:pPr>
            <a:r>
              <a:rPr lang="en-US" baseline="0" dirty="0" smtClean="0"/>
              <a:t>No state: private state quickly grows to a sizable chunk of overall memory and shared state opens up race conditions again.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The solution is remarkably basic: a function.</a:t>
            </a:r>
          </a:p>
          <a:p>
            <a:pPr>
              <a:buFont typeface="Arial"/>
              <a:buChar char="•"/>
            </a:pPr>
            <a:r>
              <a:rPr lang="en-US" dirty="0" smtClean="0"/>
              <a:t>A function has</a:t>
            </a:r>
            <a:r>
              <a:rPr lang="en-US" baseline="0" dirty="0" smtClean="0"/>
              <a:t> no state associated with it.</a:t>
            </a:r>
          </a:p>
          <a:p>
            <a:pPr>
              <a:buFont typeface="Arial"/>
              <a:buChar char="•"/>
            </a:pPr>
            <a:r>
              <a:rPr lang="en-US" baseline="0" dirty="0" smtClean="0"/>
              <a:t>We can limit the accessible data to structures passed in and out of it.</a:t>
            </a:r>
          </a:p>
          <a:p>
            <a:pPr lvl="1">
              <a:buFont typeface="Arial"/>
              <a:buChar char="•"/>
            </a:pPr>
            <a:r>
              <a:rPr lang="en-US" baseline="0" dirty="0" smtClean="0"/>
              <a:t>The function need not worry about race conditions.  It will be the caller’s responsibility to pass data the function can safely access.</a:t>
            </a:r>
          </a:p>
          <a:p>
            <a:pPr lvl="0">
              <a:buFont typeface="Arial"/>
              <a:buChar char="•"/>
            </a:pPr>
            <a:r>
              <a:rPr lang="en-US" baseline="0" dirty="0" smtClean="0"/>
              <a:t>The structures passed can be in place.  We just wrap them in objects that restrict access to a single element.</a:t>
            </a:r>
          </a:p>
          <a:p>
            <a:pPr lvl="0">
              <a:buFont typeface="Arial"/>
              <a:buChar char="•"/>
            </a:pPr>
            <a:r>
              <a:rPr lang="en-US" baseline="0" dirty="0" smtClean="0"/>
              <a:t>If the function follows the rules, it can be executed concurrently on an indefinite number of threads.</a:t>
            </a:r>
          </a:p>
          <a:p>
            <a:pPr lvl="0">
              <a:buFont typeface="Arial"/>
              <a:buChar char="•"/>
            </a:pPr>
            <a:r>
              <a:rPr lang="en-US" baseline="0" dirty="0" smtClean="0"/>
              <a:t>The takeaway is that as a visualization algorithm developer, you provide no more than a concise, serial function.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33400"/>
            <a:ext cx="19431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56769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066800"/>
            <a:ext cx="3810000" cy="50292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3810000" cy="50292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tackedblk [Converted].pdf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924800" y="72100"/>
            <a:ext cx="1143000" cy="461300"/>
          </a:xfrm>
          <a:prstGeom prst="rect">
            <a:avLst/>
          </a:prstGeom>
        </p:spPr>
      </p:pic>
      <p:pic>
        <p:nvPicPr>
          <p:cNvPr id="10" name="Picture 9" descr="SnSCornerBlack.pn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0"/>
            <a:ext cx="2286000" cy="1306286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066800"/>
            <a:ext cx="8077200" cy="5486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Subtitle 24 pt</a:t>
            </a:r>
          </a:p>
          <a:p>
            <a:pPr lvl="1"/>
            <a:r>
              <a:rPr lang="en-US" dirty="0"/>
              <a:t>Second level 22 pt</a:t>
            </a:r>
          </a:p>
          <a:p>
            <a:pPr lvl="2"/>
            <a:r>
              <a:rPr lang="en-US" dirty="0"/>
              <a:t>Third level 20 pt</a:t>
            </a:r>
          </a:p>
          <a:p>
            <a:pPr lvl="3"/>
            <a:r>
              <a:rPr lang="en-US" dirty="0"/>
              <a:t>Fourth level 18pt</a:t>
            </a:r>
          </a:p>
          <a:p>
            <a:pPr lvl="4"/>
            <a:r>
              <a:rPr lang="en-US" dirty="0"/>
              <a:t>Fifth level 18pt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0"/>
            <a:ext cx="63246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Title - 28 Point Helvetica </a:t>
            </a:r>
            <a:r>
              <a:rPr lang="en-US" dirty="0" smtClean="0"/>
              <a:t>Bold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xmlns:p14="http://schemas.microsoft.com/office/powerpoint/2010/main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 i="0">
          <a:solidFill>
            <a:schemeClr val="tx1"/>
          </a:solidFill>
          <a:latin typeface="Helvetica"/>
          <a:ea typeface="ＭＳ Ｐゴシック" charset="-128"/>
          <a:cs typeface="Helvetica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00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00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00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00"/>
          </a:solidFill>
          <a:latin typeface="Arial" charset="0"/>
        </a:defRPr>
      </a:lvl9pPr>
    </p:titleStyle>
    <p:bodyStyle>
      <a:lvl1pPr marL="342900" indent="-17145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 b="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85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200" b="0">
          <a:solidFill>
            <a:schemeClr val="tx1"/>
          </a:solidFill>
          <a:latin typeface="+mn-lt"/>
          <a:ea typeface="ＭＳ Ｐゴシック" charset="-128"/>
        </a:defRPr>
      </a:lvl2pPr>
      <a:lvl3pPr marL="1085850" indent="-17145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 b="0">
          <a:solidFill>
            <a:schemeClr val="tx1"/>
          </a:solidFill>
          <a:latin typeface="+mn-lt"/>
          <a:ea typeface="ＭＳ Ｐゴシック" charset="-128"/>
        </a:defRPr>
      </a:lvl3pPr>
      <a:lvl4pPr marL="1543050" indent="-1714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b="0">
          <a:solidFill>
            <a:schemeClr val="tx1"/>
          </a:solidFill>
          <a:latin typeface="+mn-lt"/>
          <a:ea typeface="ＭＳ Ｐゴシック" charset="-128"/>
        </a:defRPr>
      </a:lvl4pPr>
      <a:lvl5pPr marL="1943100" indent="-1143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b="0">
          <a:solidFill>
            <a:schemeClr val="tx1"/>
          </a:solidFill>
          <a:latin typeface="+mn-lt"/>
          <a:ea typeface="ＭＳ Ｐゴシック" charset="-128"/>
        </a:defRPr>
      </a:lvl5pPr>
      <a:lvl6pPr marL="2400300" indent="-1143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b="1">
          <a:solidFill>
            <a:srgbClr val="000000"/>
          </a:solidFill>
          <a:latin typeface="+mn-lt"/>
          <a:ea typeface="ＭＳ Ｐゴシック" charset="-128"/>
        </a:defRPr>
      </a:lvl6pPr>
      <a:lvl7pPr marL="2857500" indent="-1143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b="1">
          <a:solidFill>
            <a:srgbClr val="000000"/>
          </a:solidFill>
          <a:latin typeface="+mn-lt"/>
          <a:ea typeface="ＭＳ Ｐゴシック" charset="-128"/>
        </a:defRPr>
      </a:lvl7pPr>
      <a:lvl8pPr marL="3314700" indent="-1143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b="1">
          <a:solidFill>
            <a:srgbClr val="000000"/>
          </a:solidFill>
          <a:latin typeface="+mn-lt"/>
          <a:ea typeface="ＭＳ Ｐゴシック" charset="-128"/>
        </a:defRPr>
      </a:lvl8pPr>
      <a:lvl9pPr marL="3771900" indent="-1143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b="1">
          <a:solidFill>
            <a:srgbClr val="000000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emf"/><Relationship Id="rId5" Type="http://schemas.openxmlformats.org/officeDocument/2006/relationships/image" Target="../media/image1.emf"/><Relationship Id="rId6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10.png"/><Relationship Id="rId5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4.png"/><Relationship Id="rId3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nSCornerBlack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286000" cy="1306286"/>
          </a:xfrm>
          <a:prstGeom prst="rect">
            <a:avLst/>
          </a:prstGeom>
        </p:spPr>
      </p:pic>
      <p:pic>
        <p:nvPicPr>
          <p:cNvPr id="17" name="Picture 16" descr="NNSAclr [Converted].pd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24800" y="609600"/>
            <a:ext cx="932065" cy="274320"/>
          </a:xfrm>
          <a:prstGeom prst="rect">
            <a:avLst/>
          </a:prstGeom>
        </p:spPr>
      </p:pic>
      <p:pic>
        <p:nvPicPr>
          <p:cNvPr id="13" name="Picture 12" descr="stackedblk [Converted].pd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24800" y="72100"/>
            <a:ext cx="1143000" cy="461300"/>
          </a:xfrm>
          <a:prstGeom prst="rect">
            <a:avLst/>
          </a:prstGeom>
        </p:spPr>
      </p:pic>
      <p:sp>
        <p:nvSpPr>
          <p:cNvPr id="1536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066800"/>
            <a:ext cx="8458200" cy="838200"/>
          </a:xfrm>
          <a:noFill/>
        </p:spPr>
        <p:txBody>
          <a:bodyPr/>
          <a:lstStyle/>
          <a:p>
            <a:r>
              <a:rPr lang="en-US" sz="3200" dirty="0" err="1" smtClean="0">
                <a:solidFill>
                  <a:schemeClr val="tx1"/>
                </a:solidFill>
                <a:latin typeface="Helvetica"/>
                <a:cs typeface="Helvetica"/>
              </a:rPr>
              <a:t>Dax</a:t>
            </a:r>
            <a:r>
              <a:rPr lang="en-US" sz="3200" dirty="0" smtClean="0">
                <a:solidFill>
                  <a:schemeClr val="tx1"/>
                </a:solidFill>
                <a:latin typeface="Helvetica"/>
                <a:cs typeface="Helvetica"/>
              </a:rPr>
              <a:t>: Rethinking </a:t>
            </a:r>
            <a:r>
              <a:rPr lang="en-US" sz="3200" dirty="0" smtClean="0">
                <a:solidFill>
                  <a:schemeClr val="tx1"/>
                </a:solidFill>
                <a:latin typeface="Helvetica"/>
                <a:cs typeface="Helvetica"/>
              </a:rPr>
              <a:t>Visualization Frameworks for Extreme-Scale Computing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2133600"/>
            <a:ext cx="6553200" cy="3810000"/>
          </a:xfrm>
        </p:spPr>
        <p:txBody>
          <a:bodyPr/>
          <a:lstStyle/>
          <a:p>
            <a:pPr marL="342900" indent="-171450"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DOECGF 2011</a:t>
            </a:r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marL="342900" indent="-171450">
              <a:defRPr/>
            </a:pPr>
            <a:endParaRPr lang="en-US" sz="2000" dirty="0" smtClean="0">
              <a:solidFill>
                <a:schemeClr val="tx1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marL="342900" indent="-171450"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April 28, </a:t>
            </a:r>
            <a:r>
              <a:rPr lang="en-US" sz="2000" dirty="0" smtClean="0">
                <a:solidFill>
                  <a:schemeClr val="tx1"/>
                </a:solidFill>
              </a:rPr>
              <a:t>2011</a:t>
            </a:r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marL="342900" indent="-171450">
              <a:defRPr/>
            </a:pPr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marL="342900" indent="-171450">
              <a:lnSpc>
                <a:spcPts val="2000"/>
              </a:lnSpc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Kenneth Moreland</a:t>
            </a:r>
          </a:p>
          <a:p>
            <a:pPr marL="342900" indent="-171450">
              <a:lnSpc>
                <a:spcPts val="2000"/>
              </a:lnSpc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Sandia National Laboratories</a:t>
            </a:r>
          </a:p>
          <a:p>
            <a:pPr marL="342900" indent="-171450">
              <a:lnSpc>
                <a:spcPts val="2000"/>
              </a:lnSpc>
              <a:defRPr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342900" indent="-171450">
              <a:lnSpc>
                <a:spcPts val="2000"/>
              </a:lnSpc>
              <a:defRPr/>
            </a:pPr>
            <a:endParaRPr lang="en-US" sz="2000" dirty="0" smtClean="0"/>
          </a:p>
          <a:p>
            <a:pPr marL="342900" indent="-171450">
              <a:lnSpc>
                <a:spcPts val="2000"/>
              </a:lnSpc>
              <a:defRPr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342900" indent="-171450">
              <a:lnSpc>
                <a:spcPts val="2000"/>
              </a:lnSpc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SAND </a:t>
            </a:r>
            <a:r>
              <a:rPr lang="en-US" sz="1200" dirty="0" smtClean="0"/>
              <a:t>2010-8034P 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034486" y="6283325"/>
            <a:ext cx="5119990" cy="5052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900" dirty="0" smtClean="0"/>
              <a:t>Sandia National Laboratories is a multi-program laboratory managed and operated by Sandia Corporation, </a:t>
            </a:r>
          </a:p>
          <a:p>
            <a:pPr algn="ctr"/>
            <a:r>
              <a:rPr lang="en-US" sz="900" dirty="0" smtClean="0"/>
              <a:t>a wholly owned subsidiary of Lockheed Martin Corporation, for the U.S. Department of Energy’s National </a:t>
            </a:r>
          </a:p>
          <a:p>
            <a:pPr algn="ctr"/>
            <a:r>
              <a:rPr lang="en-US" sz="900" dirty="0" smtClean="0"/>
              <a:t>Nuclear Security Administration under contract DE-AC04-94AL85000.</a:t>
            </a:r>
            <a:endParaRPr lang="en-US" sz="900" dirty="0" smtClean="0">
              <a:solidFill>
                <a:srgbClr val="000000"/>
              </a:solidFill>
              <a:latin typeface="Helvetica" pitchFamily="-111" charset="0"/>
            </a:endParaRPr>
          </a:p>
        </p:txBody>
      </p:sp>
      <p:pic>
        <p:nvPicPr>
          <p:cNvPr id="10" name="Picture 9" descr="Ultravis_logo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72200" y="72100"/>
            <a:ext cx="1692463" cy="4572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" name="Straight Connector 50"/>
          <p:cNvCxnSpPr/>
          <p:nvPr/>
        </p:nvCxnSpPr>
        <p:spPr bwMode="auto">
          <a:xfrm>
            <a:off x="3962400" y="4724400"/>
            <a:ext cx="83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</p:cxnSp>
      <p:cxnSp>
        <p:nvCxnSpPr>
          <p:cNvPr id="52" name="Straight Connector 51"/>
          <p:cNvCxnSpPr/>
          <p:nvPr/>
        </p:nvCxnSpPr>
        <p:spPr bwMode="auto">
          <a:xfrm>
            <a:off x="3962400" y="4610100"/>
            <a:ext cx="83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</p:cxnSp>
      <p:cxnSp>
        <p:nvCxnSpPr>
          <p:cNvPr id="53" name="Straight Connector 52"/>
          <p:cNvCxnSpPr/>
          <p:nvPr/>
        </p:nvCxnSpPr>
        <p:spPr bwMode="auto">
          <a:xfrm>
            <a:off x="3962400" y="4495800"/>
            <a:ext cx="83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</p:cxnSp>
      <p:cxnSp>
        <p:nvCxnSpPr>
          <p:cNvPr id="54" name="Straight Connector 53"/>
          <p:cNvCxnSpPr/>
          <p:nvPr/>
        </p:nvCxnSpPr>
        <p:spPr bwMode="auto">
          <a:xfrm>
            <a:off x="3962400" y="4381500"/>
            <a:ext cx="83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GPU: Memory Management</a:t>
            </a:r>
            <a:br>
              <a:rPr lang="en-US" dirty="0" smtClean="0"/>
            </a:br>
            <a:r>
              <a:rPr lang="en-US" dirty="0" smtClean="0"/>
              <a:t>and Scheduling</a:t>
            </a:r>
            <a:endParaRPr lang="en-US" dirty="0"/>
          </a:p>
        </p:txBody>
      </p:sp>
      <p:sp>
        <p:nvSpPr>
          <p:cNvPr id="39" name="Rounded Rectangle 38"/>
          <p:cNvSpPr/>
          <p:nvPr/>
        </p:nvSpPr>
        <p:spPr bwMode="auto">
          <a:xfrm>
            <a:off x="4800600" y="1295400"/>
            <a:ext cx="1219200" cy="4114800"/>
          </a:xfrm>
          <a:prstGeom prst="roundRect">
            <a:avLst/>
          </a:prstGeom>
          <a:gradFill>
            <a:gsLst>
              <a:gs pos="0">
                <a:schemeClr val="accent2">
                  <a:tint val="100000"/>
                  <a:shade val="100000"/>
                  <a:satMod val="13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lt1"/>
                </a:solidFill>
                <a:latin typeface="Times New Roman"/>
                <a:cs typeface="Times New Roman"/>
              </a:rPr>
              <a:t>Device Memory</a:t>
            </a:r>
            <a:endParaRPr lang="en-US" dirty="0">
              <a:solidFill>
                <a:schemeClr val="lt1"/>
              </a:solidFill>
              <a:latin typeface="Times New Roman"/>
              <a:cs typeface="Times New Roman"/>
            </a:endParaRPr>
          </a:p>
        </p:txBody>
      </p:sp>
      <p:sp>
        <p:nvSpPr>
          <p:cNvPr id="40" name="Rounded Rectangle 39"/>
          <p:cNvSpPr/>
          <p:nvPr/>
        </p:nvSpPr>
        <p:spPr bwMode="auto">
          <a:xfrm>
            <a:off x="6781800" y="1295400"/>
            <a:ext cx="1752600" cy="4114800"/>
          </a:xfrm>
          <a:prstGeom prst="roundRect">
            <a:avLst/>
          </a:prstGeom>
          <a:gradFill>
            <a:gsLst>
              <a:gs pos="0">
                <a:schemeClr val="accent2">
                  <a:tint val="100000"/>
                  <a:shade val="100000"/>
                  <a:satMod val="13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lt1"/>
                </a:solidFill>
                <a:latin typeface="Times New Roman"/>
                <a:cs typeface="Times New Roman"/>
              </a:rPr>
              <a:t>Host Memory</a:t>
            </a:r>
            <a:endParaRPr lang="en-US" dirty="0">
              <a:solidFill>
                <a:schemeClr val="lt1"/>
              </a:solidFill>
              <a:latin typeface="Times New Roman"/>
              <a:cs typeface="Times New Roman"/>
            </a:endParaRPr>
          </a:p>
        </p:txBody>
      </p:sp>
      <p:cxnSp>
        <p:nvCxnSpPr>
          <p:cNvPr id="42" name="Straight Connector 41"/>
          <p:cNvCxnSpPr>
            <a:stCxn id="40" idx="1"/>
            <a:endCxn id="39" idx="3"/>
          </p:cNvCxnSpPr>
          <p:nvPr/>
        </p:nvCxnSpPr>
        <p:spPr bwMode="auto">
          <a:xfrm rot="10800000">
            <a:off x="6019800" y="3352800"/>
            <a:ext cx="76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</p:cxnSp>
      <p:grpSp>
        <p:nvGrpSpPr>
          <p:cNvPr id="71" name="Group 70"/>
          <p:cNvGrpSpPr/>
          <p:nvPr/>
        </p:nvGrpSpPr>
        <p:grpSpPr>
          <a:xfrm>
            <a:off x="762000" y="1447800"/>
            <a:ext cx="3581400" cy="3962400"/>
            <a:chOff x="762000" y="1447800"/>
            <a:chExt cx="3581400" cy="3962400"/>
          </a:xfrm>
        </p:grpSpPr>
        <p:grpSp>
          <p:nvGrpSpPr>
            <p:cNvPr id="35" name="Group 34"/>
            <p:cNvGrpSpPr/>
            <p:nvPr/>
          </p:nvGrpSpPr>
          <p:grpSpPr>
            <a:xfrm>
              <a:off x="762000" y="1447800"/>
              <a:ext cx="3581400" cy="3962400"/>
              <a:chOff x="3124200" y="1828800"/>
              <a:chExt cx="3581400" cy="3962400"/>
            </a:xfrm>
          </p:grpSpPr>
          <p:sp>
            <p:nvSpPr>
              <p:cNvPr id="30" name="Rounded Rectangle 29"/>
              <p:cNvSpPr/>
              <p:nvPr/>
            </p:nvSpPr>
            <p:spPr bwMode="auto">
              <a:xfrm>
                <a:off x="3124200" y="1828800"/>
                <a:ext cx="2971800" cy="3657600"/>
              </a:xfrm>
              <a:prstGeom prst="roundRect">
                <a:avLst/>
              </a:prstGeom>
              <a:gradFill>
                <a:gsLst>
                  <a:gs pos="0">
                    <a:schemeClr val="accent3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3">
                      <a:lumMod val="60000"/>
                      <a:lumOff val="40000"/>
                    </a:schemeClr>
                  </a:gs>
                </a:gsLst>
              </a:gradFill>
              <a:ln>
                <a:headEnd type="none" w="med" len="med"/>
                <a:tailEnd type="none" w="med" len="med"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Multiprocessor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1" name="Rounded Rectangle 30"/>
              <p:cNvSpPr/>
              <p:nvPr/>
            </p:nvSpPr>
            <p:spPr bwMode="auto">
              <a:xfrm>
                <a:off x="3276600" y="1905000"/>
                <a:ext cx="2971800" cy="3657600"/>
              </a:xfrm>
              <a:prstGeom prst="roundRect">
                <a:avLst/>
              </a:prstGeom>
              <a:gradFill>
                <a:gsLst>
                  <a:gs pos="0">
                    <a:schemeClr val="accent3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3">
                      <a:lumMod val="60000"/>
                      <a:lumOff val="40000"/>
                    </a:schemeClr>
                  </a:gs>
                </a:gsLst>
              </a:gradFill>
              <a:ln>
                <a:headEnd type="none" w="med" len="med"/>
                <a:tailEnd type="none" w="med" len="med"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Multiprocessor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2" name="Rounded Rectangle 31"/>
              <p:cNvSpPr/>
              <p:nvPr/>
            </p:nvSpPr>
            <p:spPr bwMode="auto">
              <a:xfrm>
                <a:off x="3429000" y="1981200"/>
                <a:ext cx="2971800" cy="3657600"/>
              </a:xfrm>
              <a:prstGeom prst="roundRect">
                <a:avLst/>
              </a:prstGeom>
              <a:gradFill>
                <a:gsLst>
                  <a:gs pos="0">
                    <a:schemeClr val="accent3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3">
                      <a:lumMod val="60000"/>
                      <a:lumOff val="40000"/>
                    </a:schemeClr>
                  </a:gs>
                </a:gsLst>
              </a:gradFill>
              <a:ln>
                <a:headEnd type="none" w="med" len="med"/>
                <a:tailEnd type="none" w="med" len="med"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Multiprocessor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3" name="Rounded Rectangle 32"/>
              <p:cNvSpPr/>
              <p:nvPr/>
            </p:nvSpPr>
            <p:spPr bwMode="auto">
              <a:xfrm>
                <a:off x="3581400" y="2057400"/>
                <a:ext cx="2971800" cy="3657600"/>
              </a:xfrm>
              <a:prstGeom prst="roundRect">
                <a:avLst/>
              </a:prstGeom>
              <a:gradFill>
                <a:gsLst>
                  <a:gs pos="0">
                    <a:schemeClr val="accent3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3">
                      <a:lumMod val="60000"/>
                      <a:lumOff val="40000"/>
                    </a:schemeClr>
                  </a:gs>
                </a:gsLst>
              </a:gradFill>
              <a:ln>
                <a:headEnd type="none" w="med" len="med"/>
                <a:tailEnd type="none" w="med" len="med"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Multiprocessor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4" name="Rounded Rectangle 33"/>
              <p:cNvSpPr/>
              <p:nvPr/>
            </p:nvSpPr>
            <p:spPr bwMode="auto">
              <a:xfrm>
                <a:off x="3733800" y="2133600"/>
                <a:ext cx="2971800" cy="3657600"/>
              </a:xfrm>
              <a:prstGeom prst="roundRect">
                <a:avLst/>
              </a:prstGeom>
              <a:gradFill>
                <a:gsLst>
                  <a:gs pos="0">
                    <a:schemeClr val="accent3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3">
                      <a:lumMod val="60000"/>
                      <a:lumOff val="40000"/>
                    </a:schemeClr>
                  </a:gs>
                </a:gsLst>
              </a:gradFill>
              <a:ln>
                <a:headEnd type="none" w="med" len="med"/>
                <a:tailEnd type="none" w="med" len="med"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Multiprocessor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sp>
          <p:nvSpPr>
            <p:cNvPr id="26" name="Rounded Rectangle 25"/>
            <p:cNvSpPr/>
            <p:nvPr/>
          </p:nvSpPr>
          <p:spPr bwMode="auto">
            <a:xfrm>
              <a:off x="1752600" y="2438400"/>
              <a:ext cx="2209800" cy="533400"/>
            </a:xfrm>
            <a:prstGeom prst="roundRect">
              <a:avLst/>
            </a:prstGeom>
            <a:gradFill>
              <a:gsLst>
                <a:gs pos="0">
                  <a:schemeClr val="accent2">
                    <a:tint val="100000"/>
                    <a:shade val="100000"/>
                    <a:satMod val="130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</a:gra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dirty="0" smtClean="0">
                  <a:latin typeface="Times New Roman"/>
                  <a:cs typeface="Times New Roman"/>
                </a:rPr>
                <a:t>Shared Memory</a:t>
              </a:r>
            </a:p>
          </p:txBody>
        </p:sp>
        <p:sp>
          <p:nvSpPr>
            <p:cNvPr id="29" name="Rounded Rectangle 28"/>
            <p:cNvSpPr/>
            <p:nvPr/>
          </p:nvSpPr>
          <p:spPr bwMode="auto">
            <a:xfrm>
              <a:off x="1752600" y="4495800"/>
              <a:ext cx="2209800" cy="685800"/>
            </a:xfrm>
            <a:prstGeom prst="roundRect">
              <a:avLst/>
            </a:prstGeom>
            <a:gradFill>
              <a:gsLst>
                <a:gs pos="0">
                  <a:schemeClr val="accent2">
                    <a:tint val="100000"/>
                    <a:shade val="100000"/>
                    <a:satMod val="130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</a:gra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dirty="0" smtClean="0">
                  <a:latin typeface="Times New Roman"/>
                  <a:cs typeface="Times New Roman"/>
                </a:rPr>
                <a:t>Caches</a:t>
              </a:r>
              <a:endParaRPr lang="en-US" dirty="0">
                <a:latin typeface="Times New Roman"/>
                <a:cs typeface="Times New Roman"/>
              </a:endParaRPr>
            </a:p>
          </p:txBody>
        </p:sp>
        <p:cxnSp>
          <p:nvCxnSpPr>
            <p:cNvPr id="48" name="Straight Connector 47"/>
            <p:cNvCxnSpPr>
              <a:stCxn id="25" idx="2"/>
            </p:cNvCxnSpPr>
            <p:nvPr/>
          </p:nvCxnSpPr>
          <p:spPr bwMode="auto">
            <a:xfrm rot="5400000">
              <a:off x="3086894" y="4458494"/>
              <a:ext cx="76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br">
                <a:srgbClr val="000000">
                  <a:alpha val="43000"/>
                </a:srgbClr>
              </a:outerShdw>
            </a:effectLst>
          </p:spPr>
        </p:cxnSp>
        <p:cxnSp>
          <p:nvCxnSpPr>
            <p:cNvPr id="55" name="Straight Connector 54"/>
            <p:cNvCxnSpPr/>
            <p:nvPr/>
          </p:nvCxnSpPr>
          <p:spPr bwMode="auto">
            <a:xfrm rot="5400000">
              <a:off x="2857500" y="4457700"/>
              <a:ext cx="76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br">
                <a:srgbClr val="000000">
                  <a:alpha val="43000"/>
                </a:srgbClr>
              </a:outerShdw>
            </a:effectLst>
          </p:spPr>
        </p:cxnSp>
        <p:cxnSp>
          <p:nvCxnSpPr>
            <p:cNvPr id="56" name="Straight Connector 55"/>
            <p:cNvCxnSpPr/>
            <p:nvPr/>
          </p:nvCxnSpPr>
          <p:spPr bwMode="auto">
            <a:xfrm rot="5400000">
              <a:off x="2628106" y="4456906"/>
              <a:ext cx="76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br">
                <a:srgbClr val="000000">
                  <a:alpha val="43000"/>
                </a:srgbClr>
              </a:outerShdw>
            </a:effectLst>
          </p:spPr>
        </p:cxnSp>
        <p:cxnSp>
          <p:nvCxnSpPr>
            <p:cNvPr id="57" name="Straight Connector 56"/>
            <p:cNvCxnSpPr/>
            <p:nvPr/>
          </p:nvCxnSpPr>
          <p:spPr bwMode="auto">
            <a:xfrm rot="5400000">
              <a:off x="2362200" y="4418012"/>
              <a:ext cx="150812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br">
                <a:srgbClr val="000000">
                  <a:alpha val="43000"/>
                </a:srgbClr>
              </a:outerShdw>
            </a:effectLst>
          </p:spPr>
        </p:cxnSp>
        <p:cxnSp>
          <p:nvCxnSpPr>
            <p:cNvPr id="58" name="Straight Connector 57"/>
            <p:cNvCxnSpPr/>
            <p:nvPr/>
          </p:nvCxnSpPr>
          <p:spPr bwMode="auto">
            <a:xfrm rot="5400000">
              <a:off x="2057400" y="4341018"/>
              <a:ext cx="302418" cy="238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br">
                <a:srgbClr val="000000">
                  <a:alpha val="43000"/>
                </a:srgbClr>
              </a:outerShdw>
            </a:effectLst>
          </p:spPr>
        </p:cxnSp>
        <p:grpSp>
          <p:nvGrpSpPr>
            <p:cNvPr id="37" name="Group 36"/>
            <p:cNvGrpSpPr/>
            <p:nvPr/>
          </p:nvGrpSpPr>
          <p:grpSpPr>
            <a:xfrm>
              <a:off x="1752600" y="3048000"/>
              <a:ext cx="2133600" cy="1371600"/>
              <a:chOff x="3505200" y="3200400"/>
              <a:chExt cx="2133600" cy="1371600"/>
            </a:xfrm>
          </p:grpSpPr>
          <p:grpSp>
            <p:nvGrpSpPr>
              <p:cNvPr id="36" name="Group 35"/>
              <p:cNvGrpSpPr/>
              <p:nvPr/>
            </p:nvGrpSpPr>
            <p:grpSpPr>
              <a:xfrm>
                <a:off x="3505200" y="3200400"/>
                <a:ext cx="2133600" cy="1371600"/>
                <a:chOff x="3505200" y="3200400"/>
                <a:chExt cx="2133600" cy="1371600"/>
              </a:xfrm>
            </p:grpSpPr>
            <p:sp>
              <p:nvSpPr>
                <p:cNvPr id="8" name="Rounded Rectangle 7"/>
                <p:cNvSpPr/>
                <p:nvPr/>
              </p:nvSpPr>
              <p:spPr bwMode="auto">
                <a:xfrm>
                  <a:off x="3505200" y="3200400"/>
                  <a:ext cx="1524000" cy="1066800"/>
                </a:xfrm>
                <a:prstGeom prst="roundRect">
                  <a:avLst/>
                </a:prstGeom>
                <a:gradFill>
                  <a:gsLst>
                    <a:gs pos="0">
                      <a:schemeClr val="accent1">
                        <a:tint val="100000"/>
                        <a:shade val="100000"/>
                        <a:satMod val="130000"/>
                      </a:schemeClr>
                    </a:gs>
                    <a:gs pos="100000">
                      <a:schemeClr val="accent1">
                        <a:lumMod val="60000"/>
                        <a:lumOff val="40000"/>
                      </a:schemeClr>
                    </a:gs>
                  </a:gsLst>
                </a:gradFill>
                <a:ln>
                  <a:headEnd type="none" w="med" len="med"/>
                  <a:tailEnd type="none" w="med" len="med"/>
                </a:ln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b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charset="0"/>
                    </a:rPr>
                    <a:t>Processor</a:t>
                  </a: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endParaRPr>
                </a:p>
              </p:txBody>
            </p:sp>
            <p:sp>
              <p:nvSpPr>
                <p:cNvPr id="22" name="Rounded Rectangle 21"/>
                <p:cNvSpPr/>
                <p:nvPr/>
              </p:nvSpPr>
              <p:spPr bwMode="auto">
                <a:xfrm>
                  <a:off x="3657600" y="3276600"/>
                  <a:ext cx="1524000" cy="1066800"/>
                </a:xfrm>
                <a:prstGeom prst="roundRect">
                  <a:avLst/>
                </a:prstGeom>
                <a:gradFill>
                  <a:gsLst>
                    <a:gs pos="0">
                      <a:schemeClr val="accent1">
                        <a:tint val="100000"/>
                        <a:shade val="100000"/>
                        <a:satMod val="130000"/>
                      </a:schemeClr>
                    </a:gs>
                    <a:gs pos="100000">
                      <a:schemeClr val="accent1">
                        <a:lumMod val="60000"/>
                        <a:lumOff val="40000"/>
                      </a:schemeClr>
                    </a:gs>
                  </a:gsLst>
                </a:gradFill>
                <a:ln>
                  <a:headEnd type="none" w="med" len="med"/>
                  <a:tailEnd type="none" w="med" len="med"/>
                </a:ln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b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charset="0"/>
                    </a:rPr>
                    <a:t>Processor</a:t>
                  </a: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endParaRPr>
                </a:p>
              </p:txBody>
            </p:sp>
            <p:sp>
              <p:nvSpPr>
                <p:cNvPr id="23" name="Rounded Rectangle 22"/>
                <p:cNvSpPr/>
                <p:nvPr/>
              </p:nvSpPr>
              <p:spPr bwMode="auto">
                <a:xfrm>
                  <a:off x="3810000" y="3352800"/>
                  <a:ext cx="1524000" cy="1066800"/>
                </a:xfrm>
                <a:prstGeom prst="roundRect">
                  <a:avLst/>
                </a:prstGeom>
                <a:gradFill>
                  <a:gsLst>
                    <a:gs pos="0">
                      <a:schemeClr val="accent1">
                        <a:tint val="100000"/>
                        <a:shade val="100000"/>
                        <a:satMod val="130000"/>
                      </a:schemeClr>
                    </a:gs>
                    <a:gs pos="100000">
                      <a:schemeClr val="accent1">
                        <a:lumMod val="60000"/>
                        <a:lumOff val="40000"/>
                      </a:schemeClr>
                    </a:gs>
                  </a:gsLst>
                </a:gradFill>
                <a:ln>
                  <a:headEnd type="none" w="med" len="med"/>
                  <a:tailEnd type="none" w="med" len="med"/>
                </a:ln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b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charset="0"/>
                    </a:rPr>
                    <a:t>Processor</a:t>
                  </a: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endParaRPr>
                </a:p>
              </p:txBody>
            </p:sp>
            <p:sp>
              <p:nvSpPr>
                <p:cNvPr id="24" name="Rounded Rectangle 23"/>
                <p:cNvSpPr/>
                <p:nvPr/>
              </p:nvSpPr>
              <p:spPr bwMode="auto">
                <a:xfrm>
                  <a:off x="3962400" y="3429000"/>
                  <a:ext cx="1524000" cy="1066800"/>
                </a:xfrm>
                <a:prstGeom prst="roundRect">
                  <a:avLst/>
                </a:prstGeom>
                <a:gradFill>
                  <a:gsLst>
                    <a:gs pos="0">
                      <a:schemeClr val="accent1">
                        <a:tint val="100000"/>
                        <a:shade val="100000"/>
                        <a:satMod val="130000"/>
                      </a:schemeClr>
                    </a:gs>
                    <a:gs pos="100000">
                      <a:schemeClr val="accent1">
                        <a:lumMod val="60000"/>
                        <a:lumOff val="40000"/>
                      </a:schemeClr>
                    </a:gs>
                  </a:gsLst>
                </a:gradFill>
                <a:ln>
                  <a:headEnd type="none" w="med" len="med"/>
                  <a:tailEnd type="none" w="med" len="med"/>
                </a:ln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b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charset="0"/>
                    </a:rPr>
                    <a:t>Processor</a:t>
                  </a: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endParaRPr>
                </a:p>
              </p:txBody>
            </p:sp>
            <p:sp>
              <p:nvSpPr>
                <p:cNvPr id="25" name="Rounded Rectangle 24"/>
                <p:cNvSpPr/>
                <p:nvPr/>
              </p:nvSpPr>
              <p:spPr bwMode="auto">
                <a:xfrm>
                  <a:off x="4114800" y="3505200"/>
                  <a:ext cx="1524000" cy="1066800"/>
                </a:xfrm>
                <a:prstGeom prst="roundRect">
                  <a:avLst/>
                </a:prstGeom>
                <a:gradFill>
                  <a:gsLst>
                    <a:gs pos="0">
                      <a:schemeClr val="accent1">
                        <a:tint val="100000"/>
                        <a:shade val="100000"/>
                        <a:satMod val="130000"/>
                      </a:schemeClr>
                    </a:gs>
                    <a:gs pos="100000">
                      <a:schemeClr val="accent1">
                        <a:lumMod val="60000"/>
                        <a:lumOff val="40000"/>
                      </a:schemeClr>
                    </a:gs>
                  </a:gsLst>
                </a:gradFill>
                <a:ln>
                  <a:headEnd type="none" w="med" len="med"/>
                  <a:tailEnd type="none" w="med" len="med"/>
                </a:ln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b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charset="0"/>
                    </a:rPr>
                    <a:t>Processor</a:t>
                  </a: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endParaRPr>
                </a:p>
              </p:txBody>
            </p:sp>
          </p:grpSp>
          <p:sp>
            <p:nvSpPr>
              <p:cNvPr id="7" name="Rounded Rectangle 6"/>
              <p:cNvSpPr/>
              <p:nvPr/>
            </p:nvSpPr>
            <p:spPr bwMode="auto">
              <a:xfrm>
                <a:off x="4267200" y="3657600"/>
                <a:ext cx="1143000" cy="381000"/>
              </a:xfrm>
              <a:prstGeom prst="roundRect">
                <a:avLst/>
              </a:prstGeom>
              <a:gradFill>
                <a:gsLst>
                  <a:gs pos="0">
                    <a:schemeClr val="accent2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2">
                      <a:lumMod val="60000"/>
                      <a:lumOff val="40000"/>
                    </a:schemeClr>
                  </a:gs>
                </a:gsLst>
              </a:gradFill>
              <a:ln>
                <a:headEnd type="none" w="med" len="med"/>
                <a:tailEnd type="none" w="med" len="med"/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Registers</a:t>
                </a: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cxnSp>
          <p:nvCxnSpPr>
            <p:cNvPr id="50" name="Straight Connector 49"/>
            <p:cNvCxnSpPr>
              <a:stCxn id="25" idx="0"/>
            </p:cNvCxnSpPr>
            <p:nvPr/>
          </p:nvCxnSpPr>
          <p:spPr bwMode="auto">
            <a:xfrm rot="5400000" flipH="1" flipV="1">
              <a:off x="2933700" y="3162300"/>
              <a:ext cx="38100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br">
                <a:srgbClr val="000000">
                  <a:alpha val="43000"/>
                </a:srgbClr>
              </a:outerShdw>
            </a:effectLst>
          </p:spPr>
        </p:cxnSp>
        <p:cxnSp>
          <p:nvCxnSpPr>
            <p:cNvPr id="62" name="Straight Connector 61"/>
            <p:cNvCxnSpPr>
              <a:stCxn id="24" idx="0"/>
            </p:cNvCxnSpPr>
            <p:nvPr/>
          </p:nvCxnSpPr>
          <p:spPr bwMode="auto">
            <a:xfrm rot="5400000" flipH="1" flipV="1">
              <a:off x="2819400" y="3124200"/>
              <a:ext cx="30480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br">
                <a:srgbClr val="000000">
                  <a:alpha val="43000"/>
                </a:srgbClr>
              </a:outerShdw>
            </a:effectLst>
          </p:spPr>
        </p:cxnSp>
        <p:cxnSp>
          <p:nvCxnSpPr>
            <p:cNvPr id="64" name="Straight Connector 63"/>
            <p:cNvCxnSpPr>
              <a:stCxn id="23" idx="0"/>
            </p:cNvCxnSpPr>
            <p:nvPr/>
          </p:nvCxnSpPr>
          <p:spPr bwMode="auto">
            <a:xfrm rot="5400000" flipH="1" flipV="1">
              <a:off x="2705100" y="3086100"/>
              <a:ext cx="22860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br">
                <a:srgbClr val="000000">
                  <a:alpha val="43000"/>
                </a:srgbClr>
              </a:outerShdw>
            </a:effectLst>
          </p:spPr>
        </p:cxnSp>
        <p:cxnSp>
          <p:nvCxnSpPr>
            <p:cNvPr id="68" name="Straight Connector 67"/>
            <p:cNvCxnSpPr>
              <a:stCxn id="22" idx="0"/>
            </p:cNvCxnSpPr>
            <p:nvPr/>
          </p:nvCxnSpPr>
          <p:spPr bwMode="auto">
            <a:xfrm rot="5400000" flipH="1" flipV="1">
              <a:off x="2590800" y="3048000"/>
              <a:ext cx="15240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br">
                <a:srgbClr val="000000">
                  <a:alpha val="43000"/>
                </a:srgbClr>
              </a:outerShdw>
            </a:effectLst>
          </p:spPr>
        </p:cxnSp>
        <p:cxnSp>
          <p:nvCxnSpPr>
            <p:cNvPr id="70" name="Straight Connector 69"/>
            <p:cNvCxnSpPr>
              <a:stCxn id="8" idx="0"/>
            </p:cNvCxnSpPr>
            <p:nvPr/>
          </p:nvCxnSpPr>
          <p:spPr bwMode="auto">
            <a:xfrm rot="5400000" flipH="1" flipV="1">
              <a:off x="2476500" y="3009900"/>
              <a:ext cx="7620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br">
                <a:srgbClr val="000000">
                  <a:alpha val="43000"/>
                </a:srgbClr>
              </a:outerShdw>
            </a:effectLst>
          </p:spPr>
        </p:cxnSp>
      </p:grpSp>
      <p:cxnSp>
        <p:nvCxnSpPr>
          <p:cNvPr id="46" name="Straight Connector 45"/>
          <p:cNvCxnSpPr>
            <a:stCxn id="29" idx="3"/>
          </p:cNvCxnSpPr>
          <p:nvPr/>
        </p:nvCxnSpPr>
        <p:spPr bwMode="auto">
          <a:xfrm>
            <a:off x="3962400" y="4838700"/>
            <a:ext cx="83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</p:cxn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Gri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2200" y="1447800"/>
            <a:ext cx="2308861" cy="1828800"/>
          </a:xfrm>
          <a:prstGeom prst="rect">
            <a:avLst/>
          </a:prstGeom>
        </p:spPr>
      </p:pic>
      <p:pic>
        <p:nvPicPr>
          <p:cNvPr id="19" name="Picture 18" descr="GridPartition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2200" y="1447800"/>
            <a:ext cx="2308860" cy="1828800"/>
          </a:xfrm>
          <a:prstGeom prst="rect">
            <a:avLst/>
          </a:prstGeom>
        </p:spPr>
      </p:pic>
      <p:pic>
        <p:nvPicPr>
          <p:cNvPr id="20" name="Picture 19" descr="Element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62200" y="1447800"/>
            <a:ext cx="2308860" cy="1828800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Revisiting the Pipeline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Lightweight Object</a:t>
            </a:r>
          </a:p>
          <a:p>
            <a:r>
              <a:rPr lang="en-US" dirty="0" smtClean="0"/>
              <a:t>Serial Execution</a:t>
            </a:r>
          </a:p>
          <a:p>
            <a:r>
              <a:rPr lang="en-US" dirty="0" smtClean="0"/>
              <a:t>No explicit partitioning</a:t>
            </a:r>
          </a:p>
          <a:p>
            <a:r>
              <a:rPr lang="en-US" dirty="0" smtClean="0"/>
              <a:t>No access to larger structures</a:t>
            </a:r>
          </a:p>
          <a:p>
            <a:r>
              <a:rPr lang="en-US" dirty="0" smtClean="0"/>
              <a:t>No state</a:t>
            </a:r>
          </a:p>
        </p:txBody>
      </p:sp>
      <p:grpSp>
        <p:nvGrpSpPr>
          <p:cNvPr id="2" name="Group 15"/>
          <p:cNvGrpSpPr/>
          <p:nvPr/>
        </p:nvGrpSpPr>
        <p:grpSpPr>
          <a:xfrm>
            <a:off x="1815253" y="1905000"/>
            <a:ext cx="1676400" cy="3277394"/>
            <a:chOff x="3733800" y="1219200"/>
            <a:chExt cx="1676400" cy="3277394"/>
          </a:xfrm>
        </p:grpSpPr>
        <p:sp>
          <p:nvSpPr>
            <p:cNvPr id="13" name="Rounded Rectangle 12"/>
            <p:cNvSpPr/>
            <p:nvPr/>
          </p:nvSpPr>
          <p:spPr bwMode="auto">
            <a:xfrm>
              <a:off x="3733800" y="2438400"/>
              <a:ext cx="1676400" cy="8382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Filter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 bwMode="auto">
            <a:xfrm rot="5400000">
              <a:off x="3962400" y="3886200"/>
              <a:ext cx="1219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 rot="5400000">
              <a:off x="3963194" y="1828006"/>
              <a:ext cx="1219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2543866" y="3155043"/>
            <a:ext cx="4056269" cy="547914"/>
            <a:chOff x="2543866" y="3155043"/>
            <a:chExt cx="4056269" cy="547914"/>
          </a:xfrm>
        </p:grpSpPr>
        <p:sp>
          <p:nvSpPr>
            <p:cNvPr id="5" name="TextBox 4"/>
            <p:cNvSpPr txBox="1"/>
            <p:nvPr/>
          </p:nvSpPr>
          <p:spPr>
            <a:xfrm>
              <a:off x="2543866" y="3155043"/>
              <a:ext cx="405626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latin typeface="+mn-lt"/>
                </a:rPr>
                <a:t>function ( in     , out      )</a:t>
              </a:r>
              <a:endParaRPr lang="en-US" sz="2800" dirty="0">
                <a:latin typeface="+mn-lt"/>
              </a:endParaRPr>
            </a:p>
          </p:txBody>
        </p:sp>
        <p:pic>
          <p:nvPicPr>
            <p:cNvPr id="9" name="Picture 8" descr="Capture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25066" y="3231243"/>
              <a:ext cx="457200" cy="471714"/>
            </a:xfrm>
            <a:prstGeom prst="rect">
              <a:avLst/>
            </a:prstGeom>
          </p:spPr>
        </p:pic>
        <p:pic>
          <p:nvPicPr>
            <p:cNvPr id="10" name="Picture 9" descr="Capture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744266" y="3231243"/>
              <a:ext cx="457200" cy="471714"/>
            </a:xfrm>
            <a:prstGeom prst="rect">
              <a:avLst/>
            </a:prstGeom>
          </p:spPr>
        </p:pic>
      </p:grp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 bwMode="auto">
          <a:xfrm>
            <a:off x="1905000" y="1981200"/>
            <a:ext cx="5181600" cy="2286000"/>
          </a:xfrm>
          <a:prstGeom prst="round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</a:gradFill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Worklet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2" name="Group 11"/>
          <p:cNvGrpSpPr/>
          <p:nvPr/>
        </p:nvGrpSpPr>
        <p:grpSpPr>
          <a:xfrm>
            <a:off x="2543866" y="3155043"/>
            <a:ext cx="4056269" cy="547914"/>
            <a:chOff x="2543866" y="3155043"/>
            <a:chExt cx="4056269" cy="547914"/>
          </a:xfrm>
        </p:grpSpPr>
        <p:sp>
          <p:nvSpPr>
            <p:cNvPr id="5" name="TextBox 4"/>
            <p:cNvSpPr txBox="1"/>
            <p:nvPr/>
          </p:nvSpPr>
          <p:spPr>
            <a:xfrm>
              <a:off x="2543866" y="3155043"/>
              <a:ext cx="405626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latin typeface="+mn-lt"/>
                </a:rPr>
                <a:t>function ( in     , out      )</a:t>
              </a:r>
              <a:endParaRPr lang="en-US" sz="2800" dirty="0">
                <a:latin typeface="+mn-lt"/>
              </a:endParaRPr>
            </a:p>
          </p:txBody>
        </p:sp>
        <p:pic>
          <p:nvPicPr>
            <p:cNvPr id="9" name="Picture 8" descr="Capture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25066" y="3231243"/>
              <a:ext cx="457200" cy="471714"/>
            </a:xfrm>
            <a:prstGeom prst="rect">
              <a:avLst/>
            </a:prstGeom>
          </p:spPr>
        </p:pic>
        <p:pic>
          <p:nvPicPr>
            <p:cNvPr id="10" name="Picture 9" descr="Capture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744266" y="3231243"/>
              <a:ext cx="457200" cy="471714"/>
            </a:xfrm>
            <a:prstGeom prst="rect">
              <a:avLst/>
            </a:prstGeom>
          </p:spPr>
        </p:pic>
      </p:grpSp>
      <p:cxnSp>
        <p:nvCxnSpPr>
          <p:cNvPr id="8" name="Straight Arrow Connector 7"/>
          <p:cNvCxnSpPr>
            <a:endCxn id="9" idx="0"/>
          </p:cNvCxnSpPr>
          <p:nvPr/>
        </p:nvCxnSpPr>
        <p:spPr bwMode="auto">
          <a:xfrm rot="16200000" flipH="1">
            <a:off x="3565979" y="2072821"/>
            <a:ext cx="231684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</p:cxnSp>
      <p:cxnSp>
        <p:nvCxnSpPr>
          <p:cNvPr id="12" name="Straight Arrow Connector 11"/>
          <p:cNvCxnSpPr>
            <a:stCxn id="10" idx="2"/>
          </p:cNvCxnSpPr>
          <p:nvPr/>
        </p:nvCxnSpPr>
        <p:spPr bwMode="auto">
          <a:xfrm rot="5400000">
            <a:off x="4966845" y="4708978"/>
            <a:ext cx="201204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</p:cxn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 descr="Captur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838200"/>
            <a:ext cx="1667510" cy="1371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Iteration Mechanism</a:t>
            </a:r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838200" y="1428353"/>
            <a:ext cx="2286000" cy="4001294"/>
            <a:chOff x="838200" y="1447800"/>
            <a:chExt cx="2286000" cy="4001294"/>
          </a:xfrm>
        </p:grpSpPr>
        <p:grpSp>
          <p:nvGrpSpPr>
            <p:cNvPr id="15" name="Group 14"/>
            <p:cNvGrpSpPr/>
            <p:nvPr/>
          </p:nvGrpSpPr>
          <p:grpSpPr>
            <a:xfrm>
              <a:off x="838200" y="2095500"/>
              <a:ext cx="2286000" cy="2667000"/>
              <a:chOff x="1295400" y="1752600"/>
              <a:chExt cx="2286000" cy="2667000"/>
            </a:xfrm>
          </p:grpSpPr>
          <p:sp>
            <p:nvSpPr>
              <p:cNvPr id="9" name="Rounded Rectangle 8"/>
              <p:cNvSpPr/>
              <p:nvPr/>
            </p:nvSpPr>
            <p:spPr bwMode="auto">
              <a:xfrm>
                <a:off x="1295400" y="1752600"/>
                <a:ext cx="1981200" cy="2667000"/>
              </a:xfrm>
              <a:prstGeom prst="roundRect">
                <a:avLst/>
              </a:prstGeom>
              <a:gradFill>
                <a:gsLst>
                  <a:gs pos="0">
                    <a:schemeClr val="accent3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3">
                      <a:lumMod val="60000"/>
                      <a:lumOff val="40000"/>
                    </a:schemeClr>
                  </a:gs>
                </a:gsLst>
              </a:gradFill>
              <a:ln>
                <a:headEnd type="none" w="med" len="med"/>
                <a:tailEnd type="none" w="med" len="med"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Executive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0" name="Rounded Rectangle 9"/>
              <p:cNvSpPr/>
              <p:nvPr/>
            </p:nvSpPr>
            <p:spPr bwMode="auto">
              <a:xfrm>
                <a:off x="1447800" y="2590800"/>
                <a:ext cx="1295400" cy="1524000"/>
              </a:xfrm>
              <a:prstGeom prst="round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12" name="Straight Arrow Connector 11"/>
              <p:cNvCxnSpPr/>
              <p:nvPr/>
            </p:nvCxnSpPr>
            <p:spPr bwMode="auto">
              <a:xfrm rot="5400000">
                <a:off x="2628900" y="2933700"/>
                <a:ext cx="228600" cy="158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4" name="Rounded Rectangle 3"/>
              <p:cNvSpPr/>
              <p:nvPr/>
            </p:nvSpPr>
            <p:spPr bwMode="auto">
              <a:xfrm>
                <a:off x="1905000" y="3048000"/>
                <a:ext cx="1676400" cy="838200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Worklet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1524174" y="2375356"/>
                <a:ext cx="129522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dirty="0" err="1" smtClean="0">
                    <a:latin typeface="+mn-lt"/>
                  </a:rPr>
                  <a:t>foreach</a:t>
                </a:r>
                <a:r>
                  <a:rPr lang="en-US" sz="1400" dirty="0" smtClean="0">
                    <a:latin typeface="+mn-lt"/>
                  </a:rPr>
                  <a:t> element</a:t>
                </a:r>
                <a:endParaRPr lang="en-US" sz="1400" dirty="0">
                  <a:latin typeface="+mn-lt"/>
                </a:endParaRPr>
              </a:p>
            </p:txBody>
          </p:sp>
        </p:grpSp>
        <p:cxnSp>
          <p:nvCxnSpPr>
            <p:cNvPr id="18" name="Straight Arrow Connector 17"/>
            <p:cNvCxnSpPr>
              <a:stCxn id="9" idx="2"/>
            </p:cNvCxnSpPr>
            <p:nvPr/>
          </p:nvCxnSpPr>
          <p:spPr bwMode="auto">
            <a:xfrm rot="5400000">
              <a:off x="1485900" y="5105400"/>
              <a:ext cx="6858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/>
            <p:cNvCxnSpPr>
              <a:endCxn id="9" idx="0"/>
            </p:cNvCxnSpPr>
            <p:nvPr/>
          </p:nvCxnSpPr>
          <p:spPr bwMode="auto">
            <a:xfrm rot="5400000">
              <a:off x="1505744" y="1770856"/>
              <a:ext cx="6477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pic>
        <p:nvPicPr>
          <p:cNvPr id="28" name="Picture 27" descr="Captur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2200" y="3048000"/>
            <a:ext cx="228600" cy="235857"/>
          </a:xfrm>
          <a:prstGeom prst="rect">
            <a:avLst/>
          </a:prstGeom>
        </p:spPr>
      </p:pic>
      <p:grpSp>
        <p:nvGrpSpPr>
          <p:cNvPr id="161" name="Group 160"/>
          <p:cNvGrpSpPr/>
          <p:nvPr/>
        </p:nvGrpSpPr>
        <p:grpSpPr>
          <a:xfrm>
            <a:off x="4038600" y="1828403"/>
            <a:ext cx="4648200" cy="3201194"/>
            <a:chOff x="4267200" y="2667000"/>
            <a:chExt cx="4648200" cy="3201194"/>
          </a:xfrm>
        </p:grpSpPr>
        <p:grpSp>
          <p:nvGrpSpPr>
            <p:cNvPr id="25" name="Group 24"/>
            <p:cNvGrpSpPr/>
            <p:nvPr/>
          </p:nvGrpSpPr>
          <p:grpSpPr>
            <a:xfrm>
              <a:off x="4267200" y="2667000"/>
              <a:ext cx="1676400" cy="2210594"/>
              <a:chOff x="3962400" y="2667000"/>
              <a:chExt cx="1676400" cy="2210594"/>
            </a:xfrm>
          </p:grpSpPr>
          <p:sp>
            <p:nvSpPr>
              <p:cNvPr id="16" name="Rounded Rectangle 15"/>
              <p:cNvSpPr/>
              <p:nvPr/>
            </p:nvSpPr>
            <p:spPr bwMode="auto">
              <a:xfrm>
                <a:off x="3962400" y="3352800"/>
                <a:ext cx="1676400" cy="838200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Functor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21" name="Straight Arrow Connector 20"/>
              <p:cNvCxnSpPr>
                <a:endCxn id="16" idx="0"/>
              </p:cNvCxnSpPr>
              <p:nvPr/>
            </p:nvCxnSpPr>
            <p:spPr bwMode="auto">
              <a:xfrm rot="5400000">
                <a:off x="4458494" y="3009106"/>
                <a:ext cx="685800" cy="158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23" name="Straight Arrow Connector 22"/>
              <p:cNvCxnSpPr>
                <a:stCxn id="16" idx="2"/>
              </p:cNvCxnSpPr>
              <p:nvPr/>
            </p:nvCxnSpPr>
            <p:spPr bwMode="auto">
              <a:xfrm rot="5400000">
                <a:off x="4457700" y="4533900"/>
                <a:ext cx="685800" cy="158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grpSp>
          <p:nvGrpSpPr>
            <p:cNvPr id="109" name="Group 108"/>
            <p:cNvGrpSpPr/>
            <p:nvPr/>
          </p:nvGrpSpPr>
          <p:grpSpPr>
            <a:xfrm>
              <a:off x="4495800" y="2743200"/>
              <a:ext cx="1676400" cy="2210594"/>
              <a:chOff x="3962400" y="2667000"/>
              <a:chExt cx="1676400" cy="2210594"/>
            </a:xfrm>
          </p:grpSpPr>
          <p:sp>
            <p:nvSpPr>
              <p:cNvPr id="110" name="Rounded Rectangle 109"/>
              <p:cNvSpPr/>
              <p:nvPr/>
            </p:nvSpPr>
            <p:spPr bwMode="auto">
              <a:xfrm>
                <a:off x="3962400" y="3352800"/>
                <a:ext cx="1676400" cy="838200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Functor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111" name="Straight Arrow Connector 110"/>
              <p:cNvCxnSpPr>
                <a:endCxn id="110" idx="0"/>
              </p:cNvCxnSpPr>
              <p:nvPr/>
            </p:nvCxnSpPr>
            <p:spPr bwMode="auto">
              <a:xfrm rot="5400000">
                <a:off x="4458494" y="3009106"/>
                <a:ext cx="685800" cy="158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12" name="Straight Arrow Connector 111"/>
              <p:cNvCxnSpPr>
                <a:stCxn id="110" idx="2"/>
              </p:cNvCxnSpPr>
              <p:nvPr/>
            </p:nvCxnSpPr>
            <p:spPr bwMode="auto">
              <a:xfrm rot="5400000">
                <a:off x="4457700" y="4533900"/>
                <a:ext cx="685800" cy="158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grpSp>
          <p:nvGrpSpPr>
            <p:cNvPr id="113" name="Group 112"/>
            <p:cNvGrpSpPr/>
            <p:nvPr/>
          </p:nvGrpSpPr>
          <p:grpSpPr>
            <a:xfrm>
              <a:off x="4724400" y="2819400"/>
              <a:ext cx="1676400" cy="2210594"/>
              <a:chOff x="3962400" y="2667000"/>
              <a:chExt cx="1676400" cy="2210594"/>
            </a:xfrm>
          </p:grpSpPr>
          <p:sp>
            <p:nvSpPr>
              <p:cNvPr id="114" name="Rounded Rectangle 113"/>
              <p:cNvSpPr/>
              <p:nvPr/>
            </p:nvSpPr>
            <p:spPr bwMode="auto">
              <a:xfrm>
                <a:off x="3962400" y="3352800"/>
                <a:ext cx="1676400" cy="838200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Functor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115" name="Straight Arrow Connector 114"/>
              <p:cNvCxnSpPr>
                <a:endCxn id="114" idx="0"/>
              </p:cNvCxnSpPr>
              <p:nvPr/>
            </p:nvCxnSpPr>
            <p:spPr bwMode="auto">
              <a:xfrm rot="5400000">
                <a:off x="4458494" y="3009106"/>
                <a:ext cx="685800" cy="158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16" name="Straight Arrow Connector 115"/>
              <p:cNvCxnSpPr>
                <a:stCxn id="114" idx="2"/>
              </p:cNvCxnSpPr>
              <p:nvPr/>
            </p:nvCxnSpPr>
            <p:spPr bwMode="auto">
              <a:xfrm rot="5400000">
                <a:off x="4457700" y="4533900"/>
                <a:ext cx="685800" cy="158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grpSp>
          <p:nvGrpSpPr>
            <p:cNvPr id="117" name="Group 116"/>
            <p:cNvGrpSpPr/>
            <p:nvPr/>
          </p:nvGrpSpPr>
          <p:grpSpPr>
            <a:xfrm>
              <a:off x="4953000" y="2895600"/>
              <a:ext cx="1676400" cy="2210594"/>
              <a:chOff x="3962400" y="2667000"/>
              <a:chExt cx="1676400" cy="2210594"/>
            </a:xfrm>
          </p:grpSpPr>
          <p:sp>
            <p:nvSpPr>
              <p:cNvPr id="118" name="Rounded Rectangle 117"/>
              <p:cNvSpPr/>
              <p:nvPr/>
            </p:nvSpPr>
            <p:spPr bwMode="auto">
              <a:xfrm>
                <a:off x="3962400" y="3352800"/>
                <a:ext cx="1676400" cy="838200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Functor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119" name="Straight Arrow Connector 118"/>
              <p:cNvCxnSpPr>
                <a:endCxn id="118" idx="0"/>
              </p:cNvCxnSpPr>
              <p:nvPr/>
            </p:nvCxnSpPr>
            <p:spPr bwMode="auto">
              <a:xfrm rot="5400000">
                <a:off x="4458494" y="3009106"/>
                <a:ext cx="685800" cy="158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20" name="Straight Arrow Connector 119"/>
              <p:cNvCxnSpPr>
                <a:stCxn id="118" idx="2"/>
              </p:cNvCxnSpPr>
              <p:nvPr/>
            </p:nvCxnSpPr>
            <p:spPr bwMode="auto">
              <a:xfrm rot="5400000">
                <a:off x="4457700" y="4533900"/>
                <a:ext cx="685800" cy="158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grpSp>
          <p:nvGrpSpPr>
            <p:cNvPr id="121" name="Group 120"/>
            <p:cNvGrpSpPr/>
            <p:nvPr/>
          </p:nvGrpSpPr>
          <p:grpSpPr>
            <a:xfrm>
              <a:off x="5181600" y="2971800"/>
              <a:ext cx="1676400" cy="2210594"/>
              <a:chOff x="3962400" y="2667000"/>
              <a:chExt cx="1676400" cy="2210594"/>
            </a:xfrm>
          </p:grpSpPr>
          <p:sp>
            <p:nvSpPr>
              <p:cNvPr id="122" name="Rounded Rectangle 121"/>
              <p:cNvSpPr/>
              <p:nvPr/>
            </p:nvSpPr>
            <p:spPr bwMode="auto">
              <a:xfrm>
                <a:off x="3962400" y="3352800"/>
                <a:ext cx="1676400" cy="838200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Functor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123" name="Straight Arrow Connector 122"/>
              <p:cNvCxnSpPr>
                <a:endCxn id="122" idx="0"/>
              </p:cNvCxnSpPr>
              <p:nvPr/>
            </p:nvCxnSpPr>
            <p:spPr bwMode="auto">
              <a:xfrm rot="5400000">
                <a:off x="4458494" y="3009106"/>
                <a:ext cx="685800" cy="158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24" name="Straight Arrow Connector 123"/>
              <p:cNvCxnSpPr>
                <a:stCxn id="122" idx="2"/>
              </p:cNvCxnSpPr>
              <p:nvPr/>
            </p:nvCxnSpPr>
            <p:spPr bwMode="auto">
              <a:xfrm rot="5400000">
                <a:off x="4457700" y="4533900"/>
                <a:ext cx="685800" cy="158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grpSp>
          <p:nvGrpSpPr>
            <p:cNvPr id="125" name="Group 124"/>
            <p:cNvGrpSpPr/>
            <p:nvPr/>
          </p:nvGrpSpPr>
          <p:grpSpPr>
            <a:xfrm>
              <a:off x="5410200" y="3048000"/>
              <a:ext cx="1676400" cy="2210594"/>
              <a:chOff x="3962400" y="2667000"/>
              <a:chExt cx="1676400" cy="2210594"/>
            </a:xfrm>
          </p:grpSpPr>
          <p:sp>
            <p:nvSpPr>
              <p:cNvPr id="126" name="Rounded Rectangle 125"/>
              <p:cNvSpPr/>
              <p:nvPr/>
            </p:nvSpPr>
            <p:spPr bwMode="auto">
              <a:xfrm>
                <a:off x="3962400" y="3352800"/>
                <a:ext cx="1676400" cy="838200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Functor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127" name="Straight Arrow Connector 126"/>
              <p:cNvCxnSpPr>
                <a:endCxn id="126" idx="0"/>
              </p:cNvCxnSpPr>
              <p:nvPr/>
            </p:nvCxnSpPr>
            <p:spPr bwMode="auto">
              <a:xfrm rot="5400000">
                <a:off x="4458494" y="3009106"/>
                <a:ext cx="685800" cy="158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28" name="Straight Arrow Connector 127"/>
              <p:cNvCxnSpPr>
                <a:stCxn id="126" idx="2"/>
              </p:cNvCxnSpPr>
              <p:nvPr/>
            </p:nvCxnSpPr>
            <p:spPr bwMode="auto">
              <a:xfrm rot="5400000">
                <a:off x="4457700" y="4533900"/>
                <a:ext cx="685800" cy="158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grpSp>
          <p:nvGrpSpPr>
            <p:cNvPr id="129" name="Group 128"/>
            <p:cNvGrpSpPr/>
            <p:nvPr/>
          </p:nvGrpSpPr>
          <p:grpSpPr>
            <a:xfrm>
              <a:off x="5638800" y="3124200"/>
              <a:ext cx="1676400" cy="2210594"/>
              <a:chOff x="3962400" y="2667000"/>
              <a:chExt cx="1676400" cy="2210594"/>
            </a:xfrm>
          </p:grpSpPr>
          <p:sp>
            <p:nvSpPr>
              <p:cNvPr id="130" name="Rounded Rectangle 129"/>
              <p:cNvSpPr/>
              <p:nvPr/>
            </p:nvSpPr>
            <p:spPr bwMode="auto">
              <a:xfrm>
                <a:off x="3962400" y="3352800"/>
                <a:ext cx="1676400" cy="838200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Functor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131" name="Straight Arrow Connector 130"/>
              <p:cNvCxnSpPr>
                <a:endCxn id="130" idx="0"/>
              </p:cNvCxnSpPr>
              <p:nvPr/>
            </p:nvCxnSpPr>
            <p:spPr bwMode="auto">
              <a:xfrm rot="5400000">
                <a:off x="4458494" y="3009106"/>
                <a:ext cx="685800" cy="158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32" name="Straight Arrow Connector 131"/>
              <p:cNvCxnSpPr>
                <a:stCxn id="130" idx="2"/>
              </p:cNvCxnSpPr>
              <p:nvPr/>
            </p:nvCxnSpPr>
            <p:spPr bwMode="auto">
              <a:xfrm rot="5400000">
                <a:off x="4457700" y="4533900"/>
                <a:ext cx="685800" cy="158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grpSp>
          <p:nvGrpSpPr>
            <p:cNvPr id="133" name="Group 132"/>
            <p:cNvGrpSpPr/>
            <p:nvPr/>
          </p:nvGrpSpPr>
          <p:grpSpPr>
            <a:xfrm>
              <a:off x="5867400" y="3200400"/>
              <a:ext cx="1676400" cy="2210594"/>
              <a:chOff x="3962400" y="2667000"/>
              <a:chExt cx="1676400" cy="2210594"/>
            </a:xfrm>
          </p:grpSpPr>
          <p:sp>
            <p:nvSpPr>
              <p:cNvPr id="134" name="Rounded Rectangle 133"/>
              <p:cNvSpPr/>
              <p:nvPr/>
            </p:nvSpPr>
            <p:spPr bwMode="auto">
              <a:xfrm>
                <a:off x="3962400" y="3352800"/>
                <a:ext cx="1676400" cy="838200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Functor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135" name="Straight Arrow Connector 134"/>
              <p:cNvCxnSpPr>
                <a:endCxn id="134" idx="0"/>
              </p:cNvCxnSpPr>
              <p:nvPr/>
            </p:nvCxnSpPr>
            <p:spPr bwMode="auto">
              <a:xfrm rot="5400000">
                <a:off x="4458494" y="3009106"/>
                <a:ext cx="685800" cy="158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36" name="Straight Arrow Connector 135"/>
              <p:cNvCxnSpPr>
                <a:stCxn id="134" idx="2"/>
              </p:cNvCxnSpPr>
              <p:nvPr/>
            </p:nvCxnSpPr>
            <p:spPr bwMode="auto">
              <a:xfrm rot="5400000">
                <a:off x="4457700" y="4533900"/>
                <a:ext cx="685800" cy="158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grpSp>
          <p:nvGrpSpPr>
            <p:cNvPr id="137" name="Group 136"/>
            <p:cNvGrpSpPr/>
            <p:nvPr/>
          </p:nvGrpSpPr>
          <p:grpSpPr>
            <a:xfrm>
              <a:off x="6096000" y="3276600"/>
              <a:ext cx="1676400" cy="2210594"/>
              <a:chOff x="3962400" y="2667000"/>
              <a:chExt cx="1676400" cy="2210594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3962400" y="3352800"/>
                <a:ext cx="1676400" cy="838200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Functor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139" name="Straight Arrow Connector 138"/>
              <p:cNvCxnSpPr>
                <a:endCxn id="138" idx="0"/>
              </p:cNvCxnSpPr>
              <p:nvPr/>
            </p:nvCxnSpPr>
            <p:spPr bwMode="auto">
              <a:xfrm rot="5400000">
                <a:off x="4458494" y="3009106"/>
                <a:ext cx="685800" cy="158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40" name="Straight Arrow Connector 139"/>
              <p:cNvCxnSpPr>
                <a:stCxn id="138" idx="2"/>
              </p:cNvCxnSpPr>
              <p:nvPr/>
            </p:nvCxnSpPr>
            <p:spPr bwMode="auto">
              <a:xfrm rot="5400000">
                <a:off x="4457700" y="4533900"/>
                <a:ext cx="685800" cy="158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grpSp>
          <p:nvGrpSpPr>
            <p:cNvPr id="141" name="Group 140"/>
            <p:cNvGrpSpPr/>
            <p:nvPr/>
          </p:nvGrpSpPr>
          <p:grpSpPr>
            <a:xfrm>
              <a:off x="6324600" y="3352800"/>
              <a:ext cx="1676400" cy="2210594"/>
              <a:chOff x="3962400" y="2667000"/>
              <a:chExt cx="1676400" cy="2210594"/>
            </a:xfrm>
          </p:grpSpPr>
          <p:sp>
            <p:nvSpPr>
              <p:cNvPr id="142" name="Rounded Rectangle 141"/>
              <p:cNvSpPr/>
              <p:nvPr/>
            </p:nvSpPr>
            <p:spPr bwMode="auto">
              <a:xfrm>
                <a:off x="3962400" y="3352800"/>
                <a:ext cx="1676400" cy="838200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Functor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143" name="Straight Arrow Connector 142"/>
              <p:cNvCxnSpPr>
                <a:endCxn id="142" idx="0"/>
              </p:cNvCxnSpPr>
              <p:nvPr/>
            </p:nvCxnSpPr>
            <p:spPr bwMode="auto">
              <a:xfrm rot="5400000">
                <a:off x="4458494" y="3009106"/>
                <a:ext cx="685800" cy="158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44" name="Straight Arrow Connector 143"/>
              <p:cNvCxnSpPr>
                <a:stCxn id="142" idx="2"/>
              </p:cNvCxnSpPr>
              <p:nvPr/>
            </p:nvCxnSpPr>
            <p:spPr bwMode="auto">
              <a:xfrm rot="5400000">
                <a:off x="4457700" y="4533900"/>
                <a:ext cx="685800" cy="158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grpSp>
          <p:nvGrpSpPr>
            <p:cNvPr id="145" name="Group 144"/>
            <p:cNvGrpSpPr/>
            <p:nvPr/>
          </p:nvGrpSpPr>
          <p:grpSpPr>
            <a:xfrm>
              <a:off x="6553200" y="3429000"/>
              <a:ext cx="1676400" cy="2210594"/>
              <a:chOff x="3962400" y="2667000"/>
              <a:chExt cx="1676400" cy="2210594"/>
            </a:xfrm>
          </p:grpSpPr>
          <p:sp>
            <p:nvSpPr>
              <p:cNvPr id="146" name="Rounded Rectangle 145"/>
              <p:cNvSpPr/>
              <p:nvPr/>
            </p:nvSpPr>
            <p:spPr bwMode="auto">
              <a:xfrm>
                <a:off x="3962400" y="3352800"/>
                <a:ext cx="1676400" cy="838200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Functor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147" name="Straight Arrow Connector 146"/>
              <p:cNvCxnSpPr>
                <a:endCxn id="146" idx="0"/>
              </p:cNvCxnSpPr>
              <p:nvPr/>
            </p:nvCxnSpPr>
            <p:spPr bwMode="auto">
              <a:xfrm rot="5400000">
                <a:off x="4458494" y="3009106"/>
                <a:ext cx="685800" cy="158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48" name="Straight Arrow Connector 147"/>
              <p:cNvCxnSpPr>
                <a:stCxn id="146" idx="2"/>
              </p:cNvCxnSpPr>
              <p:nvPr/>
            </p:nvCxnSpPr>
            <p:spPr bwMode="auto">
              <a:xfrm rot="5400000">
                <a:off x="4457700" y="4533900"/>
                <a:ext cx="685800" cy="158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grpSp>
          <p:nvGrpSpPr>
            <p:cNvPr id="149" name="Group 148"/>
            <p:cNvGrpSpPr/>
            <p:nvPr/>
          </p:nvGrpSpPr>
          <p:grpSpPr>
            <a:xfrm>
              <a:off x="6781800" y="3505200"/>
              <a:ext cx="1676400" cy="2210594"/>
              <a:chOff x="3962400" y="2667000"/>
              <a:chExt cx="1676400" cy="2210594"/>
            </a:xfrm>
          </p:grpSpPr>
          <p:sp>
            <p:nvSpPr>
              <p:cNvPr id="150" name="Rounded Rectangle 149"/>
              <p:cNvSpPr/>
              <p:nvPr/>
            </p:nvSpPr>
            <p:spPr bwMode="auto">
              <a:xfrm>
                <a:off x="3962400" y="3352800"/>
                <a:ext cx="1676400" cy="838200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Functor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151" name="Straight Arrow Connector 150"/>
              <p:cNvCxnSpPr>
                <a:endCxn id="150" idx="0"/>
              </p:cNvCxnSpPr>
              <p:nvPr/>
            </p:nvCxnSpPr>
            <p:spPr bwMode="auto">
              <a:xfrm rot="5400000">
                <a:off x="4458494" y="3009106"/>
                <a:ext cx="685800" cy="158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52" name="Straight Arrow Connector 151"/>
              <p:cNvCxnSpPr>
                <a:stCxn id="150" idx="2"/>
              </p:cNvCxnSpPr>
              <p:nvPr/>
            </p:nvCxnSpPr>
            <p:spPr bwMode="auto">
              <a:xfrm rot="5400000">
                <a:off x="4457700" y="4533900"/>
                <a:ext cx="685800" cy="158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grpSp>
          <p:nvGrpSpPr>
            <p:cNvPr id="153" name="Group 152"/>
            <p:cNvGrpSpPr/>
            <p:nvPr/>
          </p:nvGrpSpPr>
          <p:grpSpPr>
            <a:xfrm>
              <a:off x="7010400" y="3581400"/>
              <a:ext cx="1676400" cy="2210594"/>
              <a:chOff x="3962400" y="2667000"/>
              <a:chExt cx="1676400" cy="2210594"/>
            </a:xfrm>
          </p:grpSpPr>
          <p:sp>
            <p:nvSpPr>
              <p:cNvPr id="154" name="Rounded Rectangle 153"/>
              <p:cNvSpPr/>
              <p:nvPr/>
            </p:nvSpPr>
            <p:spPr bwMode="auto">
              <a:xfrm>
                <a:off x="3962400" y="3352800"/>
                <a:ext cx="1676400" cy="838200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Functor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155" name="Straight Arrow Connector 154"/>
              <p:cNvCxnSpPr>
                <a:endCxn id="154" idx="0"/>
              </p:cNvCxnSpPr>
              <p:nvPr/>
            </p:nvCxnSpPr>
            <p:spPr bwMode="auto">
              <a:xfrm rot="5400000">
                <a:off x="4458494" y="3009106"/>
                <a:ext cx="685800" cy="158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56" name="Straight Arrow Connector 155"/>
              <p:cNvCxnSpPr>
                <a:stCxn id="154" idx="2"/>
              </p:cNvCxnSpPr>
              <p:nvPr/>
            </p:nvCxnSpPr>
            <p:spPr bwMode="auto">
              <a:xfrm rot="5400000">
                <a:off x="4457700" y="4533900"/>
                <a:ext cx="685800" cy="158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grpSp>
          <p:nvGrpSpPr>
            <p:cNvPr id="157" name="Group 156"/>
            <p:cNvGrpSpPr/>
            <p:nvPr/>
          </p:nvGrpSpPr>
          <p:grpSpPr>
            <a:xfrm>
              <a:off x="7239000" y="3657600"/>
              <a:ext cx="1676400" cy="2210594"/>
              <a:chOff x="3962400" y="2667000"/>
              <a:chExt cx="1676400" cy="2210594"/>
            </a:xfrm>
          </p:grpSpPr>
          <p:sp>
            <p:nvSpPr>
              <p:cNvPr id="158" name="Rounded Rectangle 157"/>
              <p:cNvSpPr/>
              <p:nvPr/>
            </p:nvSpPr>
            <p:spPr bwMode="auto">
              <a:xfrm>
                <a:off x="3962400" y="3352800"/>
                <a:ext cx="1676400" cy="838200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Worklet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159" name="Straight Arrow Connector 158"/>
              <p:cNvCxnSpPr>
                <a:endCxn id="158" idx="0"/>
              </p:cNvCxnSpPr>
              <p:nvPr/>
            </p:nvCxnSpPr>
            <p:spPr bwMode="auto">
              <a:xfrm rot="5400000">
                <a:off x="4458494" y="3009106"/>
                <a:ext cx="685800" cy="158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60" name="Straight Arrow Connector 159"/>
              <p:cNvCxnSpPr>
                <a:stCxn id="158" idx="2"/>
              </p:cNvCxnSpPr>
              <p:nvPr/>
            </p:nvCxnSpPr>
            <p:spPr bwMode="auto">
              <a:xfrm rot="5400000">
                <a:off x="4457700" y="4533900"/>
                <a:ext cx="685800" cy="158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</p:grpSp>
      <p:sp>
        <p:nvSpPr>
          <p:cNvPr id="163" name="TextBox 162"/>
          <p:cNvSpPr txBox="1"/>
          <p:nvPr/>
        </p:nvSpPr>
        <p:spPr>
          <a:xfrm>
            <a:off x="2209800" y="5257800"/>
            <a:ext cx="14734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67E7E"/>
                </a:solidFill>
                <a:latin typeface="Comic Sans MS"/>
                <a:cs typeface="Comic Sans MS"/>
              </a:rPr>
              <a:t>Conceptual</a:t>
            </a:r>
          </a:p>
          <a:p>
            <a:pPr algn="ctr"/>
            <a:r>
              <a:rPr lang="en-US" sz="2000" dirty="0" smtClean="0">
                <a:solidFill>
                  <a:srgbClr val="F67E7E"/>
                </a:solidFill>
                <a:latin typeface="Comic Sans MS"/>
                <a:cs typeface="Comic Sans MS"/>
              </a:rPr>
              <a:t>Iteration</a:t>
            </a:r>
            <a:endParaRPr lang="en-US" sz="2000" dirty="0">
              <a:solidFill>
                <a:srgbClr val="F67E7E"/>
              </a:solidFill>
              <a:latin typeface="Comic Sans MS"/>
              <a:cs typeface="Comic Sans MS"/>
            </a:endParaRPr>
          </a:p>
        </p:txBody>
      </p:sp>
      <p:cxnSp>
        <p:nvCxnSpPr>
          <p:cNvPr id="165" name="Straight Arrow Connector 164"/>
          <p:cNvCxnSpPr/>
          <p:nvPr/>
        </p:nvCxnSpPr>
        <p:spPr bwMode="auto">
          <a:xfrm rot="16200000" flipV="1">
            <a:off x="1943100" y="4610100"/>
            <a:ext cx="762000" cy="533400"/>
          </a:xfrm>
          <a:prstGeom prst="straightConnector1">
            <a:avLst/>
          </a:prstGeom>
          <a:solidFill>
            <a:schemeClr val="accent1"/>
          </a:solidFill>
          <a:ln w="3175" cap="flat" cmpd="sng" algn="ctr">
            <a:solidFill>
              <a:srgbClr val="F67E7E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66" name="TextBox 165"/>
          <p:cNvSpPr txBox="1"/>
          <p:nvPr/>
        </p:nvSpPr>
        <p:spPr>
          <a:xfrm>
            <a:off x="4671511" y="5257800"/>
            <a:ext cx="32532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67E7E"/>
                </a:solidFill>
                <a:latin typeface="Comic Sans MS"/>
                <a:cs typeface="Comic Sans MS"/>
              </a:rPr>
              <a:t>Reality: Iterations can be </a:t>
            </a:r>
          </a:p>
          <a:p>
            <a:pPr algn="ctr"/>
            <a:r>
              <a:rPr lang="en-US" sz="2000" dirty="0" smtClean="0">
                <a:solidFill>
                  <a:srgbClr val="F67E7E"/>
                </a:solidFill>
                <a:latin typeface="Comic Sans MS"/>
                <a:cs typeface="Comic Sans MS"/>
              </a:rPr>
              <a:t>scheduled in parallel.</a:t>
            </a:r>
            <a:endParaRPr lang="en-US" sz="2000" dirty="0">
              <a:solidFill>
                <a:srgbClr val="F67E7E"/>
              </a:solidFill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Captur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600" y="838200"/>
            <a:ext cx="1667510" cy="1371600"/>
          </a:xfrm>
          <a:prstGeom prst="rect">
            <a:avLst/>
          </a:prstGeom>
        </p:spPr>
      </p:pic>
      <p:pic>
        <p:nvPicPr>
          <p:cNvPr id="16" name="Picture 15" descr="Captur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838200"/>
            <a:ext cx="1667510" cy="1371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838200" y="1428353"/>
            <a:ext cx="2286000" cy="4001294"/>
            <a:chOff x="838200" y="1447800"/>
            <a:chExt cx="2286000" cy="4001294"/>
          </a:xfrm>
        </p:grpSpPr>
        <p:grpSp>
          <p:nvGrpSpPr>
            <p:cNvPr id="4" name="Group 14"/>
            <p:cNvGrpSpPr/>
            <p:nvPr/>
          </p:nvGrpSpPr>
          <p:grpSpPr>
            <a:xfrm>
              <a:off x="838200" y="2095500"/>
              <a:ext cx="2286000" cy="2667000"/>
              <a:chOff x="1295400" y="1752600"/>
              <a:chExt cx="2286000" cy="2667000"/>
            </a:xfrm>
          </p:grpSpPr>
          <p:sp>
            <p:nvSpPr>
              <p:cNvPr id="7" name="Rounded Rectangle 6"/>
              <p:cNvSpPr/>
              <p:nvPr/>
            </p:nvSpPr>
            <p:spPr bwMode="auto">
              <a:xfrm>
                <a:off x="1295400" y="1752600"/>
                <a:ext cx="1981200" cy="2667000"/>
              </a:xfrm>
              <a:prstGeom prst="roundRect">
                <a:avLst/>
              </a:prstGeom>
              <a:gradFill>
                <a:gsLst>
                  <a:gs pos="0">
                    <a:schemeClr val="accent3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3">
                      <a:lumMod val="60000"/>
                      <a:lumOff val="40000"/>
                    </a:schemeClr>
                  </a:gs>
                </a:gsLst>
              </a:gradFill>
              <a:ln>
                <a:headEnd type="none" w="med" len="med"/>
                <a:tailEnd type="none" w="med" len="med"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Executive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8" name="Rounded Rectangle 7"/>
              <p:cNvSpPr/>
              <p:nvPr/>
            </p:nvSpPr>
            <p:spPr bwMode="auto">
              <a:xfrm>
                <a:off x="1447800" y="2590800"/>
                <a:ext cx="1295400" cy="1524000"/>
              </a:xfrm>
              <a:prstGeom prst="round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9" name="Straight Arrow Connector 8"/>
              <p:cNvCxnSpPr/>
              <p:nvPr/>
            </p:nvCxnSpPr>
            <p:spPr bwMode="auto">
              <a:xfrm rot="5400000">
                <a:off x="2628900" y="2933700"/>
                <a:ext cx="228600" cy="158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10" name="Rounded Rectangle 9"/>
              <p:cNvSpPr/>
              <p:nvPr/>
            </p:nvSpPr>
            <p:spPr bwMode="auto">
              <a:xfrm>
                <a:off x="1905000" y="3048000"/>
                <a:ext cx="1676400" cy="838200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Worklet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524174" y="2375356"/>
                <a:ext cx="129522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dirty="0" err="1" smtClean="0">
                    <a:latin typeface="+mn-lt"/>
                  </a:rPr>
                  <a:t>foreach</a:t>
                </a:r>
                <a:r>
                  <a:rPr lang="en-US" sz="1400" dirty="0" smtClean="0">
                    <a:latin typeface="+mn-lt"/>
                  </a:rPr>
                  <a:t> element</a:t>
                </a:r>
                <a:endParaRPr lang="en-US" sz="1400" dirty="0">
                  <a:latin typeface="+mn-lt"/>
                </a:endParaRPr>
              </a:p>
            </p:txBody>
          </p:sp>
        </p:grpSp>
        <p:cxnSp>
          <p:nvCxnSpPr>
            <p:cNvPr id="5" name="Straight Arrow Connector 4"/>
            <p:cNvCxnSpPr>
              <a:stCxn id="7" idx="2"/>
            </p:cNvCxnSpPr>
            <p:nvPr/>
          </p:nvCxnSpPr>
          <p:spPr bwMode="auto">
            <a:xfrm rot="5400000">
              <a:off x="1485900" y="5105400"/>
              <a:ext cx="6858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" name="Straight Arrow Connector 5"/>
            <p:cNvCxnSpPr>
              <a:endCxn id="7" idx="0"/>
            </p:cNvCxnSpPr>
            <p:nvPr/>
          </p:nvCxnSpPr>
          <p:spPr bwMode="auto">
            <a:xfrm rot="5400000">
              <a:off x="1505744" y="1770856"/>
              <a:ext cx="6477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3" name="Rounded Rectangle 12"/>
          <p:cNvSpPr/>
          <p:nvPr/>
        </p:nvSpPr>
        <p:spPr bwMode="auto">
          <a:xfrm>
            <a:off x="5410200" y="2057400"/>
            <a:ext cx="1676400" cy="1600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Filter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4" name="Straight Arrow Connector 13"/>
          <p:cNvCxnSpPr>
            <a:stCxn id="13" idx="2"/>
          </p:cNvCxnSpPr>
          <p:nvPr/>
        </p:nvCxnSpPr>
        <p:spPr bwMode="auto">
          <a:xfrm rot="5400000">
            <a:off x="5942076" y="3963924"/>
            <a:ext cx="612648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endCxn id="13" idx="0"/>
          </p:cNvCxnSpPr>
          <p:nvPr/>
        </p:nvCxnSpPr>
        <p:spPr bwMode="auto">
          <a:xfrm rot="5400000">
            <a:off x="5944394" y="1752600"/>
            <a:ext cx="608806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17" name="Picture 16" descr="Captur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2200" y="3048000"/>
            <a:ext cx="228600" cy="235857"/>
          </a:xfrm>
          <a:prstGeom prst="rect">
            <a:avLst/>
          </a:prstGeom>
        </p:spPr>
      </p:pic>
      <p:grpSp>
        <p:nvGrpSpPr>
          <p:cNvPr id="31" name="Group 30"/>
          <p:cNvGrpSpPr/>
          <p:nvPr/>
        </p:nvGrpSpPr>
        <p:grpSpPr>
          <a:xfrm>
            <a:off x="5486400" y="2590800"/>
            <a:ext cx="1447800" cy="838200"/>
            <a:chOff x="5486400" y="2895600"/>
            <a:chExt cx="1447800" cy="838200"/>
          </a:xfrm>
        </p:grpSpPr>
        <p:grpSp>
          <p:nvGrpSpPr>
            <p:cNvPr id="22" name="Group 21"/>
            <p:cNvGrpSpPr/>
            <p:nvPr/>
          </p:nvGrpSpPr>
          <p:grpSpPr>
            <a:xfrm>
              <a:off x="5638800" y="3124200"/>
              <a:ext cx="990600" cy="609600"/>
              <a:chOff x="4343400" y="3733800"/>
              <a:chExt cx="610394" cy="685800"/>
            </a:xfrm>
          </p:grpSpPr>
          <p:sp>
            <p:nvSpPr>
              <p:cNvPr id="18" name="Rounded Rectangle 17"/>
              <p:cNvSpPr/>
              <p:nvPr/>
            </p:nvSpPr>
            <p:spPr bwMode="auto">
              <a:xfrm>
                <a:off x="4343400" y="3733800"/>
                <a:ext cx="609600" cy="685800"/>
              </a:xfrm>
              <a:prstGeom prst="round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20" name="Straight Arrow Connector 19"/>
              <p:cNvCxnSpPr/>
              <p:nvPr/>
            </p:nvCxnSpPr>
            <p:spPr bwMode="auto">
              <a:xfrm rot="5400000">
                <a:off x="4800600" y="4038600"/>
                <a:ext cx="304800" cy="158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sp>
          <p:nvSpPr>
            <p:cNvPr id="28" name="TextBox 27"/>
            <p:cNvSpPr txBox="1"/>
            <p:nvPr/>
          </p:nvSpPr>
          <p:spPr>
            <a:xfrm>
              <a:off x="5486400" y="2895600"/>
              <a:ext cx="129522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400" dirty="0" err="1" smtClean="0">
                  <a:latin typeface="+mn-lt"/>
                </a:rPr>
                <a:t>foreach</a:t>
              </a:r>
              <a:r>
                <a:rPr lang="en-US" sz="1400" dirty="0" smtClean="0">
                  <a:latin typeface="+mn-lt"/>
                </a:rPr>
                <a:t> element</a:t>
              </a:r>
              <a:endParaRPr lang="en-US" sz="1400" dirty="0">
                <a:latin typeface="+mn-lt"/>
              </a:endParaRPr>
            </a:p>
          </p:txBody>
        </p:sp>
        <p:pic>
          <p:nvPicPr>
            <p:cNvPr id="30" name="Picture 29" descr="Capture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705600" y="3200400"/>
              <a:ext cx="228600" cy="235857"/>
            </a:xfrm>
            <a:prstGeom prst="rect">
              <a:avLst/>
            </a:prstGeom>
          </p:spPr>
        </p:pic>
      </p:grp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Captur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600" y="838200"/>
            <a:ext cx="1667510" cy="1371600"/>
          </a:xfrm>
          <a:prstGeom prst="rect">
            <a:avLst/>
          </a:prstGeom>
        </p:spPr>
      </p:pic>
      <p:pic>
        <p:nvPicPr>
          <p:cNvPr id="16" name="Picture 15" descr="Captur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838200"/>
            <a:ext cx="1667510" cy="1371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838200" y="2076052"/>
            <a:ext cx="1981200" cy="3562748"/>
          </a:xfrm>
          <a:prstGeom prst="roundRect">
            <a:avLst/>
          </a:prstGeom>
          <a:gradFill>
            <a:gsLst>
              <a:gs pos="0">
                <a:schemeClr val="accent3">
                  <a:tint val="100000"/>
                  <a:shade val="100000"/>
                  <a:satMod val="13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</a:gradFill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Executive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990600" y="2914252"/>
            <a:ext cx="1295400" cy="2495948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rot="5400000">
            <a:off x="2171700" y="3257153"/>
            <a:ext cx="2286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Rounded Rectangle 9"/>
          <p:cNvSpPr/>
          <p:nvPr/>
        </p:nvSpPr>
        <p:spPr bwMode="auto">
          <a:xfrm>
            <a:off x="1447800" y="3371453"/>
            <a:ext cx="1676400" cy="838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Worklet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1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66974" y="2698809"/>
            <a:ext cx="1295226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 err="1" smtClean="0">
                <a:latin typeface="+mn-lt"/>
              </a:rPr>
              <a:t>foreach</a:t>
            </a:r>
            <a:r>
              <a:rPr lang="en-US" sz="1400" dirty="0" smtClean="0">
                <a:latin typeface="+mn-lt"/>
              </a:rPr>
              <a:t> element</a:t>
            </a:r>
            <a:endParaRPr lang="en-US" sz="1400" dirty="0">
              <a:latin typeface="+mn-lt"/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 rot="5400000">
            <a:off x="1486694" y="5980906"/>
            <a:ext cx="6858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" name="Straight Arrow Connector 5"/>
          <p:cNvCxnSpPr>
            <a:endCxn id="7" idx="0"/>
          </p:cNvCxnSpPr>
          <p:nvPr/>
        </p:nvCxnSpPr>
        <p:spPr bwMode="auto">
          <a:xfrm rot="5400000">
            <a:off x="1505749" y="1751404"/>
            <a:ext cx="647700" cy="15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13" idx="2"/>
          </p:cNvCxnSpPr>
          <p:nvPr/>
        </p:nvCxnSpPr>
        <p:spPr bwMode="auto">
          <a:xfrm rot="5400000">
            <a:off x="5942076" y="3963924"/>
            <a:ext cx="612648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endCxn id="13" idx="0"/>
          </p:cNvCxnSpPr>
          <p:nvPr/>
        </p:nvCxnSpPr>
        <p:spPr bwMode="auto">
          <a:xfrm rot="5400000">
            <a:off x="5944394" y="1752600"/>
            <a:ext cx="608806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17" name="Picture 16" descr="Captur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2200" y="3048000"/>
            <a:ext cx="228600" cy="235857"/>
          </a:xfrm>
          <a:prstGeom prst="rect">
            <a:avLst/>
          </a:prstGeom>
        </p:spPr>
      </p:pic>
      <p:grpSp>
        <p:nvGrpSpPr>
          <p:cNvPr id="35" name="Group 34"/>
          <p:cNvGrpSpPr/>
          <p:nvPr/>
        </p:nvGrpSpPr>
        <p:grpSpPr>
          <a:xfrm>
            <a:off x="5410200" y="2057400"/>
            <a:ext cx="1676400" cy="1600200"/>
            <a:chOff x="5410200" y="2057400"/>
            <a:chExt cx="1676400" cy="1600200"/>
          </a:xfrm>
        </p:grpSpPr>
        <p:sp>
          <p:nvSpPr>
            <p:cNvPr id="13" name="Rounded Rectangle 12"/>
            <p:cNvSpPr/>
            <p:nvPr/>
          </p:nvSpPr>
          <p:spPr bwMode="auto">
            <a:xfrm>
              <a:off x="5410200" y="2057400"/>
              <a:ext cx="1676400" cy="16002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Filter 1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12" name="Group 30"/>
            <p:cNvGrpSpPr/>
            <p:nvPr/>
          </p:nvGrpSpPr>
          <p:grpSpPr>
            <a:xfrm>
              <a:off x="5486400" y="2590800"/>
              <a:ext cx="1447800" cy="838200"/>
              <a:chOff x="5486400" y="2895600"/>
              <a:chExt cx="1447800" cy="838200"/>
            </a:xfrm>
          </p:grpSpPr>
          <p:grpSp>
            <p:nvGrpSpPr>
              <p:cNvPr id="19" name="Group 21"/>
              <p:cNvGrpSpPr/>
              <p:nvPr/>
            </p:nvGrpSpPr>
            <p:grpSpPr>
              <a:xfrm>
                <a:off x="5638800" y="3124200"/>
                <a:ext cx="990600" cy="609600"/>
                <a:chOff x="4343400" y="3733800"/>
                <a:chExt cx="610394" cy="685800"/>
              </a:xfrm>
            </p:grpSpPr>
            <p:sp>
              <p:nvSpPr>
                <p:cNvPr id="18" name="Rounded Rectangle 17"/>
                <p:cNvSpPr/>
                <p:nvPr/>
              </p:nvSpPr>
              <p:spPr bwMode="auto">
                <a:xfrm>
                  <a:off x="4343400" y="3733800"/>
                  <a:ext cx="609600" cy="685800"/>
                </a:xfrm>
                <a:prstGeom prst="roundRect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endParaRPr>
                </a:p>
              </p:txBody>
            </p:sp>
            <p:cxnSp>
              <p:nvCxnSpPr>
                <p:cNvPr id="20" name="Straight Arrow Connector 19"/>
                <p:cNvCxnSpPr/>
                <p:nvPr/>
              </p:nvCxnSpPr>
              <p:spPr bwMode="auto">
                <a:xfrm rot="5400000">
                  <a:off x="4800600" y="4038600"/>
                  <a:ext cx="304800" cy="1588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</p:spPr>
            </p:cxnSp>
          </p:grpSp>
          <p:sp>
            <p:nvSpPr>
              <p:cNvPr id="28" name="TextBox 27"/>
              <p:cNvSpPr txBox="1"/>
              <p:nvPr/>
            </p:nvSpPr>
            <p:spPr>
              <a:xfrm>
                <a:off x="5486400" y="2895600"/>
                <a:ext cx="129522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dirty="0" err="1" smtClean="0">
                    <a:latin typeface="+mn-lt"/>
                  </a:rPr>
                  <a:t>foreach</a:t>
                </a:r>
                <a:r>
                  <a:rPr lang="en-US" sz="1400" dirty="0" smtClean="0">
                    <a:latin typeface="+mn-lt"/>
                  </a:rPr>
                  <a:t> element</a:t>
                </a:r>
                <a:endParaRPr lang="en-US" sz="1400" dirty="0">
                  <a:latin typeface="+mn-lt"/>
                </a:endParaRPr>
              </a:p>
            </p:txBody>
          </p:sp>
          <p:pic>
            <p:nvPicPr>
              <p:cNvPr id="30" name="Picture 29" descr="Capture.png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705600" y="3200400"/>
                <a:ext cx="228600" cy="235857"/>
              </a:xfrm>
              <a:prstGeom prst="rect">
                <a:avLst/>
              </a:prstGeom>
            </p:spPr>
          </p:pic>
        </p:grpSp>
      </p:grpSp>
      <p:sp>
        <p:nvSpPr>
          <p:cNvPr id="31" name="Rounded Rectangle 30"/>
          <p:cNvSpPr/>
          <p:nvPr/>
        </p:nvSpPr>
        <p:spPr bwMode="auto">
          <a:xfrm>
            <a:off x="1447800" y="4343400"/>
            <a:ext cx="1676400" cy="838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Worklet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5410200" y="4267200"/>
            <a:ext cx="1676400" cy="1600200"/>
            <a:chOff x="5410200" y="2057400"/>
            <a:chExt cx="1676400" cy="1600200"/>
          </a:xfrm>
        </p:grpSpPr>
        <p:sp>
          <p:nvSpPr>
            <p:cNvPr id="37" name="Rounded Rectangle 36"/>
            <p:cNvSpPr/>
            <p:nvPr/>
          </p:nvSpPr>
          <p:spPr bwMode="auto">
            <a:xfrm>
              <a:off x="5410200" y="2057400"/>
              <a:ext cx="1676400" cy="16002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Filter 2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38" name="Group 30"/>
            <p:cNvGrpSpPr/>
            <p:nvPr/>
          </p:nvGrpSpPr>
          <p:grpSpPr>
            <a:xfrm>
              <a:off x="5486400" y="2590800"/>
              <a:ext cx="1447800" cy="838200"/>
              <a:chOff x="5486400" y="2895600"/>
              <a:chExt cx="1447800" cy="838200"/>
            </a:xfrm>
          </p:grpSpPr>
          <p:grpSp>
            <p:nvGrpSpPr>
              <p:cNvPr id="39" name="Group 21"/>
              <p:cNvGrpSpPr/>
              <p:nvPr/>
            </p:nvGrpSpPr>
            <p:grpSpPr>
              <a:xfrm>
                <a:off x="5638800" y="3124200"/>
                <a:ext cx="990600" cy="609600"/>
                <a:chOff x="4343400" y="3733800"/>
                <a:chExt cx="610394" cy="685800"/>
              </a:xfrm>
            </p:grpSpPr>
            <p:sp>
              <p:nvSpPr>
                <p:cNvPr id="42" name="Rounded Rectangle 41"/>
                <p:cNvSpPr/>
                <p:nvPr/>
              </p:nvSpPr>
              <p:spPr bwMode="auto">
                <a:xfrm>
                  <a:off x="4343400" y="3733800"/>
                  <a:ext cx="609600" cy="685800"/>
                </a:xfrm>
                <a:prstGeom prst="roundRect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endParaRPr>
                </a:p>
              </p:txBody>
            </p:sp>
            <p:cxnSp>
              <p:nvCxnSpPr>
                <p:cNvPr id="43" name="Straight Arrow Connector 42"/>
                <p:cNvCxnSpPr/>
                <p:nvPr/>
              </p:nvCxnSpPr>
              <p:spPr bwMode="auto">
                <a:xfrm rot="5400000">
                  <a:off x="4800600" y="4038600"/>
                  <a:ext cx="304800" cy="1588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</p:spPr>
            </p:cxnSp>
          </p:grpSp>
          <p:sp>
            <p:nvSpPr>
              <p:cNvPr id="40" name="TextBox 39"/>
              <p:cNvSpPr txBox="1"/>
              <p:nvPr/>
            </p:nvSpPr>
            <p:spPr>
              <a:xfrm>
                <a:off x="5486400" y="2895600"/>
                <a:ext cx="129522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dirty="0" err="1" smtClean="0">
                    <a:latin typeface="+mn-lt"/>
                  </a:rPr>
                  <a:t>foreach</a:t>
                </a:r>
                <a:r>
                  <a:rPr lang="en-US" sz="1400" dirty="0" smtClean="0">
                    <a:latin typeface="+mn-lt"/>
                  </a:rPr>
                  <a:t> element</a:t>
                </a:r>
                <a:endParaRPr lang="en-US" sz="1400" dirty="0">
                  <a:latin typeface="+mn-lt"/>
                </a:endParaRPr>
              </a:p>
            </p:txBody>
          </p:sp>
          <p:pic>
            <p:nvPicPr>
              <p:cNvPr id="41" name="Picture 40" descr="Capture.png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705600" y="3200400"/>
                <a:ext cx="228600" cy="235857"/>
              </a:xfrm>
              <a:prstGeom prst="rect">
                <a:avLst/>
              </a:prstGeom>
            </p:spPr>
          </p:pic>
        </p:grpSp>
      </p:grpSp>
      <p:cxnSp>
        <p:nvCxnSpPr>
          <p:cNvPr id="44" name="Straight Arrow Connector 43"/>
          <p:cNvCxnSpPr/>
          <p:nvPr/>
        </p:nvCxnSpPr>
        <p:spPr bwMode="auto">
          <a:xfrm rot="5400000">
            <a:off x="5942870" y="6172930"/>
            <a:ext cx="612648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Dax</a:t>
            </a:r>
            <a:r>
              <a:rPr lang="en-US" dirty="0" smtClean="0"/>
              <a:t> System Layout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4552950" y="1143000"/>
            <a:ext cx="19050" cy="5715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ounded Rectangle 8"/>
          <p:cNvSpPr/>
          <p:nvPr/>
        </p:nvSpPr>
        <p:spPr bwMode="auto">
          <a:xfrm>
            <a:off x="3581400" y="1828800"/>
            <a:ext cx="1981200" cy="4495800"/>
          </a:xfrm>
          <a:prstGeom prst="roundRect">
            <a:avLst/>
          </a:prstGeom>
          <a:gradFill>
            <a:gsLst>
              <a:gs pos="0">
                <a:schemeClr val="accent3">
                  <a:tint val="100000"/>
                  <a:shade val="100000"/>
                  <a:satMod val="13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</a:gradFill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Executive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6553200" y="2930676"/>
            <a:ext cx="1447800" cy="609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Worklet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6553200" y="4018038"/>
            <a:ext cx="1447800" cy="609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Worklet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6553200" y="5105400"/>
            <a:ext cx="1447800" cy="609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Worklet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pic>
        <p:nvPicPr>
          <p:cNvPr id="16" name="Picture 15" descr="Captur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8500" y="2209800"/>
            <a:ext cx="457200" cy="471714"/>
          </a:xfrm>
          <a:prstGeom prst="rect">
            <a:avLst/>
          </a:prstGeom>
        </p:spPr>
      </p:pic>
      <p:cxnSp>
        <p:nvCxnSpPr>
          <p:cNvPr id="18" name="Straight Arrow Connector 17"/>
          <p:cNvCxnSpPr>
            <a:endCxn id="16" idx="1"/>
          </p:cNvCxnSpPr>
          <p:nvPr/>
        </p:nvCxnSpPr>
        <p:spPr bwMode="auto">
          <a:xfrm>
            <a:off x="5562600" y="2445657"/>
            <a:ext cx="14859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7277100" y="2681514"/>
            <a:ext cx="0" cy="24916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7277100" y="3540276"/>
            <a:ext cx="0" cy="47776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7277100" y="4627638"/>
            <a:ext cx="0" cy="47776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Elbow Connector 30"/>
          <p:cNvCxnSpPr>
            <a:stCxn id="15" idx="2"/>
          </p:cNvCxnSpPr>
          <p:nvPr/>
        </p:nvCxnSpPr>
        <p:spPr bwMode="auto">
          <a:xfrm rot="5400000">
            <a:off x="6343650" y="4933950"/>
            <a:ext cx="152400" cy="171450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33" name="Picture 32" descr="Captur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828800"/>
            <a:ext cx="1667510" cy="1371600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1205147" y="1066800"/>
            <a:ext cx="15238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Control</a:t>
            </a:r>
          </a:p>
          <a:p>
            <a:pPr algn="ctr"/>
            <a:r>
              <a:rPr lang="en-US" sz="2000" dirty="0" smtClean="0"/>
              <a:t>Environment</a:t>
            </a:r>
            <a:endParaRPr lang="en-US" sz="2000" dirty="0"/>
          </a:p>
        </p:txBody>
      </p:sp>
      <p:sp>
        <p:nvSpPr>
          <p:cNvPr id="49" name="TextBox 48"/>
          <p:cNvSpPr txBox="1"/>
          <p:nvPr/>
        </p:nvSpPr>
        <p:spPr>
          <a:xfrm>
            <a:off x="6400900" y="1066800"/>
            <a:ext cx="15238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Execution</a:t>
            </a:r>
          </a:p>
          <a:p>
            <a:pPr algn="ctr"/>
            <a:r>
              <a:rPr lang="en-US" sz="2000" dirty="0" smtClean="0"/>
              <a:t>Environment</a:t>
            </a:r>
            <a:endParaRPr lang="en-US" sz="2000" dirty="0"/>
          </a:p>
        </p:txBody>
      </p:sp>
      <p:pic>
        <p:nvPicPr>
          <p:cNvPr id="50" name="Picture 49" descr="Clip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5334000"/>
            <a:ext cx="1731645" cy="1371600"/>
          </a:xfrm>
          <a:prstGeom prst="rect">
            <a:avLst/>
          </a:prstGeom>
        </p:spPr>
      </p:pic>
      <p:cxnSp>
        <p:nvCxnSpPr>
          <p:cNvPr id="52" name="Straight Arrow Connector 51"/>
          <p:cNvCxnSpPr/>
          <p:nvPr/>
        </p:nvCxnSpPr>
        <p:spPr bwMode="auto">
          <a:xfrm>
            <a:off x="1828800" y="2286000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/>
          <p:nvPr/>
        </p:nvCxnSpPr>
        <p:spPr bwMode="auto">
          <a:xfrm flipH="1">
            <a:off x="1828800" y="6019800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843073827"/>
      </p:ext>
    </p:extLst>
  </p:cSld>
  <p:clrMapOvr>
    <a:masterClrMapping/>
  </p:clrMapOvr>
  <p:transition xmlns:p14="http://schemas.microsoft.com/office/powerpoint/2010/main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Worklet</a:t>
            </a:r>
            <a:r>
              <a:rPr lang="en-US" dirty="0" smtClean="0"/>
              <a:t> vs. Filter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1143000"/>
            <a:ext cx="4419600" cy="54864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200" dirty="0">
                <a:solidFill>
                  <a:schemeClr val="accent1">
                    <a:lumMod val="40000"/>
                    <a:lumOff val="60000"/>
                  </a:schemeClr>
                </a:solidFill>
                <a:latin typeface="Consolas"/>
              </a:rPr>
              <a:t>__</a:t>
            </a:r>
            <a:r>
              <a:rPr lang="en-US" sz="12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Consolas"/>
              </a:rPr>
              <a:t>worklet</a:t>
            </a:r>
            <a:r>
              <a:rPr lang="en-US" sz="1200" dirty="0">
                <a:solidFill>
                  <a:schemeClr val="accent1">
                    <a:lumMod val="40000"/>
                    <a:lumOff val="60000"/>
                  </a:schemeClr>
                </a:solidFill>
                <a:latin typeface="Consolas"/>
              </a:rPr>
              <a:t>__</a:t>
            </a:r>
            <a:r>
              <a:rPr lang="en-US" sz="1200" dirty="0">
                <a:latin typeface="Consolas"/>
              </a:rPr>
              <a:t> void </a:t>
            </a:r>
            <a:r>
              <a:rPr lang="en-US" sz="1200" dirty="0" err="1">
                <a:latin typeface="Consolas"/>
              </a:rPr>
              <a:t>CellGradient</a:t>
            </a:r>
            <a:r>
              <a:rPr lang="en-US" sz="1200" dirty="0">
                <a:latin typeface="Consolas"/>
              </a:rPr>
              <a:t>(...)</a:t>
            </a:r>
          </a:p>
          <a:p>
            <a:r>
              <a:rPr lang="en-US" sz="1200" dirty="0">
                <a:latin typeface="Consolas"/>
              </a:rPr>
              <a:t>{</a:t>
            </a:r>
          </a:p>
          <a:p>
            <a:r>
              <a:rPr lang="en-US" sz="1200" dirty="0">
                <a:latin typeface="Consolas"/>
              </a:rPr>
              <a:t>  daxFloat3 </a:t>
            </a:r>
            <a:r>
              <a:rPr lang="en-US" sz="1200" dirty="0" err="1">
                <a:latin typeface="Consolas"/>
              </a:rPr>
              <a:t>parametric_cell_center</a:t>
            </a:r>
            <a:r>
              <a:rPr lang="en-US" sz="1200" dirty="0">
                <a:latin typeface="Consolas"/>
              </a:rPr>
              <a:t> =</a:t>
            </a:r>
          </a:p>
          <a:p>
            <a:r>
              <a:rPr lang="en-US" sz="1200" dirty="0">
                <a:latin typeface="Consolas"/>
              </a:rPr>
              <a:t>    (daxFloat3)(0.5, 0.5, 0.5);</a:t>
            </a:r>
          </a:p>
          <a:p>
            <a:endParaRPr lang="en-US" sz="1200" dirty="0">
              <a:latin typeface="Consolas"/>
            </a:endParaRPr>
          </a:p>
          <a:p>
            <a:endParaRPr lang="en-US" sz="1200" dirty="0">
              <a:latin typeface="Consolas"/>
            </a:endParaRPr>
          </a:p>
          <a:p>
            <a:endParaRPr lang="en-US" sz="1200" dirty="0">
              <a:latin typeface="Consolas"/>
            </a:endParaRPr>
          </a:p>
          <a:p>
            <a:r>
              <a:rPr lang="en-US" sz="1200" dirty="0">
                <a:latin typeface="Consolas"/>
              </a:rPr>
              <a:t>  </a:t>
            </a:r>
            <a:r>
              <a:rPr lang="en-US" sz="1200" dirty="0" err="1">
                <a:latin typeface="Consolas"/>
              </a:rPr>
              <a:t>daxConnectedComponent</a:t>
            </a:r>
            <a:r>
              <a:rPr lang="en-US" sz="1200" dirty="0">
                <a:latin typeface="Consolas"/>
              </a:rPr>
              <a:t> cell;</a:t>
            </a:r>
          </a:p>
          <a:p>
            <a:r>
              <a:rPr lang="en-US" sz="1200" dirty="0">
                <a:latin typeface="Consolas"/>
              </a:rPr>
              <a:t>  </a:t>
            </a:r>
            <a:r>
              <a:rPr lang="en-US" sz="12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/>
              </a:rPr>
              <a:t>daxGetConnectedComponent</a:t>
            </a:r>
            <a:r>
              <a:rPr lang="en-US" sz="1200" dirty="0" smtClean="0">
                <a:latin typeface="Consolas"/>
              </a:rPr>
              <a:t>(</a:t>
            </a:r>
          </a:p>
          <a:p>
            <a:r>
              <a:rPr lang="en-US" sz="1200" dirty="0">
                <a:latin typeface="Consolas"/>
              </a:rPr>
              <a:t> </a:t>
            </a:r>
            <a:r>
              <a:rPr lang="en-US" sz="1200" dirty="0" smtClean="0">
                <a:latin typeface="Consolas"/>
              </a:rPr>
              <a:t>   work</a:t>
            </a:r>
            <a:r>
              <a:rPr lang="en-US" sz="1200" dirty="0">
                <a:latin typeface="Consolas"/>
              </a:rPr>
              <a:t>, </a:t>
            </a:r>
            <a:r>
              <a:rPr lang="en-US" sz="1200" dirty="0" err="1">
                <a:latin typeface="Consolas"/>
              </a:rPr>
              <a:t>in_connections</a:t>
            </a:r>
            <a:r>
              <a:rPr lang="en-US" sz="1200" dirty="0">
                <a:latin typeface="Consolas"/>
              </a:rPr>
              <a:t>, &amp;cell);</a:t>
            </a:r>
          </a:p>
          <a:p>
            <a:endParaRPr lang="en-US" sz="1200" dirty="0" smtClean="0">
              <a:latin typeface="Consolas"/>
            </a:endParaRPr>
          </a:p>
          <a:p>
            <a:r>
              <a:rPr lang="en-US" sz="1200" dirty="0" smtClean="0">
                <a:latin typeface="Consolas"/>
              </a:rPr>
              <a:t>  </a:t>
            </a:r>
            <a:r>
              <a:rPr lang="en-US" sz="1200" dirty="0" err="1" smtClean="0">
                <a:latin typeface="Consolas"/>
              </a:rPr>
              <a:t>daxFloat</a:t>
            </a:r>
            <a:r>
              <a:rPr lang="en-US" sz="1200" dirty="0" smtClean="0">
                <a:latin typeface="Consolas"/>
              </a:rPr>
              <a:t> </a:t>
            </a:r>
            <a:r>
              <a:rPr lang="en-US" sz="1200" dirty="0">
                <a:latin typeface="Consolas"/>
              </a:rPr>
              <a:t>scalars[MAX_CELL_POINTS];</a:t>
            </a:r>
          </a:p>
          <a:p>
            <a:r>
              <a:rPr lang="en-US" sz="1200" dirty="0">
                <a:latin typeface="Consolas"/>
              </a:rPr>
              <a:t>  </a:t>
            </a:r>
            <a:r>
              <a:rPr lang="en-US" sz="1200" dirty="0" err="1">
                <a:latin typeface="Consolas"/>
              </a:rPr>
              <a:t>uint</a:t>
            </a:r>
            <a:r>
              <a:rPr lang="en-US" sz="1200" dirty="0">
                <a:latin typeface="Consolas"/>
              </a:rPr>
              <a:t> </a:t>
            </a:r>
            <a:r>
              <a:rPr lang="en-US" sz="1200" dirty="0" err="1" smtClean="0">
                <a:latin typeface="Consolas"/>
              </a:rPr>
              <a:t>num_elements</a:t>
            </a:r>
            <a:endParaRPr lang="en-US" sz="1200" dirty="0" smtClean="0">
              <a:latin typeface="Consolas"/>
            </a:endParaRPr>
          </a:p>
          <a:p>
            <a:r>
              <a:rPr lang="en-US" sz="1200" dirty="0">
                <a:latin typeface="Consolas"/>
              </a:rPr>
              <a:t> </a:t>
            </a:r>
            <a:r>
              <a:rPr lang="en-US" sz="1200" dirty="0" smtClean="0">
                <a:latin typeface="Consolas"/>
              </a:rPr>
              <a:t>   = </a:t>
            </a:r>
            <a:r>
              <a:rPr lang="en-US" sz="1200" dirty="0" err="1">
                <a:solidFill>
                  <a:srgbClr val="8585E0"/>
                </a:solidFill>
                <a:latin typeface="Consolas"/>
              </a:rPr>
              <a:t>daxGetNumberOfElements</a:t>
            </a:r>
            <a:r>
              <a:rPr lang="en-US" sz="1200" dirty="0">
                <a:latin typeface="Consolas"/>
              </a:rPr>
              <a:t>(&amp;cell);</a:t>
            </a:r>
          </a:p>
          <a:p>
            <a:r>
              <a:rPr lang="en-US" sz="1200" dirty="0">
                <a:latin typeface="Consolas"/>
              </a:rPr>
              <a:t>  </a:t>
            </a:r>
            <a:r>
              <a:rPr lang="en-US" sz="1200" dirty="0" err="1">
                <a:latin typeface="Consolas"/>
              </a:rPr>
              <a:t>daxWork</a:t>
            </a:r>
            <a:r>
              <a:rPr lang="en-US" sz="1200" dirty="0">
                <a:latin typeface="Consolas"/>
              </a:rPr>
              <a:t> </a:t>
            </a:r>
            <a:r>
              <a:rPr lang="en-US" sz="1200" dirty="0" err="1">
                <a:latin typeface="Consolas"/>
              </a:rPr>
              <a:t>point_work</a:t>
            </a:r>
            <a:r>
              <a:rPr lang="en-US" sz="1200" dirty="0">
                <a:latin typeface="Consolas"/>
              </a:rPr>
              <a:t>;</a:t>
            </a:r>
          </a:p>
          <a:p>
            <a:r>
              <a:rPr lang="en-US" sz="1200" dirty="0">
                <a:latin typeface="Consolas"/>
              </a:rPr>
              <a:t>  for (</a:t>
            </a:r>
            <a:r>
              <a:rPr lang="en-US" sz="1200" dirty="0" err="1">
                <a:latin typeface="Consolas"/>
              </a:rPr>
              <a:t>uint</a:t>
            </a:r>
            <a:r>
              <a:rPr lang="en-US" sz="1200" dirty="0">
                <a:latin typeface="Consolas"/>
              </a:rPr>
              <a:t> cc=0; cc &lt; </a:t>
            </a:r>
            <a:r>
              <a:rPr lang="en-US" sz="1200" dirty="0" err="1">
                <a:latin typeface="Consolas"/>
              </a:rPr>
              <a:t>num_elements</a:t>
            </a:r>
            <a:r>
              <a:rPr lang="en-US" sz="1200" dirty="0">
                <a:latin typeface="Consolas"/>
              </a:rPr>
              <a:t>; cc++)</a:t>
            </a:r>
          </a:p>
          <a:p>
            <a:r>
              <a:rPr lang="en-US" sz="1200" dirty="0">
                <a:latin typeface="Consolas"/>
              </a:rPr>
              <a:t>    {</a:t>
            </a:r>
          </a:p>
          <a:p>
            <a:r>
              <a:rPr lang="en-US" sz="1200" dirty="0">
                <a:latin typeface="Consolas"/>
              </a:rPr>
              <a:t>    </a:t>
            </a:r>
            <a:r>
              <a:rPr lang="en-US" sz="1200" dirty="0" err="1">
                <a:latin typeface="Consolas"/>
              </a:rPr>
              <a:t>point_work</a:t>
            </a:r>
            <a:r>
              <a:rPr lang="en-US" sz="1200" dirty="0">
                <a:latin typeface="Consolas"/>
              </a:rPr>
              <a:t> = </a:t>
            </a:r>
            <a:r>
              <a:rPr lang="en-US" sz="1200" dirty="0" err="1">
                <a:solidFill>
                  <a:srgbClr val="8585E0"/>
                </a:solidFill>
                <a:latin typeface="Consolas"/>
              </a:rPr>
              <a:t>daxGetWorkForElement</a:t>
            </a:r>
            <a:r>
              <a:rPr lang="en-US" sz="1200" dirty="0">
                <a:latin typeface="Consolas"/>
              </a:rPr>
              <a:t>(&amp;cell, cc);</a:t>
            </a:r>
          </a:p>
          <a:p>
            <a:r>
              <a:rPr lang="en-US" sz="1200" dirty="0">
                <a:latin typeface="Consolas"/>
              </a:rPr>
              <a:t>    scalars[cc]</a:t>
            </a:r>
          </a:p>
          <a:p>
            <a:r>
              <a:rPr lang="en-US" sz="1200" dirty="0">
                <a:latin typeface="Consolas"/>
              </a:rPr>
              <a:t>      = </a:t>
            </a:r>
            <a:r>
              <a:rPr lang="en-US" sz="1200" dirty="0" err="1">
                <a:solidFill>
                  <a:srgbClr val="8585E0"/>
                </a:solidFill>
                <a:latin typeface="Consolas"/>
              </a:rPr>
              <a:t>daxGetArrayValue</a:t>
            </a:r>
            <a:r>
              <a:rPr lang="en-US" sz="1200" dirty="0">
                <a:latin typeface="Consolas"/>
              </a:rPr>
              <a:t>(</a:t>
            </a:r>
            <a:r>
              <a:rPr lang="en-US" sz="1200" dirty="0" err="1">
                <a:latin typeface="Consolas"/>
              </a:rPr>
              <a:t>point_work</a:t>
            </a:r>
            <a:r>
              <a:rPr lang="en-US" sz="1200" dirty="0">
                <a:latin typeface="Consolas"/>
              </a:rPr>
              <a:t>, </a:t>
            </a:r>
            <a:r>
              <a:rPr lang="en-US" sz="1200" dirty="0" err="1">
                <a:latin typeface="Consolas"/>
              </a:rPr>
              <a:t>inputArray</a:t>
            </a:r>
            <a:r>
              <a:rPr lang="en-US" sz="1200" dirty="0">
                <a:latin typeface="Consolas"/>
              </a:rPr>
              <a:t>);</a:t>
            </a:r>
          </a:p>
          <a:p>
            <a:r>
              <a:rPr lang="en-US" sz="1200" dirty="0">
                <a:latin typeface="Consolas"/>
              </a:rPr>
              <a:t>    }</a:t>
            </a:r>
          </a:p>
          <a:p>
            <a:endParaRPr lang="en-US" sz="1200" dirty="0" smtClean="0">
              <a:latin typeface="Consolas"/>
            </a:endParaRPr>
          </a:p>
          <a:p>
            <a:r>
              <a:rPr lang="en-US" sz="1200" dirty="0" smtClean="0">
                <a:latin typeface="Consolas"/>
              </a:rPr>
              <a:t>  </a:t>
            </a:r>
            <a:r>
              <a:rPr lang="en-US" sz="1200" dirty="0">
                <a:latin typeface="Consolas"/>
              </a:rPr>
              <a:t>daxFloat3 gradient = </a:t>
            </a:r>
            <a:r>
              <a:rPr lang="en-US" sz="1200" dirty="0" err="1">
                <a:solidFill>
                  <a:srgbClr val="8585E0"/>
                </a:solidFill>
                <a:latin typeface="Consolas"/>
              </a:rPr>
              <a:t>daxGetCellDerivative</a:t>
            </a:r>
            <a:r>
              <a:rPr lang="en-US" sz="1200" dirty="0" smtClean="0">
                <a:latin typeface="Consolas"/>
              </a:rPr>
              <a:t>(</a:t>
            </a:r>
          </a:p>
          <a:p>
            <a:r>
              <a:rPr lang="en-US" sz="1200" dirty="0">
                <a:latin typeface="Consolas"/>
              </a:rPr>
              <a:t> </a:t>
            </a:r>
            <a:r>
              <a:rPr lang="en-US" sz="1200" dirty="0" smtClean="0">
                <a:latin typeface="Consolas"/>
              </a:rPr>
              <a:t>   &amp;</a:t>
            </a:r>
            <a:r>
              <a:rPr lang="en-US" sz="1200" dirty="0">
                <a:latin typeface="Consolas"/>
              </a:rPr>
              <a:t>cell</a:t>
            </a:r>
            <a:r>
              <a:rPr lang="en-US" sz="1200" dirty="0" smtClean="0">
                <a:latin typeface="Consolas"/>
              </a:rPr>
              <a:t>, </a:t>
            </a:r>
            <a:r>
              <a:rPr lang="en-US" sz="1200" dirty="0">
                <a:latin typeface="Consolas"/>
              </a:rPr>
              <a:t>0, </a:t>
            </a:r>
            <a:r>
              <a:rPr lang="en-US" sz="1200" dirty="0" err="1">
                <a:latin typeface="Consolas"/>
              </a:rPr>
              <a:t>parametric_cell_center</a:t>
            </a:r>
            <a:r>
              <a:rPr lang="en-US" sz="1200" dirty="0">
                <a:latin typeface="Consolas"/>
              </a:rPr>
              <a:t>, scalars);</a:t>
            </a:r>
          </a:p>
          <a:p>
            <a:endParaRPr lang="en-US" sz="1200" dirty="0" smtClean="0">
              <a:latin typeface="Consolas"/>
            </a:endParaRPr>
          </a:p>
          <a:p>
            <a:r>
              <a:rPr lang="en-US" sz="1200" dirty="0" smtClean="0">
                <a:latin typeface="Consolas"/>
              </a:rPr>
              <a:t>  </a:t>
            </a:r>
            <a:r>
              <a:rPr lang="en-US" sz="1200" dirty="0">
                <a:solidFill>
                  <a:srgbClr val="8585E0"/>
                </a:solidFill>
                <a:latin typeface="Consolas"/>
              </a:rPr>
              <a:t>daxSetArrayValue3</a:t>
            </a:r>
            <a:r>
              <a:rPr lang="en-US" sz="1200" dirty="0">
                <a:latin typeface="Consolas"/>
              </a:rPr>
              <a:t>(work, </a:t>
            </a:r>
            <a:r>
              <a:rPr lang="en-US" sz="1200" dirty="0" err="1">
                <a:latin typeface="Consolas"/>
              </a:rPr>
              <a:t>outputArray</a:t>
            </a:r>
            <a:r>
              <a:rPr lang="en-US" sz="1200" dirty="0">
                <a:latin typeface="Consolas"/>
              </a:rPr>
              <a:t>, gradient);</a:t>
            </a:r>
          </a:p>
          <a:p>
            <a:r>
              <a:rPr lang="en-US" sz="1200" dirty="0">
                <a:latin typeface="Consolas"/>
              </a:rPr>
              <a:t>}</a:t>
            </a:r>
          </a:p>
          <a:p>
            <a:endParaRPr lang="en-US" sz="1200" dirty="0">
              <a:latin typeface="Consola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69546" y="1143000"/>
            <a:ext cx="4419600" cy="54864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200" dirty="0" err="1">
                <a:latin typeface="Consolas"/>
              </a:rPr>
              <a:t>int</a:t>
            </a:r>
            <a:r>
              <a:rPr lang="en-US" sz="1200" dirty="0">
                <a:latin typeface="Consolas"/>
              </a:rPr>
              <a:t> </a:t>
            </a:r>
            <a:r>
              <a:rPr lang="en-US" sz="1200" dirty="0" err="1">
                <a:latin typeface="Consolas"/>
              </a:rPr>
              <a:t>vtkCellDerivatives</a:t>
            </a:r>
            <a:r>
              <a:rPr lang="en-US" sz="1200" dirty="0">
                <a:latin typeface="Consolas"/>
              </a:rPr>
              <a:t>::</a:t>
            </a:r>
            <a:r>
              <a:rPr lang="en-US" sz="1200" dirty="0" err="1">
                <a:latin typeface="Consolas"/>
              </a:rPr>
              <a:t>RequestData</a:t>
            </a:r>
            <a:r>
              <a:rPr lang="en-US" sz="1200" dirty="0">
                <a:latin typeface="Consolas"/>
              </a:rPr>
              <a:t>(...)</a:t>
            </a:r>
          </a:p>
          <a:p>
            <a:r>
              <a:rPr lang="en-US" sz="1200" dirty="0">
                <a:latin typeface="Consolas"/>
              </a:rPr>
              <a:t>{</a:t>
            </a:r>
          </a:p>
          <a:p>
            <a:r>
              <a:rPr lang="en-US" sz="1200" dirty="0">
                <a:latin typeface="Consolas"/>
              </a:rPr>
              <a:t>  ...[allocate output arrays]...</a:t>
            </a:r>
          </a:p>
          <a:p>
            <a:r>
              <a:rPr lang="en-US" sz="1200" dirty="0">
                <a:latin typeface="Consolas"/>
              </a:rPr>
              <a:t>  ...[validate inputs]...</a:t>
            </a:r>
          </a:p>
          <a:p>
            <a:r>
              <a:rPr lang="en-US" sz="1200" dirty="0">
                <a:latin typeface="Consolas"/>
              </a:rPr>
              <a:t>  for (</a:t>
            </a:r>
            <a:r>
              <a:rPr lang="en-US" sz="1200" dirty="0" err="1">
                <a:latin typeface="Consolas"/>
              </a:rPr>
              <a:t>cellId</a:t>
            </a:r>
            <a:r>
              <a:rPr lang="en-US" sz="1200" dirty="0">
                <a:latin typeface="Consolas"/>
              </a:rPr>
              <a:t>=0; </a:t>
            </a:r>
            <a:r>
              <a:rPr lang="en-US" sz="1200" dirty="0" err="1">
                <a:latin typeface="Consolas"/>
              </a:rPr>
              <a:t>cellId</a:t>
            </a:r>
            <a:r>
              <a:rPr lang="en-US" sz="1200" dirty="0">
                <a:latin typeface="Consolas"/>
              </a:rPr>
              <a:t> &lt; </a:t>
            </a:r>
            <a:r>
              <a:rPr lang="en-US" sz="1200" dirty="0" err="1">
                <a:latin typeface="Consolas"/>
              </a:rPr>
              <a:t>numCells</a:t>
            </a:r>
            <a:r>
              <a:rPr lang="en-US" sz="1200" dirty="0">
                <a:latin typeface="Consolas"/>
              </a:rPr>
              <a:t>; </a:t>
            </a:r>
            <a:r>
              <a:rPr lang="en-US" sz="1200" dirty="0" err="1">
                <a:latin typeface="Consolas"/>
              </a:rPr>
              <a:t>cellId</a:t>
            </a:r>
            <a:r>
              <a:rPr lang="en-US" sz="1200" dirty="0">
                <a:latin typeface="Consolas"/>
              </a:rPr>
              <a:t>++)</a:t>
            </a:r>
          </a:p>
          <a:p>
            <a:r>
              <a:rPr lang="en-US" sz="1200" dirty="0">
                <a:latin typeface="Consolas"/>
              </a:rPr>
              <a:t>    {</a:t>
            </a:r>
          </a:p>
          <a:p>
            <a:r>
              <a:rPr lang="en-US" sz="1200" dirty="0">
                <a:latin typeface="Consolas"/>
              </a:rPr>
              <a:t>    ...</a:t>
            </a:r>
          </a:p>
          <a:p>
            <a:r>
              <a:rPr lang="en-US" sz="1200" dirty="0">
                <a:latin typeface="Consolas"/>
              </a:rPr>
              <a:t>    input-&gt;</a:t>
            </a:r>
            <a:r>
              <a:rPr lang="en-US" sz="1200" dirty="0" err="1">
                <a:solidFill>
                  <a:srgbClr val="8585E0"/>
                </a:solidFill>
                <a:latin typeface="Consolas"/>
              </a:rPr>
              <a:t>GetCell</a:t>
            </a:r>
            <a:r>
              <a:rPr lang="en-US" sz="1200" dirty="0">
                <a:latin typeface="Consolas"/>
              </a:rPr>
              <a:t>(</a:t>
            </a:r>
            <a:r>
              <a:rPr lang="en-US" sz="1200" dirty="0" err="1">
                <a:latin typeface="Consolas"/>
              </a:rPr>
              <a:t>cellId</a:t>
            </a:r>
            <a:r>
              <a:rPr lang="en-US" sz="1200" dirty="0">
                <a:latin typeface="Consolas"/>
              </a:rPr>
              <a:t>, cell);</a:t>
            </a:r>
          </a:p>
          <a:p>
            <a:r>
              <a:rPr lang="en-US" sz="1200" dirty="0" smtClean="0">
                <a:latin typeface="Consolas"/>
              </a:rPr>
              <a:t>    </a:t>
            </a:r>
            <a:r>
              <a:rPr lang="en-US" sz="1200" dirty="0" err="1">
                <a:latin typeface="Consolas"/>
              </a:rPr>
              <a:t>subId</a:t>
            </a:r>
            <a:r>
              <a:rPr lang="en-US" sz="1200" dirty="0">
                <a:latin typeface="Consolas"/>
              </a:rPr>
              <a:t> = cell-&gt;</a:t>
            </a:r>
            <a:r>
              <a:rPr lang="en-US" sz="1200" dirty="0" err="1">
                <a:solidFill>
                  <a:srgbClr val="8585E0"/>
                </a:solidFill>
                <a:latin typeface="Consolas"/>
              </a:rPr>
              <a:t>GetParametricCenter</a:t>
            </a:r>
            <a:r>
              <a:rPr lang="en-US" sz="1200" dirty="0">
                <a:latin typeface="Consolas"/>
              </a:rPr>
              <a:t>(</a:t>
            </a:r>
            <a:r>
              <a:rPr lang="en-US" sz="1200" dirty="0" err="1">
                <a:latin typeface="Consolas"/>
              </a:rPr>
              <a:t>pcoords</a:t>
            </a:r>
            <a:r>
              <a:rPr lang="en-US" sz="1200" dirty="0">
                <a:latin typeface="Consolas"/>
              </a:rPr>
              <a:t>);</a:t>
            </a:r>
          </a:p>
          <a:p>
            <a:endParaRPr lang="en-US" sz="1200" dirty="0" smtClean="0">
              <a:latin typeface="Consolas"/>
            </a:endParaRPr>
          </a:p>
          <a:p>
            <a:endParaRPr lang="en-US" sz="1200" dirty="0" smtClean="0">
              <a:latin typeface="Consolas"/>
            </a:endParaRPr>
          </a:p>
          <a:p>
            <a:r>
              <a:rPr lang="en-US" sz="1200" dirty="0" smtClean="0">
                <a:latin typeface="Consolas"/>
              </a:rPr>
              <a:t>    </a:t>
            </a:r>
            <a:r>
              <a:rPr lang="en-US" sz="1200" dirty="0" err="1">
                <a:latin typeface="Consolas"/>
              </a:rPr>
              <a:t>inScalars</a:t>
            </a:r>
            <a:r>
              <a:rPr lang="en-US" sz="1200" dirty="0">
                <a:latin typeface="Consolas"/>
              </a:rPr>
              <a:t>-&gt;</a:t>
            </a:r>
            <a:r>
              <a:rPr lang="en-US" sz="1200" dirty="0" err="1">
                <a:solidFill>
                  <a:srgbClr val="8585E0"/>
                </a:solidFill>
                <a:latin typeface="Consolas"/>
              </a:rPr>
              <a:t>GetTuples</a:t>
            </a:r>
            <a:r>
              <a:rPr lang="en-US" sz="1200" dirty="0" smtClean="0">
                <a:latin typeface="Consolas"/>
              </a:rPr>
              <a:t>(</a:t>
            </a:r>
          </a:p>
          <a:p>
            <a:r>
              <a:rPr lang="en-US" sz="1200" dirty="0">
                <a:latin typeface="Consolas"/>
              </a:rPr>
              <a:t> </a:t>
            </a:r>
            <a:r>
              <a:rPr lang="en-US" sz="1200" dirty="0" smtClean="0">
                <a:latin typeface="Consolas"/>
              </a:rPr>
              <a:t>     cell</a:t>
            </a:r>
            <a:r>
              <a:rPr lang="en-US" sz="1200" dirty="0">
                <a:latin typeface="Consolas"/>
              </a:rPr>
              <a:t>-&gt;</a:t>
            </a:r>
            <a:r>
              <a:rPr lang="en-US" sz="1200" dirty="0" err="1">
                <a:latin typeface="Consolas"/>
              </a:rPr>
              <a:t>PointIds</a:t>
            </a:r>
            <a:r>
              <a:rPr lang="en-US" sz="1200" dirty="0">
                <a:latin typeface="Consolas"/>
              </a:rPr>
              <a:t>, </a:t>
            </a:r>
            <a:r>
              <a:rPr lang="en-US" sz="1200" dirty="0" err="1">
                <a:latin typeface="Consolas"/>
              </a:rPr>
              <a:t>cellScalars</a:t>
            </a:r>
            <a:r>
              <a:rPr lang="en-US" sz="1200" dirty="0">
                <a:latin typeface="Consolas"/>
              </a:rPr>
              <a:t>);</a:t>
            </a:r>
          </a:p>
          <a:p>
            <a:r>
              <a:rPr lang="en-US" sz="1200" dirty="0">
                <a:latin typeface="Consolas"/>
              </a:rPr>
              <a:t>    scalars = </a:t>
            </a:r>
            <a:r>
              <a:rPr lang="en-US" sz="1200" dirty="0" err="1">
                <a:latin typeface="Consolas"/>
              </a:rPr>
              <a:t>cellScalars</a:t>
            </a:r>
            <a:r>
              <a:rPr lang="en-US" sz="1200" dirty="0">
                <a:latin typeface="Consolas"/>
              </a:rPr>
              <a:t>-&gt;</a:t>
            </a:r>
            <a:r>
              <a:rPr lang="en-US" sz="1200" dirty="0" err="1">
                <a:solidFill>
                  <a:srgbClr val="8585E0"/>
                </a:solidFill>
                <a:latin typeface="Consolas"/>
              </a:rPr>
              <a:t>GetPointer</a:t>
            </a:r>
            <a:r>
              <a:rPr lang="en-US" sz="1200" dirty="0">
                <a:latin typeface="Consolas"/>
              </a:rPr>
              <a:t>(0);</a:t>
            </a:r>
          </a:p>
          <a:p>
            <a:endParaRPr lang="en-US" sz="1200" dirty="0">
              <a:latin typeface="Consolas"/>
            </a:endParaRPr>
          </a:p>
          <a:p>
            <a:endParaRPr lang="en-US" sz="1200" dirty="0">
              <a:latin typeface="Consolas"/>
            </a:endParaRPr>
          </a:p>
          <a:p>
            <a:endParaRPr lang="en-US" sz="1200" dirty="0">
              <a:latin typeface="Consolas"/>
            </a:endParaRPr>
          </a:p>
          <a:p>
            <a:endParaRPr lang="en-US" sz="1200" dirty="0">
              <a:latin typeface="Consolas"/>
            </a:endParaRPr>
          </a:p>
          <a:p>
            <a:endParaRPr lang="en-US" sz="1200" dirty="0">
              <a:latin typeface="Consolas"/>
            </a:endParaRPr>
          </a:p>
          <a:p>
            <a:endParaRPr lang="en-US" sz="1200" dirty="0">
              <a:latin typeface="Consolas"/>
            </a:endParaRPr>
          </a:p>
          <a:p>
            <a:endParaRPr lang="en-US" sz="1200" dirty="0">
              <a:latin typeface="Consolas"/>
            </a:endParaRPr>
          </a:p>
          <a:p>
            <a:endParaRPr lang="en-US" sz="1200" dirty="0" smtClean="0">
              <a:latin typeface="Consolas"/>
            </a:endParaRPr>
          </a:p>
          <a:p>
            <a:r>
              <a:rPr lang="en-US" sz="1200" dirty="0" smtClean="0">
                <a:latin typeface="Consolas"/>
              </a:rPr>
              <a:t>    </a:t>
            </a:r>
            <a:r>
              <a:rPr lang="en-US" sz="1200" dirty="0">
                <a:latin typeface="Consolas"/>
              </a:rPr>
              <a:t>cell-&gt;</a:t>
            </a:r>
            <a:r>
              <a:rPr lang="en-US" sz="1200" dirty="0">
                <a:solidFill>
                  <a:srgbClr val="8585E0"/>
                </a:solidFill>
                <a:latin typeface="Consolas"/>
              </a:rPr>
              <a:t>Derivatives</a:t>
            </a:r>
            <a:r>
              <a:rPr lang="en-US" sz="1200" dirty="0" smtClean="0">
                <a:latin typeface="Consolas"/>
              </a:rPr>
              <a:t>(</a:t>
            </a:r>
          </a:p>
          <a:p>
            <a:r>
              <a:rPr lang="en-US" sz="1200" dirty="0">
                <a:latin typeface="Consolas"/>
              </a:rPr>
              <a:t> </a:t>
            </a:r>
            <a:r>
              <a:rPr lang="en-US" sz="1200" dirty="0" smtClean="0">
                <a:latin typeface="Consolas"/>
              </a:rPr>
              <a:t>     subId</a:t>
            </a:r>
            <a:r>
              <a:rPr lang="en-US" sz="1200" dirty="0">
                <a:latin typeface="Consolas"/>
              </a:rPr>
              <a:t>,pcoords,scalars,1,derivs)</a:t>
            </a:r>
            <a:r>
              <a:rPr lang="en-US" sz="1200" dirty="0" smtClean="0">
                <a:latin typeface="Consolas"/>
              </a:rPr>
              <a:t>;</a:t>
            </a:r>
            <a:endParaRPr lang="en-US" sz="1200" dirty="0">
              <a:latin typeface="Consolas"/>
            </a:endParaRPr>
          </a:p>
          <a:p>
            <a:endParaRPr lang="en-US" sz="1200" dirty="0" smtClean="0">
              <a:latin typeface="Consolas"/>
            </a:endParaRPr>
          </a:p>
          <a:p>
            <a:r>
              <a:rPr lang="en-US" sz="1200" dirty="0" smtClean="0">
                <a:latin typeface="Consolas"/>
              </a:rPr>
              <a:t>    </a:t>
            </a:r>
            <a:r>
              <a:rPr lang="en-US" sz="1200" dirty="0" err="1">
                <a:latin typeface="Consolas"/>
              </a:rPr>
              <a:t>outGradients</a:t>
            </a:r>
            <a:r>
              <a:rPr lang="en-US" sz="1200" dirty="0">
                <a:latin typeface="Consolas"/>
              </a:rPr>
              <a:t>-&gt;</a:t>
            </a:r>
            <a:r>
              <a:rPr lang="en-US" sz="1200" dirty="0" err="1">
                <a:solidFill>
                  <a:srgbClr val="8585E0"/>
                </a:solidFill>
                <a:latin typeface="Consolas"/>
              </a:rPr>
              <a:t>SetTuple</a:t>
            </a:r>
            <a:r>
              <a:rPr lang="en-US" sz="1200" dirty="0">
                <a:latin typeface="Consolas"/>
              </a:rPr>
              <a:t>(</a:t>
            </a:r>
            <a:r>
              <a:rPr lang="en-US" sz="1200" dirty="0" err="1">
                <a:latin typeface="Consolas"/>
              </a:rPr>
              <a:t>cellId</a:t>
            </a:r>
            <a:r>
              <a:rPr lang="en-US" sz="1200" dirty="0">
                <a:latin typeface="Consolas"/>
              </a:rPr>
              <a:t>, </a:t>
            </a:r>
            <a:r>
              <a:rPr lang="en-US" sz="1200" dirty="0" err="1">
                <a:latin typeface="Consolas"/>
              </a:rPr>
              <a:t>derivs</a:t>
            </a:r>
            <a:r>
              <a:rPr lang="en-US" sz="1200" dirty="0">
                <a:latin typeface="Consolas"/>
              </a:rPr>
              <a:t>);</a:t>
            </a:r>
          </a:p>
          <a:p>
            <a:r>
              <a:rPr lang="en-US" sz="1200" dirty="0">
                <a:latin typeface="Consolas"/>
              </a:rPr>
              <a:t>    }</a:t>
            </a:r>
          </a:p>
          <a:p>
            <a:r>
              <a:rPr lang="en-US" sz="1200" dirty="0">
                <a:latin typeface="Consolas"/>
              </a:rPr>
              <a:t>  ...[cleanup]...</a:t>
            </a:r>
          </a:p>
          <a:p>
            <a:r>
              <a:rPr lang="en-US" sz="1200" dirty="0">
                <a:latin typeface="Consola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01538487"/>
      </p:ext>
    </p:extLst>
  </p:cSld>
  <p:clrMapOvr>
    <a:masterClrMapping/>
  </p:clrMapOvr>
  <p:transition xmlns:p14="http://schemas.microsoft.com/office/powerpoint/2010/main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 Types</a:t>
            </a:r>
            <a:r>
              <a:rPr lang="en-US" dirty="0" smtClean="0"/>
              <a:t>: Map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 rot="16200000">
            <a:off x="3505200" y="1371600"/>
            <a:ext cx="2133600" cy="3048000"/>
            <a:chOff x="609600" y="1371600"/>
            <a:chExt cx="2133600" cy="3048000"/>
          </a:xfrm>
        </p:grpSpPr>
        <p:grpSp>
          <p:nvGrpSpPr>
            <p:cNvPr id="4" name="Group 9"/>
            <p:cNvGrpSpPr/>
            <p:nvPr/>
          </p:nvGrpSpPr>
          <p:grpSpPr>
            <a:xfrm rot="16200000">
              <a:off x="304800" y="1981200"/>
              <a:ext cx="2743200" cy="1828800"/>
              <a:chOff x="1676400" y="1981200"/>
              <a:chExt cx="2743200" cy="1828800"/>
            </a:xfrm>
          </p:grpSpPr>
          <p:sp>
            <p:nvSpPr>
              <p:cNvPr id="17" name="Rectangle 2"/>
              <p:cNvSpPr/>
              <p:nvPr/>
            </p:nvSpPr>
            <p:spPr bwMode="auto">
              <a:xfrm>
                <a:off x="1676400" y="1981200"/>
                <a:ext cx="914400" cy="914400"/>
              </a:xfrm>
              <a:prstGeom prst="rect">
                <a:avLst/>
              </a:prstGeom>
              <a:noFill/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>
                <a:off x="2590800" y="1981200"/>
                <a:ext cx="914400" cy="914400"/>
              </a:xfrm>
              <a:prstGeom prst="rect">
                <a:avLst/>
              </a:prstGeom>
              <a:noFill/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 bwMode="auto">
              <a:xfrm>
                <a:off x="3505200" y="1981200"/>
                <a:ext cx="914400" cy="914400"/>
              </a:xfrm>
              <a:prstGeom prst="rect">
                <a:avLst/>
              </a:prstGeom>
              <a:noFill/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 bwMode="auto">
              <a:xfrm>
                <a:off x="1676400" y="2895600"/>
                <a:ext cx="914400" cy="914400"/>
              </a:xfrm>
              <a:prstGeom prst="rect">
                <a:avLst/>
              </a:prstGeom>
              <a:noFill/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 bwMode="auto">
              <a:xfrm>
                <a:off x="2590800" y="2895600"/>
                <a:ext cx="914400" cy="914400"/>
              </a:xfrm>
              <a:prstGeom prst="rect">
                <a:avLst/>
              </a:prstGeom>
              <a:noFill/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 bwMode="auto">
              <a:xfrm>
                <a:off x="3505200" y="2895600"/>
                <a:ext cx="914400" cy="914400"/>
              </a:xfrm>
              <a:prstGeom prst="rect">
                <a:avLst/>
              </a:prstGeom>
              <a:noFill/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sp>
          <p:nvSpPr>
            <p:cNvPr id="5" name="Rounded Rectangle 4"/>
            <p:cNvSpPr/>
            <p:nvPr/>
          </p:nvSpPr>
          <p:spPr bwMode="auto">
            <a:xfrm>
              <a:off x="609600" y="1371600"/>
              <a:ext cx="304800" cy="3048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" name="Rounded Rectangle 5"/>
            <p:cNvSpPr/>
            <p:nvPr/>
          </p:nvSpPr>
          <p:spPr bwMode="auto">
            <a:xfrm>
              <a:off x="1524000" y="1371600"/>
              <a:ext cx="304800" cy="3048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" name="Rounded Rectangle 6"/>
            <p:cNvSpPr/>
            <p:nvPr/>
          </p:nvSpPr>
          <p:spPr bwMode="auto">
            <a:xfrm>
              <a:off x="2438400" y="1371600"/>
              <a:ext cx="304800" cy="3048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 bwMode="auto">
            <a:xfrm>
              <a:off x="609600" y="2286000"/>
              <a:ext cx="304800" cy="3048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" name="Rounded Rectangle 8"/>
            <p:cNvSpPr/>
            <p:nvPr/>
          </p:nvSpPr>
          <p:spPr bwMode="auto">
            <a:xfrm>
              <a:off x="1524000" y="2286000"/>
              <a:ext cx="304800" cy="3048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0" name="Rounded Rectangle 9"/>
            <p:cNvSpPr/>
            <p:nvPr/>
          </p:nvSpPr>
          <p:spPr bwMode="auto">
            <a:xfrm>
              <a:off x="2438400" y="2286000"/>
              <a:ext cx="304800" cy="3048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1" name="Rounded Rectangle 10"/>
            <p:cNvSpPr/>
            <p:nvPr/>
          </p:nvSpPr>
          <p:spPr bwMode="auto">
            <a:xfrm>
              <a:off x="609600" y="3200400"/>
              <a:ext cx="304800" cy="3048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2" name="Rounded Rectangle 11"/>
            <p:cNvSpPr/>
            <p:nvPr/>
          </p:nvSpPr>
          <p:spPr bwMode="auto">
            <a:xfrm>
              <a:off x="1524000" y="3200400"/>
              <a:ext cx="304800" cy="3048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" name="Rounded Rectangle 12"/>
            <p:cNvSpPr/>
            <p:nvPr/>
          </p:nvSpPr>
          <p:spPr bwMode="auto">
            <a:xfrm>
              <a:off x="2438400" y="3200400"/>
              <a:ext cx="304800" cy="3048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 bwMode="auto">
            <a:xfrm>
              <a:off x="609600" y="4114800"/>
              <a:ext cx="304800" cy="3048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5" name="Rounded Rectangle 14"/>
            <p:cNvSpPr/>
            <p:nvPr/>
          </p:nvSpPr>
          <p:spPr bwMode="auto">
            <a:xfrm>
              <a:off x="1524000" y="4114800"/>
              <a:ext cx="304800" cy="3048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6" name="Rounded Rectangle 15"/>
            <p:cNvSpPr/>
            <p:nvPr/>
          </p:nvSpPr>
          <p:spPr bwMode="auto">
            <a:xfrm>
              <a:off x="2438400" y="4114800"/>
              <a:ext cx="304800" cy="3048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2324405" y="4876800"/>
            <a:ext cx="4495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Example Usage: Vector Magnitude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lip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5334000"/>
            <a:ext cx="1731645" cy="1371600"/>
          </a:xfrm>
          <a:prstGeom prst="rect">
            <a:avLst/>
          </a:prstGeom>
        </p:spPr>
      </p:pic>
      <p:pic>
        <p:nvPicPr>
          <p:cNvPr id="14" name="Picture 13" descr="Contou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3276600"/>
            <a:ext cx="1731645" cy="1371600"/>
          </a:xfrm>
          <a:prstGeom prst="rect">
            <a:avLst/>
          </a:prstGeom>
        </p:spPr>
      </p:pic>
      <p:pic>
        <p:nvPicPr>
          <p:cNvPr id="13" name="Picture 12" descr="Gri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1066800"/>
            <a:ext cx="1731646" cy="13716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Serial Visualization Pipeline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3733800" y="2438400"/>
            <a:ext cx="1676400" cy="838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Contour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3733800" y="4495800"/>
            <a:ext cx="1676400" cy="838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Clip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8" name="Straight Arrow Connector 7"/>
          <p:cNvCxnSpPr>
            <a:stCxn id="5" idx="2"/>
            <a:endCxn id="6" idx="0"/>
          </p:cNvCxnSpPr>
          <p:nvPr/>
        </p:nvCxnSpPr>
        <p:spPr bwMode="auto">
          <a:xfrm rot="5400000">
            <a:off x="3962400" y="3886200"/>
            <a:ext cx="12192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rot="5400000">
            <a:off x="3963194" y="1828006"/>
            <a:ext cx="12192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rot="5400000">
            <a:off x="3963194" y="5942806"/>
            <a:ext cx="12192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 Type</a:t>
            </a:r>
            <a:r>
              <a:rPr lang="en-US" dirty="0" smtClean="0"/>
              <a:t>: </a:t>
            </a:r>
            <a:r>
              <a:rPr lang="en-US" dirty="0" smtClean="0"/>
              <a:t>Cell Connectivity</a:t>
            </a:r>
            <a:endParaRPr lang="en-US" dirty="0"/>
          </a:p>
        </p:txBody>
      </p:sp>
      <p:grpSp>
        <p:nvGrpSpPr>
          <p:cNvPr id="35" name="Group 67"/>
          <p:cNvGrpSpPr/>
          <p:nvPr/>
        </p:nvGrpSpPr>
        <p:grpSpPr>
          <a:xfrm rot="10800000">
            <a:off x="3200400" y="1981200"/>
            <a:ext cx="2743200" cy="1828800"/>
            <a:chOff x="1676400" y="1981200"/>
            <a:chExt cx="2743200" cy="1828800"/>
          </a:xfrm>
        </p:grpSpPr>
        <p:sp>
          <p:nvSpPr>
            <p:cNvPr id="48" name="Rectangle 47"/>
            <p:cNvSpPr/>
            <p:nvPr/>
          </p:nvSpPr>
          <p:spPr bwMode="auto">
            <a:xfrm>
              <a:off x="1676400" y="1981200"/>
              <a:ext cx="914400" cy="914400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2590800" y="1981200"/>
              <a:ext cx="914400" cy="914400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3505200" y="1981200"/>
              <a:ext cx="914400" cy="914400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1676400" y="2895600"/>
              <a:ext cx="914400" cy="914400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2590800" y="2895600"/>
              <a:ext cx="914400" cy="914400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3505200" y="2895600"/>
              <a:ext cx="914400" cy="914400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3505200" y="2286000"/>
            <a:ext cx="2133600" cy="1219200"/>
            <a:chOff x="3048000" y="2743200"/>
            <a:chExt cx="2133600" cy="1219200"/>
          </a:xfrm>
        </p:grpSpPr>
        <p:sp>
          <p:nvSpPr>
            <p:cNvPr id="36" name="Rounded Rectangle 35"/>
            <p:cNvSpPr/>
            <p:nvPr/>
          </p:nvSpPr>
          <p:spPr bwMode="auto">
            <a:xfrm rot="16200000">
              <a:off x="3048000" y="3657600"/>
              <a:ext cx="304800" cy="3048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7" name="Rounded Rectangle 36"/>
            <p:cNvSpPr/>
            <p:nvPr/>
          </p:nvSpPr>
          <p:spPr bwMode="auto">
            <a:xfrm rot="16200000">
              <a:off x="3048000" y="2743200"/>
              <a:ext cx="304800" cy="3048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9" name="Rounded Rectangle 38"/>
            <p:cNvSpPr/>
            <p:nvPr/>
          </p:nvSpPr>
          <p:spPr bwMode="auto">
            <a:xfrm rot="16200000">
              <a:off x="3962400" y="3657600"/>
              <a:ext cx="304800" cy="3048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0" name="Rounded Rectangle 39"/>
            <p:cNvSpPr/>
            <p:nvPr/>
          </p:nvSpPr>
          <p:spPr bwMode="auto">
            <a:xfrm rot="16200000">
              <a:off x="3962400" y="2743200"/>
              <a:ext cx="304800" cy="3048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2" name="Rounded Rectangle 41"/>
            <p:cNvSpPr/>
            <p:nvPr/>
          </p:nvSpPr>
          <p:spPr bwMode="auto">
            <a:xfrm rot="16200000">
              <a:off x="4876800" y="3657600"/>
              <a:ext cx="304800" cy="3048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3" name="Rounded Rectangle 42"/>
            <p:cNvSpPr/>
            <p:nvPr/>
          </p:nvSpPr>
          <p:spPr bwMode="auto">
            <a:xfrm rot="16200000">
              <a:off x="4876800" y="2743200"/>
              <a:ext cx="304800" cy="3048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3276600" y="2057400"/>
            <a:ext cx="2590800" cy="1676400"/>
            <a:chOff x="3276600" y="2057400"/>
            <a:chExt cx="2590800" cy="1676400"/>
          </a:xfrm>
        </p:grpSpPr>
        <p:grpSp>
          <p:nvGrpSpPr>
            <p:cNvPr id="5" name="Group 91"/>
            <p:cNvGrpSpPr/>
            <p:nvPr/>
          </p:nvGrpSpPr>
          <p:grpSpPr>
            <a:xfrm rot="16200000">
              <a:off x="3276600" y="2971800"/>
              <a:ext cx="762000" cy="762000"/>
              <a:chOff x="3657600" y="1600200"/>
              <a:chExt cx="762000" cy="762000"/>
            </a:xfrm>
          </p:grpSpPr>
          <p:cxnSp>
            <p:nvCxnSpPr>
              <p:cNvPr id="31" name="Straight Arrow Connector 30"/>
              <p:cNvCxnSpPr/>
              <p:nvPr/>
            </p:nvCxnSpPr>
            <p:spPr bwMode="auto">
              <a:xfrm rot="16200000" flipV="1">
                <a:off x="3657600" y="1600201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arrow" w="med" len="med"/>
                <a:tailEnd type="none"/>
              </a:ln>
              <a:effectLst/>
            </p:spPr>
          </p:cxnSp>
          <p:cxnSp>
            <p:nvCxnSpPr>
              <p:cNvPr id="32" name="Straight Arrow Connector 31"/>
              <p:cNvCxnSpPr/>
              <p:nvPr/>
            </p:nvCxnSpPr>
            <p:spPr bwMode="auto">
              <a:xfrm rot="10800000" flipV="1">
                <a:off x="3657600" y="2133600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arrow" w="med" len="med"/>
                <a:tailEnd type="none"/>
              </a:ln>
              <a:effectLst/>
            </p:spPr>
          </p:cxnSp>
          <p:cxnSp>
            <p:nvCxnSpPr>
              <p:cNvPr id="33" name="Straight Arrow Connector 32"/>
              <p:cNvCxnSpPr/>
              <p:nvPr/>
            </p:nvCxnSpPr>
            <p:spPr bwMode="auto">
              <a:xfrm flipV="1">
                <a:off x="4191000" y="1600200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arrow" w="med" len="med"/>
                <a:tailEnd type="none"/>
              </a:ln>
              <a:effectLst/>
            </p:spPr>
          </p:cxnSp>
          <p:cxnSp>
            <p:nvCxnSpPr>
              <p:cNvPr id="34" name="Straight Arrow Connector 33"/>
              <p:cNvCxnSpPr/>
              <p:nvPr/>
            </p:nvCxnSpPr>
            <p:spPr bwMode="auto">
              <a:xfrm rot="16200000" flipH="1">
                <a:off x="4191000" y="2133600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arrow" w="med" len="med"/>
                <a:tailEnd type="none"/>
              </a:ln>
              <a:effectLst/>
            </p:spPr>
          </p:cxnSp>
        </p:grpSp>
        <p:grpSp>
          <p:nvGrpSpPr>
            <p:cNvPr id="6" name="Group 92"/>
            <p:cNvGrpSpPr/>
            <p:nvPr/>
          </p:nvGrpSpPr>
          <p:grpSpPr>
            <a:xfrm rot="16200000">
              <a:off x="3276600" y="2057400"/>
              <a:ext cx="762000" cy="762000"/>
              <a:chOff x="3657600" y="1600200"/>
              <a:chExt cx="762000" cy="762000"/>
            </a:xfrm>
          </p:grpSpPr>
          <p:cxnSp>
            <p:nvCxnSpPr>
              <p:cNvPr id="27" name="Straight Arrow Connector 26"/>
              <p:cNvCxnSpPr/>
              <p:nvPr/>
            </p:nvCxnSpPr>
            <p:spPr bwMode="auto">
              <a:xfrm rot="16200000" flipV="1">
                <a:off x="3657600" y="1600201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arrow" w="med" len="med"/>
                <a:tailEnd type="none"/>
              </a:ln>
              <a:effectLst/>
            </p:spPr>
          </p:cxnSp>
          <p:cxnSp>
            <p:nvCxnSpPr>
              <p:cNvPr id="28" name="Straight Arrow Connector 27"/>
              <p:cNvCxnSpPr/>
              <p:nvPr/>
            </p:nvCxnSpPr>
            <p:spPr bwMode="auto">
              <a:xfrm rot="10800000" flipV="1">
                <a:off x="3657600" y="2133600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arrow" w="med" len="med"/>
                <a:tailEnd type="none"/>
              </a:ln>
              <a:effectLst/>
            </p:spPr>
          </p:cxnSp>
          <p:cxnSp>
            <p:nvCxnSpPr>
              <p:cNvPr id="29" name="Straight Arrow Connector 28"/>
              <p:cNvCxnSpPr/>
              <p:nvPr/>
            </p:nvCxnSpPr>
            <p:spPr bwMode="auto">
              <a:xfrm flipV="1">
                <a:off x="4191000" y="1600200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arrow" w="med" len="med"/>
                <a:tailEnd type="none"/>
              </a:ln>
              <a:effectLst/>
            </p:spPr>
          </p:cxnSp>
          <p:cxnSp>
            <p:nvCxnSpPr>
              <p:cNvPr id="30" name="Straight Arrow Connector 29"/>
              <p:cNvCxnSpPr/>
              <p:nvPr/>
            </p:nvCxnSpPr>
            <p:spPr bwMode="auto">
              <a:xfrm rot="16200000" flipH="1">
                <a:off x="4191000" y="2133600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arrow" w="med" len="med"/>
                <a:tailEnd type="none"/>
              </a:ln>
              <a:effectLst/>
            </p:spPr>
          </p:cxnSp>
        </p:grpSp>
        <p:grpSp>
          <p:nvGrpSpPr>
            <p:cNvPr id="7" name="Group 97"/>
            <p:cNvGrpSpPr/>
            <p:nvPr/>
          </p:nvGrpSpPr>
          <p:grpSpPr>
            <a:xfrm rot="16200000">
              <a:off x="4191000" y="2971800"/>
              <a:ext cx="762000" cy="762000"/>
              <a:chOff x="3657600" y="1600200"/>
              <a:chExt cx="762000" cy="762000"/>
            </a:xfrm>
          </p:grpSpPr>
          <p:cxnSp>
            <p:nvCxnSpPr>
              <p:cNvPr id="23" name="Straight Arrow Connector 22"/>
              <p:cNvCxnSpPr/>
              <p:nvPr/>
            </p:nvCxnSpPr>
            <p:spPr bwMode="auto">
              <a:xfrm rot="16200000" flipV="1">
                <a:off x="3657600" y="1600201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arrow" w="med" len="med"/>
                <a:tailEnd type="none"/>
              </a:ln>
              <a:effectLst/>
            </p:spPr>
          </p:cxnSp>
          <p:cxnSp>
            <p:nvCxnSpPr>
              <p:cNvPr id="24" name="Straight Arrow Connector 23"/>
              <p:cNvCxnSpPr/>
              <p:nvPr/>
            </p:nvCxnSpPr>
            <p:spPr bwMode="auto">
              <a:xfrm rot="10800000" flipV="1">
                <a:off x="3657600" y="2133600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arrow" w="med" len="med"/>
                <a:tailEnd type="none"/>
              </a:ln>
              <a:effectLst/>
            </p:spPr>
          </p:cxnSp>
          <p:cxnSp>
            <p:nvCxnSpPr>
              <p:cNvPr id="25" name="Straight Arrow Connector 24"/>
              <p:cNvCxnSpPr/>
              <p:nvPr/>
            </p:nvCxnSpPr>
            <p:spPr bwMode="auto">
              <a:xfrm flipV="1">
                <a:off x="4191000" y="1600200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arrow" w="med" len="med"/>
                <a:tailEnd type="none"/>
              </a:ln>
              <a:effectLst/>
            </p:spPr>
          </p:cxnSp>
          <p:cxnSp>
            <p:nvCxnSpPr>
              <p:cNvPr id="26" name="Straight Arrow Connector 25"/>
              <p:cNvCxnSpPr/>
              <p:nvPr/>
            </p:nvCxnSpPr>
            <p:spPr bwMode="auto">
              <a:xfrm rot="16200000" flipH="1">
                <a:off x="4191000" y="2133600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arrow" w="med" len="med"/>
                <a:tailEnd type="none"/>
              </a:ln>
              <a:effectLst/>
            </p:spPr>
          </p:cxnSp>
        </p:grpSp>
        <p:grpSp>
          <p:nvGrpSpPr>
            <p:cNvPr id="8" name="Group 102"/>
            <p:cNvGrpSpPr/>
            <p:nvPr/>
          </p:nvGrpSpPr>
          <p:grpSpPr>
            <a:xfrm rot="16200000">
              <a:off x="4191000" y="2057400"/>
              <a:ext cx="762000" cy="762000"/>
              <a:chOff x="3657600" y="1600200"/>
              <a:chExt cx="762000" cy="762000"/>
            </a:xfrm>
          </p:grpSpPr>
          <p:cxnSp>
            <p:nvCxnSpPr>
              <p:cNvPr id="19" name="Straight Arrow Connector 18"/>
              <p:cNvCxnSpPr/>
              <p:nvPr/>
            </p:nvCxnSpPr>
            <p:spPr bwMode="auto">
              <a:xfrm rot="16200000" flipV="1">
                <a:off x="3657600" y="1600201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arrow" w="med" len="med"/>
                <a:tailEnd type="none"/>
              </a:ln>
              <a:effectLst/>
            </p:spPr>
          </p:cxnSp>
          <p:cxnSp>
            <p:nvCxnSpPr>
              <p:cNvPr id="20" name="Straight Arrow Connector 19"/>
              <p:cNvCxnSpPr/>
              <p:nvPr/>
            </p:nvCxnSpPr>
            <p:spPr bwMode="auto">
              <a:xfrm rot="10800000" flipV="1">
                <a:off x="3657600" y="2133600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arrow" w="med" len="med"/>
                <a:tailEnd type="none"/>
              </a:ln>
              <a:effectLst/>
            </p:spPr>
          </p:cxnSp>
          <p:cxnSp>
            <p:nvCxnSpPr>
              <p:cNvPr id="21" name="Straight Arrow Connector 20"/>
              <p:cNvCxnSpPr/>
              <p:nvPr/>
            </p:nvCxnSpPr>
            <p:spPr bwMode="auto">
              <a:xfrm flipV="1">
                <a:off x="4191000" y="1600200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arrow" w="med" len="med"/>
                <a:tailEnd type="none"/>
              </a:ln>
              <a:effectLst/>
            </p:spPr>
          </p:cxnSp>
          <p:cxnSp>
            <p:nvCxnSpPr>
              <p:cNvPr id="22" name="Straight Arrow Connector 21"/>
              <p:cNvCxnSpPr/>
              <p:nvPr/>
            </p:nvCxnSpPr>
            <p:spPr bwMode="auto">
              <a:xfrm rot="16200000" flipH="1">
                <a:off x="4191000" y="2133600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arrow" w="med" len="med"/>
                <a:tailEnd type="none"/>
              </a:ln>
              <a:effectLst/>
            </p:spPr>
          </p:cxnSp>
        </p:grpSp>
        <p:grpSp>
          <p:nvGrpSpPr>
            <p:cNvPr id="9" name="Group 107"/>
            <p:cNvGrpSpPr/>
            <p:nvPr/>
          </p:nvGrpSpPr>
          <p:grpSpPr>
            <a:xfrm rot="16200000">
              <a:off x="5105400" y="2971800"/>
              <a:ext cx="762000" cy="762000"/>
              <a:chOff x="3657600" y="1600200"/>
              <a:chExt cx="762000" cy="762000"/>
            </a:xfrm>
          </p:grpSpPr>
          <p:cxnSp>
            <p:nvCxnSpPr>
              <p:cNvPr id="15" name="Straight Arrow Connector 14"/>
              <p:cNvCxnSpPr/>
              <p:nvPr/>
            </p:nvCxnSpPr>
            <p:spPr bwMode="auto">
              <a:xfrm rot="16200000" flipV="1">
                <a:off x="3657600" y="1600201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arrow" w="med" len="med"/>
                <a:tailEnd type="none"/>
              </a:ln>
              <a:effectLst/>
            </p:spPr>
          </p:cxnSp>
          <p:cxnSp>
            <p:nvCxnSpPr>
              <p:cNvPr id="16" name="Straight Arrow Connector 15"/>
              <p:cNvCxnSpPr/>
              <p:nvPr/>
            </p:nvCxnSpPr>
            <p:spPr bwMode="auto">
              <a:xfrm rot="10800000" flipV="1">
                <a:off x="3657600" y="2133600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arrow" w="med" len="med"/>
                <a:tailEnd type="none"/>
              </a:ln>
              <a:effectLst/>
            </p:spPr>
          </p:cxnSp>
          <p:cxnSp>
            <p:nvCxnSpPr>
              <p:cNvPr id="17" name="Straight Arrow Connector 16"/>
              <p:cNvCxnSpPr/>
              <p:nvPr/>
            </p:nvCxnSpPr>
            <p:spPr bwMode="auto">
              <a:xfrm flipV="1">
                <a:off x="4191000" y="1600200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arrow" w="med" len="med"/>
                <a:tailEnd type="none"/>
              </a:ln>
              <a:effectLst/>
            </p:spPr>
          </p:cxnSp>
          <p:cxnSp>
            <p:nvCxnSpPr>
              <p:cNvPr id="18" name="Straight Arrow Connector 17"/>
              <p:cNvCxnSpPr/>
              <p:nvPr/>
            </p:nvCxnSpPr>
            <p:spPr bwMode="auto">
              <a:xfrm rot="16200000" flipH="1">
                <a:off x="4191000" y="2133600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arrow" w="med" len="med"/>
                <a:tailEnd type="none"/>
              </a:ln>
              <a:effectLst/>
            </p:spPr>
          </p:cxnSp>
        </p:grpSp>
        <p:grpSp>
          <p:nvGrpSpPr>
            <p:cNvPr id="10" name="Group 112"/>
            <p:cNvGrpSpPr/>
            <p:nvPr/>
          </p:nvGrpSpPr>
          <p:grpSpPr>
            <a:xfrm rot="16200000">
              <a:off x="5105400" y="2057400"/>
              <a:ext cx="762000" cy="762000"/>
              <a:chOff x="3657600" y="1600200"/>
              <a:chExt cx="762000" cy="762000"/>
            </a:xfrm>
          </p:grpSpPr>
          <p:cxnSp>
            <p:nvCxnSpPr>
              <p:cNvPr id="11" name="Straight Arrow Connector 10"/>
              <p:cNvCxnSpPr/>
              <p:nvPr/>
            </p:nvCxnSpPr>
            <p:spPr bwMode="auto">
              <a:xfrm rot="16200000" flipV="1">
                <a:off x="3657600" y="1600201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arrow" w="med" len="med"/>
                <a:tailEnd type="none"/>
              </a:ln>
              <a:effectLst/>
            </p:spPr>
          </p:cxnSp>
          <p:cxnSp>
            <p:nvCxnSpPr>
              <p:cNvPr id="12" name="Straight Arrow Connector 11"/>
              <p:cNvCxnSpPr/>
              <p:nvPr/>
            </p:nvCxnSpPr>
            <p:spPr bwMode="auto">
              <a:xfrm rot="10800000" flipV="1">
                <a:off x="3657600" y="2133600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arrow" w="med" len="med"/>
                <a:tailEnd type="none"/>
              </a:ln>
              <a:effectLst/>
            </p:spPr>
          </p:cxnSp>
          <p:cxnSp>
            <p:nvCxnSpPr>
              <p:cNvPr id="13" name="Straight Arrow Connector 12"/>
              <p:cNvCxnSpPr/>
              <p:nvPr/>
            </p:nvCxnSpPr>
            <p:spPr bwMode="auto">
              <a:xfrm flipV="1">
                <a:off x="4191000" y="1600200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arrow" w="med" len="med"/>
                <a:tailEnd type="none"/>
              </a:ln>
              <a:effectLst/>
            </p:spPr>
          </p:cxnSp>
          <p:cxnSp>
            <p:nvCxnSpPr>
              <p:cNvPr id="14" name="Straight Arrow Connector 13"/>
              <p:cNvCxnSpPr/>
              <p:nvPr/>
            </p:nvCxnSpPr>
            <p:spPr bwMode="auto">
              <a:xfrm rot="16200000" flipH="1">
                <a:off x="4191000" y="2133600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arrow" w="med" len="med"/>
                <a:tailEnd type="none"/>
              </a:ln>
              <a:effectLst/>
            </p:spPr>
          </p:cxnSp>
        </p:grpSp>
      </p:grpSp>
      <p:sp>
        <p:nvSpPr>
          <p:cNvPr id="54" name="TextBox 53"/>
          <p:cNvSpPr txBox="1"/>
          <p:nvPr/>
        </p:nvSpPr>
        <p:spPr>
          <a:xfrm>
            <a:off x="1260841" y="4876800"/>
            <a:ext cx="66223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Example Usages: Cell to Point, Normal Generation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 Type</a:t>
            </a:r>
            <a:r>
              <a:rPr lang="en-US" dirty="0" smtClean="0"/>
              <a:t>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Topological </a:t>
            </a:r>
            <a:r>
              <a:rPr lang="en-US" dirty="0" smtClean="0"/>
              <a:t>Reduce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 rot="16200000">
            <a:off x="3505200" y="1371600"/>
            <a:ext cx="2133600" cy="3048000"/>
            <a:chOff x="3429000" y="1371600"/>
            <a:chExt cx="2133600" cy="3048000"/>
          </a:xfrm>
        </p:grpSpPr>
        <p:grpSp>
          <p:nvGrpSpPr>
            <p:cNvPr id="4" name="Group 66"/>
            <p:cNvGrpSpPr/>
            <p:nvPr/>
          </p:nvGrpSpPr>
          <p:grpSpPr>
            <a:xfrm>
              <a:off x="3429000" y="1371600"/>
              <a:ext cx="2133600" cy="3048000"/>
              <a:chOff x="609600" y="1371600"/>
              <a:chExt cx="2133600" cy="3048000"/>
            </a:xfrm>
          </p:grpSpPr>
          <p:grpSp>
            <p:nvGrpSpPr>
              <p:cNvPr id="35" name="Group 67"/>
              <p:cNvGrpSpPr/>
              <p:nvPr/>
            </p:nvGrpSpPr>
            <p:grpSpPr>
              <a:xfrm rot="16200000">
                <a:off x="304800" y="1981200"/>
                <a:ext cx="2743200" cy="1828800"/>
                <a:chOff x="1676400" y="1981200"/>
                <a:chExt cx="2743200" cy="1828800"/>
              </a:xfrm>
            </p:grpSpPr>
            <p:sp>
              <p:nvSpPr>
                <p:cNvPr id="48" name="Rectangle 47"/>
                <p:cNvSpPr/>
                <p:nvPr/>
              </p:nvSpPr>
              <p:spPr bwMode="auto">
                <a:xfrm>
                  <a:off x="1676400" y="1981200"/>
                  <a:ext cx="914400" cy="914400"/>
                </a:xfrm>
                <a:prstGeom prst="rect">
                  <a:avLst/>
                </a:prstGeom>
                <a:noFill/>
                <a:ln w="31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endParaRPr>
                </a:p>
              </p:txBody>
            </p:sp>
            <p:sp>
              <p:nvSpPr>
                <p:cNvPr id="49" name="Rectangle 48"/>
                <p:cNvSpPr/>
                <p:nvPr/>
              </p:nvSpPr>
              <p:spPr bwMode="auto">
                <a:xfrm>
                  <a:off x="2590800" y="1981200"/>
                  <a:ext cx="914400" cy="914400"/>
                </a:xfrm>
                <a:prstGeom prst="rect">
                  <a:avLst/>
                </a:prstGeom>
                <a:noFill/>
                <a:ln w="31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endParaRPr>
                </a:p>
              </p:txBody>
            </p:sp>
            <p:sp>
              <p:nvSpPr>
                <p:cNvPr id="50" name="Rectangle 49"/>
                <p:cNvSpPr/>
                <p:nvPr/>
              </p:nvSpPr>
              <p:spPr bwMode="auto">
                <a:xfrm>
                  <a:off x="3505200" y="1981200"/>
                  <a:ext cx="914400" cy="914400"/>
                </a:xfrm>
                <a:prstGeom prst="rect">
                  <a:avLst/>
                </a:prstGeom>
                <a:noFill/>
                <a:ln w="31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endParaRPr>
                </a:p>
              </p:txBody>
            </p:sp>
            <p:sp>
              <p:nvSpPr>
                <p:cNvPr id="51" name="Rectangle 50"/>
                <p:cNvSpPr/>
                <p:nvPr/>
              </p:nvSpPr>
              <p:spPr bwMode="auto">
                <a:xfrm>
                  <a:off x="1676400" y="2895600"/>
                  <a:ext cx="914400" cy="914400"/>
                </a:xfrm>
                <a:prstGeom prst="rect">
                  <a:avLst/>
                </a:prstGeom>
                <a:noFill/>
                <a:ln w="31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endParaRPr>
                </a:p>
              </p:txBody>
            </p:sp>
            <p:sp>
              <p:nvSpPr>
                <p:cNvPr id="52" name="Rectangle 51"/>
                <p:cNvSpPr/>
                <p:nvPr/>
              </p:nvSpPr>
              <p:spPr bwMode="auto">
                <a:xfrm>
                  <a:off x="2590800" y="2895600"/>
                  <a:ext cx="914400" cy="914400"/>
                </a:xfrm>
                <a:prstGeom prst="rect">
                  <a:avLst/>
                </a:prstGeom>
                <a:noFill/>
                <a:ln w="31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endParaRPr>
                </a:p>
              </p:txBody>
            </p:sp>
            <p:sp>
              <p:nvSpPr>
                <p:cNvPr id="53" name="Rectangle 52"/>
                <p:cNvSpPr/>
                <p:nvPr/>
              </p:nvSpPr>
              <p:spPr bwMode="auto">
                <a:xfrm>
                  <a:off x="3505200" y="2895600"/>
                  <a:ext cx="914400" cy="914400"/>
                </a:xfrm>
                <a:prstGeom prst="rect">
                  <a:avLst/>
                </a:prstGeom>
                <a:noFill/>
                <a:ln w="31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endParaRPr>
                </a:p>
              </p:txBody>
            </p:sp>
          </p:grpSp>
          <p:sp>
            <p:nvSpPr>
              <p:cNvPr id="36" name="Rounded Rectangle 35"/>
              <p:cNvSpPr/>
              <p:nvPr/>
            </p:nvSpPr>
            <p:spPr bwMode="auto">
              <a:xfrm>
                <a:off x="609600" y="1371600"/>
                <a:ext cx="304800" cy="304800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7" name="Rounded Rectangle 36"/>
              <p:cNvSpPr/>
              <p:nvPr/>
            </p:nvSpPr>
            <p:spPr bwMode="auto">
              <a:xfrm>
                <a:off x="1524000" y="1371600"/>
                <a:ext cx="304800" cy="304800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8" name="Rounded Rectangle 37"/>
              <p:cNvSpPr/>
              <p:nvPr/>
            </p:nvSpPr>
            <p:spPr bwMode="auto">
              <a:xfrm>
                <a:off x="2438400" y="1371600"/>
                <a:ext cx="304800" cy="304800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9" name="Rounded Rectangle 38"/>
              <p:cNvSpPr/>
              <p:nvPr/>
            </p:nvSpPr>
            <p:spPr bwMode="auto">
              <a:xfrm>
                <a:off x="609600" y="2286000"/>
                <a:ext cx="304800" cy="304800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40" name="Rounded Rectangle 39"/>
              <p:cNvSpPr/>
              <p:nvPr/>
            </p:nvSpPr>
            <p:spPr bwMode="auto">
              <a:xfrm>
                <a:off x="1524000" y="2286000"/>
                <a:ext cx="304800" cy="304800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41" name="Rounded Rectangle 40"/>
              <p:cNvSpPr/>
              <p:nvPr/>
            </p:nvSpPr>
            <p:spPr bwMode="auto">
              <a:xfrm>
                <a:off x="2438400" y="2286000"/>
                <a:ext cx="304800" cy="304800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42" name="Rounded Rectangle 41"/>
              <p:cNvSpPr/>
              <p:nvPr/>
            </p:nvSpPr>
            <p:spPr bwMode="auto">
              <a:xfrm>
                <a:off x="609600" y="3200400"/>
                <a:ext cx="304800" cy="304800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43" name="Rounded Rectangle 42"/>
              <p:cNvSpPr/>
              <p:nvPr/>
            </p:nvSpPr>
            <p:spPr bwMode="auto">
              <a:xfrm>
                <a:off x="1524000" y="3200400"/>
                <a:ext cx="304800" cy="304800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44" name="Rounded Rectangle 43"/>
              <p:cNvSpPr/>
              <p:nvPr/>
            </p:nvSpPr>
            <p:spPr bwMode="auto">
              <a:xfrm>
                <a:off x="2438400" y="3200400"/>
                <a:ext cx="304800" cy="304800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45" name="Rounded Rectangle 44"/>
              <p:cNvSpPr/>
              <p:nvPr/>
            </p:nvSpPr>
            <p:spPr bwMode="auto">
              <a:xfrm>
                <a:off x="609600" y="4114800"/>
                <a:ext cx="304800" cy="304800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46" name="Rounded Rectangle 45"/>
              <p:cNvSpPr/>
              <p:nvPr/>
            </p:nvSpPr>
            <p:spPr bwMode="auto">
              <a:xfrm>
                <a:off x="1524000" y="4114800"/>
                <a:ext cx="304800" cy="304800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47" name="Rounded Rectangle 46"/>
              <p:cNvSpPr/>
              <p:nvPr/>
            </p:nvSpPr>
            <p:spPr bwMode="auto">
              <a:xfrm>
                <a:off x="2438400" y="4114800"/>
                <a:ext cx="304800" cy="304800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5" name="Group 91"/>
            <p:cNvGrpSpPr/>
            <p:nvPr/>
          </p:nvGrpSpPr>
          <p:grpSpPr>
            <a:xfrm>
              <a:off x="3657600" y="1600200"/>
              <a:ext cx="762000" cy="762000"/>
              <a:chOff x="3657600" y="1600200"/>
              <a:chExt cx="762000" cy="762000"/>
            </a:xfrm>
          </p:grpSpPr>
          <p:cxnSp>
            <p:nvCxnSpPr>
              <p:cNvPr id="31" name="Straight Arrow Connector 30"/>
              <p:cNvCxnSpPr/>
              <p:nvPr/>
            </p:nvCxnSpPr>
            <p:spPr bwMode="auto">
              <a:xfrm rot="16200000" flipV="1">
                <a:off x="3657600" y="1600201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32" name="Straight Arrow Connector 31"/>
              <p:cNvCxnSpPr/>
              <p:nvPr/>
            </p:nvCxnSpPr>
            <p:spPr bwMode="auto">
              <a:xfrm rot="10800000" flipV="1">
                <a:off x="3657600" y="2133600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33" name="Straight Arrow Connector 32"/>
              <p:cNvCxnSpPr/>
              <p:nvPr/>
            </p:nvCxnSpPr>
            <p:spPr bwMode="auto">
              <a:xfrm flipV="1">
                <a:off x="4191000" y="1600200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34" name="Straight Arrow Connector 33"/>
              <p:cNvCxnSpPr/>
              <p:nvPr/>
            </p:nvCxnSpPr>
            <p:spPr bwMode="auto">
              <a:xfrm rot="16200000" flipH="1">
                <a:off x="4191000" y="2133600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grpSp>
          <p:nvGrpSpPr>
            <p:cNvPr id="6" name="Group 92"/>
            <p:cNvGrpSpPr/>
            <p:nvPr/>
          </p:nvGrpSpPr>
          <p:grpSpPr>
            <a:xfrm>
              <a:off x="4572000" y="1600200"/>
              <a:ext cx="762000" cy="762000"/>
              <a:chOff x="3657600" y="1600200"/>
              <a:chExt cx="762000" cy="762000"/>
            </a:xfrm>
          </p:grpSpPr>
          <p:cxnSp>
            <p:nvCxnSpPr>
              <p:cNvPr id="27" name="Straight Arrow Connector 26"/>
              <p:cNvCxnSpPr/>
              <p:nvPr/>
            </p:nvCxnSpPr>
            <p:spPr bwMode="auto">
              <a:xfrm rot="16200000" flipV="1">
                <a:off x="3657600" y="1600201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28" name="Straight Arrow Connector 27"/>
              <p:cNvCxnSpPr/>
              <p:nvPr/>
            </p:nvCxnSpPr>
            <p:spPr bwMode="auto">
              <a:xfrm rot="10800000" flipV="1">
                <a:off x="3657600" y="2133600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29" name="Straight Arrow Connector 28"/>
              <p:cNvCxnSpPr/>
              <p:nvPr/>
            </p:nvCxnSpPr>
            <p:spPr bwMode="auto">
              <a:xfrm flipV="1">
                <a:off x="4191000" y="1600200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30" name="Straight Arrow Connector 29"/>
              <p:cNvCxnSpPr/>
              <p:nvPr/>
            </p:nvCxnSpPr>
            <p:spPr bwMode="auto">
              <a:xfrm rot="16200000" flipH="1">
                <a:off x="4191000" y="2133600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grpSp>
          <p:nvGrpSpPr>
            <p:cNvPr id="7" name="Group 97"/>
            <p:cNvGrpSpPr/>
            <p:nvPr/>
          </p:nvGrpSpPr>
          <p:grpSpPr>
            <a:xfrm>
              <a:off x="3657600" y="2514600"/>
              <a:ext cx="762000" cy="762000"/>
              <a:chOff x="3657600" y="1600200"/>
              <a:chExt cx="762000" cy="762000"/>
            </a:xfrm>
          </p:grpSpPr>
          <p:cxnSp>
            <p:nvCxnSpPr>
              <p:cNvPr id="23" name="Straight Arrow Connector 22"/>
              <p:cNvCxnSpPr/>
              <p:nvPr/>
            </p:nvCxnSpPr>
            <p:spPr bwMode="auto">
              <a:xfrm rot="16200000" flipV="1">
                <a:off x="3657600" y="1600201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24" name="Straight Arrow Connector 23"/>
              <p:cNvCxnSpPr/>
              <p:nvPr/>
            </p:nvCxnSpPr>
            <p:spPr bwMode="auto">
              <a:xfrm rot="10800000" flipV="1">
                <a:off x="3657600" y="2133600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25" name="Straight Arrow Connector 24"/>
              <p:cNvCxnSpPr/>
              <p:nvPr/>
            </p:nvCxnSpPr>
            <p:spPr bwMode="auto">
              <a:xfrm flipV="1">
                <a:off x="4191000" y="1600200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26" name="Straight Arrow Connector 25"/>
              <p:cNvCxnSpPr/>
              <p:nvPr/>
            </p:nvCxnSpPr>
            <p:spPr bwMode="auto">
              <a:xfrm rot="16200000" flipH="1">
                <a:off x="4191000" y="2133600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grpSp>
          <p:nvGrpSpPr>
            <p:cNvPr id="8" name="Group 102"/>
            <p:cNvGrpSpPr/>
            <p:nvPr/>
          </p:nvGrpSpPr>
          <p:grpSpPr>
            <a:xfrm>
              <a:off x="4572000" y="2514600"/>
              <a:ext cx="762000" cy="762000"/>
              <a:chOff x="3657600" y="1600200"/>
              <a:chExt cx="762000" cy="762000"/>
            </a:xfrm>
          </p:grpSpPr>
          <p:cxnSp>
            <p:nvCxnSpPr>
              <p:cNvPr id="19" name="Straight Arrow Connector 18"/>
              <p:cNvCxnSpPr/>
              <p:nvPr/>
            </p:nvCxnSpPr>
            <p:spPr bwMode="auto">
              <a:xfrm rot="16200000" flipV="1">
                <a:off x="3657600" y="1600201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20" name="Straight Arrow Connector 19"/>
              <p:cNvCxnSpPr/>
              <p:nvPr/>
            </p:nvCxnSpPr>
            <p:spPr bwMode="auto">
              <a:xfrm rot="10800000" flipV="1">
                <a:off x="3657600" y="2133600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21" name="Straight Arrow Connector 20"/>
              <p:cNvCxnSpPr/>
              <p:nvPr/>
            </p:nvCxnSpPr>
            <p:spPr bwMode="auto">
              <a:xfrm flipV="1">
                <a:off x="4191000" y="1600200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22" name="Straight Arrow Connector 21"/>
              <p:cNvCxnSpPr/>
              <p:nvPr/>
            </p:nvCxnSpPr>
            <p:spPr bwMode="auto">
              <a:xfrm rot="16200000" flipH="1">
                <a:off x="4191000" y="2133600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grpSp>
          <p:nvGrpSpPr>
            <p:cNvPr id="9" name="Group 107"/>
            <p:cNvGrpSpPr/>
            <p:nvPr/>
          </p:nvGrpSpPr>
          <p:grpSpPr>
            <a:xfrm>
              <a:off x="3657600" y="3429000"/>
              <a:ext cx="762000" cy="762000"/>
              <a:chOff x="3657600" y="1600200"/>
              <a:chExt cx="762000" cy="762000"/>
            </a:xfrm>
          </p:grpSpPr>
          <p:cxnSp>
            <p:nvCxnSpPr>
              <p:cNvPr id="15" name="Straight Arrow Connector 14"/>
              <p:cNvCxnSpPr/>
              <p:nvPr/>
            </p:nvCxnSpPr>
            <p:spPr bwMode="auto">
              <a:xfrm rot="16200000" flipV="1">
                <a:off x="3657600" y="1600201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6" name="Straight Arrow Connector 15"/>
              <p:cNvCxnSpPr/>
              <p:nvPr/>
            </p:nvCxnSpPr>
            <p:spPr bwMode="auto">
              <a:xfrm rot="10800000" flipV="1">
                <a:off x="3657600" y="2133600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7" name="Straight Arrow Connector 16"/>
              <p:cNvCxnSpPr/>
              <p:nvPr/>
            </p:nvCxnSpPr>
            <p:spPr bwMode="auto">
              <a:xfrm flipV="1">
                <a:off x="4191000" y="1600200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8" name="Straight Arrow Connector 17"/>
              <p:cNvCxnSpPr/>
              <p:nvPr/>
            </p:nvCxnSpPr>
            <p:spPr bwMode="auto">
              <a:xfrm rot="16200000" flipH="1">
                <a:off x="4191000" y="2133600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grpSp>
          <p:nvGrpSpPr>
            <p:cNvPr id="10" name="Group 112"/>
            <p:cNvGrpSpPr/>
            <p:nvPr/>
          </p:nvGrpSpPr>
          <p:grpSpPr>
            <a:xfrm>
              <a:off x="4572000" y="3429000"/>
              <a:ext cx="762000" cy="762000"/>
              <a:chOff x="3657600" y="1600200"/>
              <a:chExt cx="762000" cy="762000"/>
            </a:xfrm>
          </p:grpSpPr>
          <p:cxnSp>
            <p:nvCxnSpPr>
              <p:cNvPr id="11" name="Straight Arrow Connector 10"/>
              <p:cNvCxnSpPr/>
              <p:nvPr/>
            </p:nvCxnSpPr>
            <p:spPr bwMode="auto">
              <a:xfrm rot="16200000" flipV="1">
                <a:off x="3657600" y="1600201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2" name="Straight Arrow Connector 11"/>
              <p:cNvCxnSpPr/>
              <p:nvPr/>
            </p:nvCxnSpPr>
            <p:spPr bwMode="auto">
              <a:xfrm rot="10800000" flipV="1">
                <a:off x="3657600" y="2133600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3" name="Straight Arrow Connector 12"/>
              <p:cNvCxnSpPr/>
              <p:nvPr/>
            </p:nvCxnSpPr>
            <p:spPr bwMode="auto">
              <a:xfrm flipV="1">
                <a:off x="4191000" y="1600200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4" name="Straight Arrow Connector 13"/>
              <p:cNvCxnSpPr/>
              <p:nvPr/>
            </p:nvCxnSpPr>
            <p:spPr bwMode="auto">
              <a:xfrm rot="16200000" flipH="1">
                <a:off x="4191000" y="2133600"/>
                <a:ext cx="228600" cy="228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</p:grpSp>
      <p:sp>
        <p:nvSpPr>
          <p:cNvPr id="54" name="TextBox 53"/>
          <p:cNvSpPr txBox="1"/>
          <p:nvPr/>
        </p:nvSpPr>
        <p:spPr>
          <a:xfrm>
            <a:off x="1260841" y="4876800"/>
            <a:ext cx="66223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Example Usages: Cell to Point, Normal Generation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41409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 Types</a:t>
            </a:r>
            <a:r>
              <a:rPr lang="en-US" dirty="0" smtClean="0"/>
              <a:t>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Generate </a:t>
            </a:r>
            <a:r>
              <a:rPr lang="en-US" dirty="0" smtClean="0"/>
              <a:t>Geometry</a:t>
            </a:r>
            <a:endParaRPr lang="en-US" dirty="0"/>
          </a:p>
        </p:txBody>
      </p:sp>
      <p:grpSp>
        <p:nvGrpSpPr>
          <p:cNvPr id="4" name="Group 9"/>
          <p:cNvGrpSpPr/>
          <p:nvPr/>
        </p:nvGrpSpPr>
        <p:grpSpPr>
          <a:xfrm rot="10800000">
            <a:off x="3200400" y="1981200"/>
            <a:ext cx="2743200" cy="1828800"/>
            <a:chOff x="1676400" y="1981200"/>
            <a:chExt cx="2743200" cy="1828800"/>
          </a:xfrm>
        </p:grpSpPr>
        <p:sp>
          <p:nvSpPr>
            <p:cNvPr id="17" name="Rectangle 2"/>
            <p:cNvSpPr/>
            <p:nvPr/>
          </p:nvSpPr>
          <p:spPr bwMode="auto">
            <a:xfrm>
              <a:off x="1676400" y="1981200"/>
              <a:ext cx="914400" cy="914400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2590800" y="1981200"/>
              <a:ext cx="914400" cy="914400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505200" y="1981200"/>
              <a:ext cx="914400" cy="914400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1676400" y="2895600"/>
              <a:ext cx="914400" cy="914400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2590800" y="2895600"/>
              <a:ext cx="914400" cy="914400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505200" y="2895600"/>
              <a:ext cx="914400" cy="914400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429000" y="2209800"/>
            <a:ext cx="2133600" cy="1219200"/>
            <a:chOff x="3429000" y="2209800"/>
            <a:chExt cx="2133600" cy="1219200"/>
          </a:xfrm>
        </p:grpSpPr>
        <p:sp>
          <p:nvSpPr>
            <p:cNvPr id="6" name="Rounded Rectangle 5"/>
            <p:cNvSpPr/>
            <p:nvPr/>
          </p:nvSpPr>
          <p:spPr bwMode="auto">
            <a:xfrm rot="16200000">
              <a:off x="3429000" y="3124200"/>
              <a:ext cx="304800" cy="3048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" name="Rounded Rectangle 6"/>
            <p:cNvSpPr/>
            <p:nvPr/>
          </p:nvSpPr>
          <p:spPr bwMode="auto">
            <a:xfrm rot="16200000">
              <a:off x="3429000" y="2209800"/>
              <a:ext cx="304800" cy="3048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" name="Rounded Rectangle 8"/>
            <p:cNvSpPr/>
            <p:nvPr/>
          </p:nvSpPr>
          <p:spPr bwMode="auto">
            <a:xfrm rot="16200000">
              <a:off x="4343400" y="3124200"/>
              <a:ext cx="304800" cy="3048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0" name="Rounded Rectangle 9"/>
            <p:cNvSpPr/>
            <p:nvPr/>
          </p:nvSpPr>
          <p:spPr bwMode="auto">
            <a:xfrm rot="16200000">
              <a:off x="4343400" y="2209800"/>
              <a:ext cx="304800" cy="3048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2" name="Rounded Rectangle 11"/>
            <p:cNvSpPr/>
            <p:nvPr/>
          </p:nvSpPr>
          <p:spPr bwMode="auto">
            <a:xfrm rot="16200000">
              <a:off x="5257800" y="3124200"/>
              <a:ext cx="304800" cy="3048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" name="Rounded Rectangle 12"/>
            <p:cNvSpPr/>
            <p:nvPr/>
          </p:nvSpPr>
          <p:spPr bwMode="auto">
            <a:xfrm rot="16200000">
              <a:off x="5257800" y="2209800"/>
              <a:ext cx="304800" cy="3048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3200400" y="1980406"/>
            <a:ext cx="2743200" cy="1829594"/>
            <a:chOff x="3200400" y="1980406"/>
            <a:chExt cx="2743200" cy="1829594"/>
          </a:xfrm>
        </p:grpSpPr>
        <p:grpSp>
          <p:nvGrpSpPr>
            <p:cNvPr id="29" name="Group 28"/>
            <p:cNvGrpSpPr/>
            <p:nvPr/>
          </p:nvGrpSpPr>
          <p:grpSpPr>
            <a:xfrm>
              <a:off x="3200400" y="1981994"/>
              <a:ext cx="914400" cy="914400"/>
              <a:chOff x="3200400" y="1981994"/>
              <a:chExt cx="914400" cy="914400"/>
            </a:xfrm>
          </p:grpSpPr>
          <p:cxnSp>
            <p:nvCxnSpPr>
              <p:cNvPr id="26" name="Straight Connector 25"/>
              <p:cNvCxnSpPr>
                <a:stCxn id="22" idx="2"/>
                <a:endCxn id="22" idx="0"/>
              </p:cNvCxnSpPr>
              <p:nvPr/>
            </p:nvCxnSpPr>
            <p:spPr bwMode="auto">
              <a:xfrm rot="16200000" flipH="1">
                <a:off x="3200400" y="2438400"/>
                <a:ext cx="914400" cy="158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8" name="Straight Connector 27"/>
              <p:cNvCxnSpPr>
                <a:stCxn id="22" idx="3"/>
                <a:endCxn id="22" idx="1"/>
              </p:cNvCxnSpPr>
              <p:nvPr/>
            </p:nvCxnSpPr>
            <p:spPr bwMode="auto">
              <a:xfrm rot="10800000" flipH="1">
                <a:off x="3200400" y="2438400"/>
                <a:ext cx="914400" cy="158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0" name="Group 29"/>
            <p:cNvGrpSpPr/>
            <p:nvPr/>
          </p:nvGrpSpPr>
          <p:grpSpPr>
            <a:xfrm>
              <a:off x="4114800" y="1981200"/>
              <a:ext cx="914400" cy="914400"/>
              <a:chOff x="3200400" y="1981994"/>
              <a:chExt cx="914400" cy="914400"/>
            </a:xfrm>
          </p:grpSpPr>
          <p:cxnSp>
            <p:nvCxnSpPr>
              <p:cNvPr id="31" name="Straight Connector 30"/>
              <p:cNvCxnSpPr/>
              <p:nvPr/>
            </p:nvCxnSpPr>
            <p:spPr bwMode="auto">
              <a:xfrm rot="16200000" flipH="1">
                <a:off x="3200400" y="2438400"/>
                <a:ext cx="914400" cy="158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2" name="Straight Connector 31"/>
              <p:cNvCxnSpPr/>
              <p:nvPr/>
            </p:nvCxnSpPr>
            <p:spPr bwMode="auto">
              <a:xfrm rot="10800000" flipH="1">
                <a:off x="3200400" y="2438400"/>
                <a:ext cx="914400" cy="158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3" name="Group 32"/>
            <p:cNvGrpSpPr/>
            <p:nvPr/>
          </p:nvGrpSpPr>
          <p:grpSpPr>
            <a:xfrm>
              <a:off x="5029200" y="1980406"/>
              <a:ext cx="914400" cy="914400"/>
              <a:chOff x="3200400" y="1981994"/>
              <a:chExt cx="914400" cy="914400"/>
            </a:xfrm>
          </p:grpSpPr>
          <p:cxnSp>
            <p:nvCxnSpPr>
              <p:cNvPr id="34" name="Straight Connector 33"/>
              <p:cNvCxnSpPr/>
              <p:nvPr/>
            </p:nvCxnSpPr>
            <p:spPr bwMode="auto">
              <a:xfrm rot="16200000" flipH="1">
                <a:off x="3200400" y="2438400"/>
                <a:ext cx="914400" cy="158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" name="Straight Connector 34"/>
              <p:cNvCxnSpPr/>
              <p:nvPr/>
            </p:nvCxnSpPr>
            <p:spPr bwMode="auto">
              <a:xfrm rot="10800000" flipH="1">
                <a:off x="3200400" y="2438400"/>
                <a:ext cx="914400" cy="158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6" name="Group 35"/>
            <p:cNvGrpSpPr/>
            <p:nvPr/>
          </p:nvGrpSpPr>
          <p:grpSpPr>
            <a:xfrm>
              <a:off x="3200400" y="2895600"/>
              <a:ext cx="914400" cy="914400"/>
              <a:chOff x="3200400" y="1981994"/>
              <a:chExt cx="914400" cy="914400"/>
            </a:xfrm>
          </p:grpSpPr>
          <p:cxnSp>
            <p:nvCxnSpPr>
              <p:cNvPr id="37" name="Straight Connector 36"/>
              <p:cNvCxnSpPr/>
              <p:nvPr/>
            </p:nvCxnSpPr>
            <p:spPr bwMode="auto">
              <a:xfrm rot="16200000" flipH="1">
                <a:off x="3200400" y="2438400"/>
                <a:ext cx="914400" cy="158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8" name="Straight Connector 37"/>
              <p:cNvCxnSpPr/>
              <p:nvPr/>
            </p:nvCxnSpPr>
            <p:spPr bwMode="auto">
              <a:xfrm rot="10800000" flipH="1">
                <a:off x="3200400" y="2438400"/>
                <a:ext cx="914400" cy="158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9" name="Group 38"/>
            <p:cNvGrpSpPr/>
            <p:nvPr/>
          </p:nvGrpSpPr>
          <p:grpSpPr>
            <a:xfrm>
              <a:off x="4114800" y="2894806"/>
              <a:ext cx="914400" cy="914400"/>
              <a:chOff x="3200400" y="1981994"/>
              <a:chExt cx="914400" cy="914400"/>
            </a:xfrm>
          </p:grpSpPr>
          <p:cxnSp>
            <p:nvCxnSpPr>
              <p:cNvPr id="40" name="Straight Connector 39"/>
              <p:cNvCxnSpPr/>
              <p:nvPr/>
            </p:nvCxnSpPr>
            <p:spPr bwMode="auto">
              <a:xfrm rot="16200000" flipH="1">
                <a:off x="3200400" y="2438400"/>
                <a:ext cx="914400" cy="158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" name="Straight Connector 40"/>
              <p:cNvCxnSpPr/>
              <p:nvPr/>
            </p:nvCxnSpPr>
            <p:spPr bwMode="auto">
              <a:xfrm rot="10800000" flipH="1">
                <a:off x="3200400" y="2438400"/>
                <a:ext cx="914400" cy="158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42" name="Group 41"/>
            <p:cNvGrpSpPr/>
            <p:nvPr/>
          </p:nvGrpSpPr>
          <p:grpSpPr>
            <a:xfrm>
              <a:off x="5029200" y="2894012"/>
              <a:ext cx="914400" cy="914400"/>
              <a:chOff x="3200400" y="1981994"/>
              <a:chExt cx="914400" cy="914400"/>
            </a:xfrm>
          </p:grpSpPr>
          <p:cxnSp>
            <p:nvCxnSpPr>
              <p:cNvPr id="43" name="Straight Connector 42"/>
              <p:cNvCxnSpPr/>
              <p:nvPr/>
            </p:nvCxnSpPr>
            <p:spPr bwMode="auto">
              <a:xfrm rot="16200000" flipH="1">
                <a:off x="3200400" y="2438400"/>
                <a:ext cx="914400" cy="158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4" name="Straight Connector 43"/>
              <p:cNvCxnSpPr/>
              <p:nvPr/>
            </p:nvCxnSpPr>
            <p:spPr bwMode="auto">
              <a:xfrm rot="10800000" flipH="1">
                <a:off x="3200400" y="2438400"/>
                <a:ext cx="914400" cy="158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67E7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46" name="TextBox 45"/>
          <p:cNvSpPr txBox="1"/>
          <p:nvPr/>
        </p:nvSpPr>
        <p:spPr>
          <a:xfrm>
            <a:off x="1646043" y="4876800"/>
            <a:ext cx="58519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Example Usages: Subdivide, Marching Cubes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 Types</a:t>
            </a:r>
            <a:r>
              <a:rPr lang="en-US" dirty="0" smtClean="0"/>
              <a:t>: </a:t>
            </a:r>
            <a:r>
              <a:rPr lang="en-US" dirty="0" smtClean="0"/>
              <a:t>Pack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 rot="5400000">
            <a:off x="3581400" y="1371600"/>
            <a:ext cx="1981200" cy="3048000"/>
            <a:chOff x="6248400" y="1371600"/>
            <a:chExt cx="1981200" cy="3048000"/>
          </a:xfrm>
        </p:grpSpPr>
        <p:grpSp>
          <p:nvGrpSpPr>
            <p:cNvPr id="4" name="Group 132"/>
            <p:cNvGrpSpPr/>
            <p:nvPr/>
          </p:nvGrpSpPr>
          <p:grpSpPr>
            <a:xfrm>
              <a:off x="6248400" y="1371600"/>
              <a:ext cx="304800" cy="3048000"/>
              <a:chOff x="6248400" y="1371600"/>
              <a:chExt cx="304800" cy="3048000"/>
            </a:xfrm>
          </p:grpSpPr>
          <p:sp>
            <p:nvSpPr>
              <p:cNvPr id="24" name="Rounded Rectangle 23"/>
              <p:cNvSpPr/>
              <p:nvPr/>
            </p:nvSpPr>
            <p:spPr bwMode="auto">
              <a:xfrm>
                <a:off x="6248400" y="1371600"/>
                <a:ext cx="304800" cy="304800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5" name="Rounded Rectangle 24"/>
              <p:cNvSpPr/>
              <p:nvPr/>
            </p:nvSpPr>
            <p:spPr bwMode="auto">
              <a:xfrm>
                <a:off x="6248400" y="2057400"/>
                <a:ext cx="304800" cy="304800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6" name="Rounded Rectangle 25"/>
              <p:cNvSpPr/>
              <p:nvPr/>
            </p:nvSpPr>
            <p:spPr bwMode="auto">
              <a:xfrm>
                <a:off x="6248400" y="2743200"/>
                <a:ext cx="304800" cy="304800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7" name="Rounded Rectangle 26"/>
              <p:cNvSpPr/>
              <p:nvPr/>
            </p:nvSpPr>
            <p:spPr bwMode="auto">
              <a:xfrm>
                <a:off x="6248400" y="3429000"/>
                <a:ext cx="304800" cy="304800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8" name="Rounded Rectangle 27"/>
              <p:cNvSpPr/>
              <p:nvPr/>
            </p:nvSpPr>
            <p:spPr bwMode="auto">
              <a:xfrm>
                <a:off x="6248400" y="4114800"/>
                <a:ext cx="304800" cy="304800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5" name="Group 131"/>
            <p:cNvGrpSpPr/>
            <p:nvPr/>
          </p:nvGrpSpPr>
          <p:grpSpPr>
            <a:xfrm>
              <a:off x="7162800" y="1524000"/>
              <a:ext cx="228600" cy="2895600"/>
              <a:chOff x="7086600" y="1524000"/>
              <a:chExt cx="228600" cy="2895600"/>
            </a:xfrm>
          </p:grpSpPr>
          <p:sp>
            <p:nvSpPr>
              <p:cNvPr id="20" name="Rectangle 19"/>
              <p:cNvSpPr/>
              <p:nvPr/>
            </p:nvSpPr>
            <p:spPr bwMode="auto">
              <a:xfrm>
                <a:off x="7086600" y="4191000"/>
                <a:ext cx="228600" cy="2286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 bwMode="auto">
              <a:xfrm>
                <a:off x="7086600" y="3352800"/>
                <a:ext cx="228600" cy="5334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 bwMode="auto">
              <a:xfrm>
                <a:off x="7086600" y="1524000"/>
                <a:ext cx="228600" cy="762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 bwMode="auto">
              <a:xfrm>
                <a:off x="7086600" y="1828800"/>
                <a:ext cx="228600" cy="6858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6" name="Group 130"/>
            <p:cNvGrpSpPr/>
            <p:nvPr/>
          </p:nvGrpSpPr>
          <p:grpSpPr>
            <a:xfrm>
              <a:off x="8001000" y="2133600"/>
              <a:ext cx="228600" cy="1524000"/>
              <a:chOff x="8001000" y="1752600"/>
              <a:chExt cx="228600" cy="1524000"/>
            </a:xfrm>
          </p:grpSpPr>
          <p:sp>
            <p:nvSpPr>
              <p:cNvPr id="16" name="Rectangle 15"/>
              <p:cNvSpPr/>
              <p:nvPr/>
            </p:nvSpPr>
            <p:spPr bwMode="auto">
              <a:xfrm>
                <a:off x="8001000" y="3048000"/>
                <a:ext cx="228600" cy="2286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 bwMode="auto">
              <a:xfrm>
                <a:off x="8001000" y="2514600"/>
                <a:ext cx="228600" cy="5334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>
                <a:off x="8001000" y="1752600"/>
                <a:ext cx="228600" cy="762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 bwMode="auto">
              <a:xfrm>
                <a:off x="8001000" y="1828800"/>
                <a:ext cx="228600" cy="6858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cxnSp>
          <p:nvCxnSpPr>
            <p:cNvPr id="7" name="Straight Arrow Connector 6"/>
            <p:cNvCxnSpPr>
              <a:stCxn id="24" idx="3"/>
              <a:endCxn id="22" idx="1"/>
            </p:cNvCxnSpPr>
            <p:nvPr/>
          </p:nvCxnSpPr>
          <p:spPr bwMode="auto">
            <a:xfrm>
              <a:off x="6553200" y="1524000"/>
              <a:ext cx="609600" cy="381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67E7E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" name="Straight Arrow Connector 7"/>
            <p:cNvCxnSpPr>
              <a:stCxn id="25" idx="3"/>
              <a:endCxn id="23" idx="1"/>
            </p:cNvCxnSpPr>
            <p:nvPr/>
          </p:nvCxnSpPr>
          <p:spPr bwMode="auto">
            <a:xfrm flipV="1">
              <a:off x="6553200" y="2171700"/>
              <a:ext cx="609600" cy="381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67E7E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" name="Straight Arrow Connector 8"/>
            <p:cNvCxnSpPr>
              <a:stCxn id="27" idx="3"/>
              <a:endCxn id="21" idx="1"/>
            </p:cNvCxnSpPr>
            <p:nvPr/>
          </p:nvCxnSpPr>
          <p:spPr bwMode="auto">
            <a:xfrm>
              <a:off x="6553200" y="3581400"/>
              <a:ext cx="609600" cy="381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67E7E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0" name="Straight Arrow Connector 9"/>
            <p:cNvCxnSpPr>
              <a:stCxn id="26" idx="3"/>
            </p:cNvCxnSpPr>
            <p:nvPr/>
          </p:nvCxnSpPr>
          <p:spPr bwMode="auto">
            <a:xfrm>
              <a:off x="6553200" y="2895600"/>
              <a:ext cx="6096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67E7E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1" name="Straight Arrow Connector 10"/>
            <p:cNvCxnSpPr>
              <a:stCxn id="28" idx="3"/>
              <a:endCxn id="20" idx="1"/>
            </p:cNvCxnSpPr>
            <p:nvPr/>
          </p:nvCxnSpPr>
          <p:spPr bwMode="auto">
            <a:xfrm>
              <a:off x="6553200" y="4267200"/>
              <a:ext cx="609600" cy="381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67E7E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" name="Straight Arrow Connector 11"/>
            <p:cNvCxnSpPr>
              <a:stCxn id="20" idx="3"/>
              <a:endCxn id="16" idx="1"/>
            </p:cNvCxnSpPr>
            <p:nvPr/>
          </p:nvCxnSpPr>
          <p:spPr bwMode="auto">
            <a:xfrm flipV="1">
              <a:off x="7391400" y="3543300"/>
              <a:ext cx="609600" cy="762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67E7E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/>
            <p:cNvCxnSpPr>
              <a:stCxn id="21" idx="3"/>
              <a:endCxn id="17" idx="1"/>
            </p:cNvCxnSpPr>
            <p:nvPr/>
          </p:nvCxnSpPr>
          <p:spPr bwMode="auto">
            <a:xfrm flipV="1">
              <a:off x="7391400" y="3162300"/>
              <a:ext cx="609600" cy="457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67E7E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>
              <a:stCxn id="23" idx="3"/>
              <a:endCxn id="19" idx="1"/>
            </p:cNvCxnSpPr>
            <p:nvPr/>
          </p:nvCxnSpPr>
          <p:spPr bwMode="auto">
            <a:xfrm>
              <a:off x="7391400" y="2171700"/>
              <a:ext cx="609600" cy="381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67E7E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Straight Arrow Connector 14"/>
            <p:cNvCxnSpPr>
              <a:stCxn id="22" idx="3"/>
              <a:endCxn id="18" idx="1"/>
            </p:cNvCxnSpPr>
            <p:nvPr/>
          </p:nvCxnSpPr>
          <p:spPr bwMode="auto">
            <a:xfrm>
              <a:off x="7391400" y="1562100"/>
              <a:ext cx="609600" cy="609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67E7E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9" name="TextBox 28"/>
          <p:cNvSpPr txBox="1"/>
          <p:nvPr/>
        </p:nvSpPr>
        <p:spPr>
          <a:xfrm>
            <a:off x="2406993" y="4876800"/>
            <a:ext cx="43300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Example Usage: Marching Cubes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Implementing engines is hard, but implementing functors is easy.</a:t>
            </a:r>
          </a:p>
          <a:p>
            <a:r>
              <a:rPr lang="en-US" sz="2800" dirty="0" smtClean="0"/>
              <a:t>Efficient memory management is the most challenging problem (so far).</a:t>
            </a:r>
          </a:p>
          <a:p>
            <a:r>
              <a:rPr lang="en-US" sz="2800" dirty="0" smtClean="0"/>
              <a:t>It is often easier to write specialized functors than to chain basic functors.</a:t>
            </a:r>
          </a:p>
          <a:p>
            <a:r>
              <a:rPr lang="en-US" sz="2800" dirty="0" err="1" smtClean="0"/>
              <a:t>GPUs</a:t>
            </a:r>
            <a:r>
              <a:rPr lang="en-US" sz="2800" dirty="0" smtClean="0"/>
              <a:t> scream…</a:t>
            </a:r>
          </a:p>
          <a:p>
            <a:pPr lvl="1"/>
            <a:r>
              <a:rPr lang="en-US" sz="2400" dirty="0" smtClean="0"/>
              <a:t>…but we have yet to implement all but the obvious map engines on them.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Why now?  Why not before?</a:t>
            </a:r>
          </a:p>
          <a:p>
            <a:pPr lvl="1"/>
            <a:r>
              <a:rPr lang="en-US" sz="2400" dirty="0" smtClean="0"/>
              <a:t>Rules of efficiency have changed.</a:t>
            </a:r>
          </a:p>
          <a:p>
            <a:r>
              <a:rPr lang="en-US" sz="2800" dirty="0" smtClean="0"/>
              <a:t>Concurrency: Coarse </a:t>
            </a:r>
            <a:r>
              <a:rPr lang="en-US" sz="2800" dirty="0" err="1" smtClean="0">
                <a:sym typeface="Wingdings"/>
              </a:rPr>
              <a:t></a:t>
            </a:r>
            <a:r>
              <a:rPr lang="en-US" sz="2800" dirty="0" smtClean="0">
                <a:sym typeface="Wingdings"/>
              </a:rPr>
              <a:t> Fine</a:t>
            </a:r>
          </a:p>
          <a:p>
            <a:r>
              <a:rPr lang="en-US" sz="2800" dirty="0" smtClean="0">
                <a:sym typeface="Wingdings"/>
              </a:rPr>
              <a:t>Execution cycles become free</a:t>
            </a:r>
          </a:p>
          <a:p>
            <a:r>
              <a:rPr lang="en-US" sz="2800" dirty="0" smtClean="0">
                <a:sym typeface="Wingdings"/>
              </a:rPr>
              <a:t>Minimizing DRAM I/O critical</a:t>
            </a:r>
          </a:p>
          <a:p>
            <a:r>
              <a:rPr lang="en-US" sz="2800" dirty="0" smtClean="0">
                <a:sym typeface="Wingdings"/>
              </a:rPr>
              <a:t>The current approach is unworkable</a:t>
            </a:r>
          </a:p>
          <a:p>
            <a:pPr lvl="1"/>
            <a:r>
              <a:rPr lang="en-US" sz="2600" dirty="0" smtClean="0">
                <a:sym typeface="Wingdings"/>
              </a:rPr>
              <a:t>The incremental approach is unmanageable</a:t>
            </a:r>
          </a:p>
          <a:p>
            <a:r>
              <a:rPr lang="en-US" sz="2800" dirty="0" smtClean="0">
                <a:sym typeface="Wingdings"/>
              </a:rPr>
              <a:t>Designing for </a:t>
            </a:r>
            <a:r>
              <a:rPr lang="en-US" sz="2800" dirty="0" err="1" smtClean="0">
                <a:sym typeface="Wingdings"/>
              </a:rPr>
              <a:t>exascale</a:t>
            </a:r>
            <a:r>
              <a:rPr lang="en-US" sz="2800" dirty="0" smtClean="0">
                <a:sym typeface="Wingdings"/>
              </a:rPr>
              <a:t> requires lateral thinking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 descr="ClipPartition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5334000"/>
            <a:ext cx="1731645" cy="1371600"/>
          </a:xfrm>
          <a:prstGeom prst="rect">
            <a:avLst/>
          </a:prstGeom>
        </p:spPr>
      </p:pic>
      <p:pic>
        <p:nvPicPr>
          <p:cNvPr id="35" name="Picture 34" descr="ContourPartition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3276600"/>
            <a:ext cx="1731645" cy="1371600"/>
          </a:xfrm>
          <a:prstGeom prst="rect">
            <a:avLst/>
          </a:prstGeom>
        </p:spPr>
      </p:pic>
      <p:pic>
        <p:nvPicPr>
          <p:cNvPr id="34" name="Picture 33" descr="GridPartition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1066800"/>
            <a:ext cx="1731645" cy="13716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Visualization Pipeline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3733800" y="1219200"/>
            <a:ext cx="1676400" cy="5334000"/>
            <a:chOff x="3733800" y="1219200"/>
            <a:chExt cx="1676400" cy="5334000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3733800" y="2438400"/>
              <a:ext cx="1676400" cy="8382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Contour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" name="Rounded Rectangle 5"/>
            <p:cNvSpPr/>
            <p:nvPr/>
          </p:nvSpPr>
          <p:spPr bwMode="auto">
            <a:xfrm>
              <a:off x="3733800" y="4495800"/>
              <a:ext cx="1676400" cy="8382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Clip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8" name="Straight Arrow Connector 7"/>
            <p:cNvCxnSpPr>
              <a:stCxn id="5" idx="2"/>
              <a:endCxn id="6" idx="0"/>
            </p:cNvCxnSpPr>
            <p:nvPr/>
          </p:nvCxnSpPr>
          <p:spPr bwMode="auto">
            <a:xfrm rot="5400000">
              <a:off x="3962400" y="3886200"/>
              <a:ext cx="1219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 rot="5400000">
              <a:off x="3963194" y="1828006"/>
              <a:ext cx="1219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 rot="5400000">
              <a:off x="3963194" y="5942806"/>
              <a:ext cx="1219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2" name="Group 21"/>
          <p:cNvGrpSpPr/>
          <p:nvPr/>
        </p:nvGrpSpPr>
        <p:grpSpPr>
          <a:xfrm>
            <a:off x="1028700" y="1219200"/>
            <a:ext cx="1676400" cy="5334000"/>
            <a:chOff x="3733800" y="1219200"/>
            <a:chExt cx="1676400" cy="5334000"/>
          </a:xfrm>
        </p:grpSpPr>
        <p:sp>
          <p:nvSpPr>
            <p:cNvPr id="23" name="Rounded Rectangle 22"/>
            <p:cNvSpPr/>
            <p:nvPr/>
          </p:nvSpPr>
          <p:spPr bwMode="auto">
            <a:xfrm>
              <a:off x="3733800" y="2438400"/>
              <a:ext cx="1676400" cy="8382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Contour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4" name="Rounded Rectangle 23"/>
            <p:cNvSpPr/>
            <p:nvPr/>
          </p:nvSpPr>
          <p:spPr bwMode="auto">
            <a:xfrm>
              <a:off x="3733800" y="4495800"/>
              <a:ext cx="1676400" cy="8382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Clip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25" name="Straight Arrow Connector 24"/>
            <p:cNvCxnSpPr>
              <a:stCxn id="23" idx="2"/>
              <a:endCxn id="24" idx="0"/>
            </p:cNvCxnSpPr>
            <p:nvPr/>
          </p:nvCxnSpPr>
          <p:spPr bwMode="auto">
            <a:xfrm rot="5400000">
              <a:off x="3962400" y="3886200"/>
              <a:ext cx="1219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 rot="5400000">
              <a:off x="3963194" y="1828006"/>
              <a:ext cx="1219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 rot="5400000">
              <a:off x="3963194" y="5942806"/>
              <a:ext cx="1219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8" name="Group 27"/>
          <p:cNvGrpSpPr/>
          <p:nvPr/>
        </p:nvGrpSpPr>
        <p:grpSpPr>
          <a:xfrm>
            <a:off x="6438900" y="1219200"/>
            <a:ext cx="1676400" cy="5334000"/>
            <a:chOff x="3733800" y="1219200"/>
            <a:chExt cx="1676400" cy="5334000"/>
          </a:xfrm>
        </p:grpSpPr>
        <p:sp>
          <p:nvSpPr>
            <p:cNvPr id="29" name="Rounded Rectangle 28"/>
            <p:cNvSpPr/>
            <p:nvPr/>
          </p:nvSpPr>
          <p:spPr bwMode="auto">
            <a:xfrm>
              <a:off x="3733800" y="2438400"/>
              <a:ext cx="1676400" cy="8382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Contour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0" name="Rounded Rectangle 29"/>
            <p:cNvSpPr/>
            <p:nvPr/>
          </p:nvSpPr>
          <p:spPr bwMode="auto">
            <a:xfrm>
              <a:off x="3733800" y="4495800"/>
              <a:ext cx="1676400" cy="8382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Clip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31" name="Straight Arrow Connector 30"/>
            <p:cNvCxnSpPr>
              <a:stCxn id="29" idx="2"/>
              <a:endCxn id="30" idx="0"/>
            </p:cNvCxnSpPr>
            <p:nvPr/>
          </p:nvCxnSpPr>
          <p:spPr bwMode="auto">
            <a:xfrm rot="5400000">
              <a:off x="3962400" y="3886200"/>
              <a:ext cx="1219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2" name="Straight Arrow Connector 31"/>
            <p:cNvCxnSpPr/>
            <p:nvPr/>
          </p:nvCxnSpPr>
          <p:spPr bwMode="auto">
            <a:xfrm rot="5400000">
              <a:off x="3963194" y="1828006"/>
              <a:ext cx="1219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 rot="5400000">
              <a:off x="3963194" y="5942806"/>
              <a:ext cx="1219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Exascale Projection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33400" y="1066800"/>
          <a:ext cx="8077200" cy="1483360"/>
        </p:xfrm>
        <a:graphic>
          <a:graphicData uri="http://schemas.openxmlformats.org/drawingml/2006/table">
            <a:tbl>
              <a:tblPr firstRow="1" bandRow="1">
                <a:tableStyleId>{E929F9F4-4A8F-4326-A1B4-22849713DDAB}</a:tableStyleId>
              </a:tblPr>
              <a:tblGrid>
                <a:gridCol w="1524000"/>
                <a:gridCol w="1981200"/>
                <a:gridCol w="2552700"/>
                <a:gridCol w="20193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Jaguar – XT5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Exascale*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Increase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224,256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 million – 1 billion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~1,000×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Concurrency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224,256 way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r>
                        <a:rPr lang="en-US" baseline="0" dirty="0" smtClean="0"/>
                        <a:t> billion way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~50,000×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Memory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 Terabytes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128 </a:t>
                      </a:r>
                      <a:r>
                        <a:rPr lang="en-US" dirty="0" err="1" smtClean="0"/>
                        <a:t>Petabytes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~500×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581001"/>
            <a:ext cx="58126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*Source: International Exascale Software Project Roadmap, J. </a:t>
            </a:r>
            <a:r>
              <a:rPr lang="en-US" sz="1200" dirty="0" err="1" smtClean="0"/>
              <a:t>Dongarra</a:t>
            </a:r>
            <a:r>
              <a:rPr lang="en-US" sz="1200" dirty="0" smtClean="0"/>
              <a:t>, P. Beckman, et al.</a:t>
            </a:r>
            <a:endParaRPr lang="en-US" sz="1200" dirty="0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Exascale Projection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33400" y="1066800"/>
          <a:ext cx="8077200" cy="1483360"/>
        </p:xfrm>
        <a:graphic>
          <a:graphicData uri="http://schemas.openxmlformats.org/drawingml/2006/table">
            <a:tbl>
              <a:tblPr firstRow="1" bandRow="1">
                <a:tableStyleId>{E929F9F4-4A8F-4326-A1B4-22849713DDAB}</a:tableStyleId>
              </a:tblPr>
              <a:tblGrid>
                <a:gridCol w="1524000"/>
                <a:gridCol w="1981200"/>
                <a:gridCol w="2552700"/>
                <a:gridCol w="20193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Jaguar – XT5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Exascale*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Increase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224,256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 million – 1 billion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~1,000×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Concurrency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224,256 way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r>
                        <a:rPr lang="en-US" baseline="0" dirty="0" smtClean="0"/>
                        <a:t> billion way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~50,000×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Memory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 Terabytes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128 </a:t>
                      </a:r>
                      <a:r>
                        <a:rPr lang="en-US" dirty="0" err="1" smtClean="0"/>
                        <a:t>Petabytes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~500×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581001"/>
            <a:ext cx="58126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*Source: International Exascale Software Project Roadmap, J. </a:t>
            </a:r>
            <a:r>
              <a:rPr lang="en-US" sz="1200" dirty="0" err="1" smtClean="0"/>
              <a:t>Dongarra</a:t>
            </a:r>
            <a:r>
              <a:rPr lang="en-US" sz="1200" dirty="0" smtClean="0"/>
              <a:t>, P. Beckman, et al.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2895600"/>
            <a:ext cx="16892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67E7E"/>
                </a:solidFill>
                <a:latin typeface="Comic Sans MS"/>
                <a:cs typeface="Comic Sans MS"/>
              </a:rPr>
              <a:t>MPI Only?</a:t>
            </a:r>
            <a:endParaRPr lang="en-US" dirty="0">
              <a:solidFill>
                <a:srgbClr val="F67E7E"/>
              </a:solidFill>
              <a:latin typeface="Comic Sans MS"/>
              <a:cs typeface="Comic Sans M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0600" y="3429000"/>
            <a:ext cx="4537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67E7E"/>
                </a:solidFill>
                <a:latin typeface="Comic Sans MS"/>
                <a:cs typeface="Comic Sans MS"/>
              </a:rPr>
              <a:t>Vis object code + state: 20MB</a:t>
            </a:r>
            <a:endParaRPr lang="en-US" dirty="0">
              <a:solidFill>
                <a:srgbClr val="F67E7E"/>
              </a:solidFill>
              <a:latin typeface="Comic Sans MS"/>
              <a:cs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0600" y="3962400"/>
            <a:ext cx="6687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67E7E"/>
                </a:solidFill>
                <a:latin typeface="Comic Sans MS"/>
                <a:cs typeface="Comic Sans MS"/>
              </a:rPr>
              <a:t>On Jaguar: 20MB × 200,000 processes = 4TB</a:t>
            </a:r>
            <a:endParaRPr lang="en-US" dirty="0">
              <a:solidFill>
                <a:srgbClr val="F67E7E"/>
              </a:solidFill>
              <a:latin typeface="Comic Sans MS"/>
              <a:cs typeface="Comic Sans M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90600" y="4495800"/>
            <a:ext cx="7631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67E7E"/>
                </a:solidFill>
                <a:latin typeface="Comic Sans MS"/>
                <a:cs typeface="Comic Sans MS"/>
              </a:rPr>
              <a:t>On Exascale: 20MB × 10 billion processes = 200PB !</a:t>
            </a:r>
            <a:endParaRPr lang="en-US" dirty="0">
              <a:solidFill>
                <a:srgbClr val="F67E7E"/>
              </a:solidFill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Exascale Projection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33400" y="1066800"/>
          <a:ext cx="8077200" cy="1483360"/>
        </p:xfrm>
        <a:graphic>
          <a:graphicData uri="http://schemas.openxmlformats.org/drawingml/2006/table">
            <a:tbl>
              <a:tblPr firstRow="1" bandRow="1">
                <a:tableStyleId>{E929F9F4-4A8F-4326-A1B4-22849713DDAB}</a:tableStyleId>
              </a:tblPr>
              <a:tblGrid>
                <a:gridCol w="1524000"/>
                <a:gridCol w="1981200"/>
                <a:gridCol w="2552700"/>
                <a:gridCol w="20193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Jaguar – XT5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Exascale*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Increase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224,256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 million – 1 billion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~1,000×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Concurrency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224,256 way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r>
                        <a:rPr lang="en-US" baseline="0" dirty="0" smtClean="0"/>
                        <a:t> billion way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~50,000×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Memory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 Terabytes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128 </a:t>
                      </a:r>
                      <a:r>
                        <a:rPr lang="en-US" dirty="0" err="1" smtClean="0"/>
                        <a:t>Petabytes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~500×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581001"/>
            <a:ext cx="58126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*Source: International Exascale Software Project Roadmap, J. </a:t>
            </a:r>
            <a:r>
              <a:rPr lang="en-US" sz="1200" dirty="0" err="1" smtClean="0"/>
              <a:t>Dongarra</a:t>
            </a:r>
            <a:r>
              <a:rPr lang="en-US" sz="1200" dirty="0" smtClean="0"/>
              <a:t>, P. Beckman, et al.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2895600"/>
            <a:ext cx="5741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67E7E"/>
                </a:solidFill>
                <a:latin typeface="Comic Sans MS"/>
                <a:cs typeface="Comic Sans MS"/>
              </a:rPr>
              <a:t>Visualization pipeline too heavyweight?</a:t>
            </a:r>
            <a:endParaRPr lang="en-US" dirty="0">
              <a:solidFill>
                <a:srgbClr val="F67E7E"/>
              </a:solidFill>
              <a:latin typeface="Comic Sans MS"/>
              <a:cs typeface="Comic Sans M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0600" y="3429000"/>
            <a:ext cx="7323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67E7E"/>
                </a:solidFill>
                <a:latin typeface="Comic Sans MS"/>
                <a:cs typeface="Comic Sans MS"/>
              </a:rPr>
              <a:t>On Jaguar: 1 trillion cells </a:t>
            </a:r>
            <a:r>
              <a:rPr lang="en-US" dirty="0" smtClean="0">
                <a:solidFill>
                  <a:srgbClr val="F67E7E"/>
                </a:solidFill>
                <a:latin typeface="Comic Sans MS"/>
                <a:cs typeface="Comic Sans MS"/>
                <a:sym typeface="Wingdings"/>
              </a:rPr>
              <a:t> 5 million cells</a:t>
            </a:r>
            <a:r>
              <a:rPr lang="en-US" dirty="0" smtClean="0">
                <a:solidFill>
                  <a:srgbClr val="F67E7E"/>
                </a:solidFill>
                <a:latin typeface="Comic Sans MS"/>
                <a:cs typeface="Comic Sans MS"/>
                <a:sym typeface="Wingdings"/>
              </a:rPr>
              <a:t>/thread</a:t>
            </a:r>
            <a:endParaRPr lang="en-US" dirty="0">
              <a:solidFill>
                <a:srgbClr val="F67E7E"/>
              </a:solidFill>
              <a:latin typeface="Comic Sans MS"/>
              <a:cs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0600" y="3962400"/>
            <a:ext cx="7388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67E7E"/>
                </a:solidFill>
                <a:latin typeface="Comic Sans MS"/>
                <a:cs typeface="Comic Sans MS"/>
              </a:rPr>
              <a:t>On Exascale: 500 trillion cells </a:t>
            </a:r>
            <a:r>
              <a:rPr lang="en-US" dirty="0" smtClean="0">
                <a:solidFill>
                  <a:srgbClr val="F67E7E"/>
                </a:solidFill>
                <a:latin typeface="Comic Sans MS"/>
                <a:cs typeface="Comic Sans MS"/>
                <a:sym typeface="Wingdings"/>
              </a:rPr>
              <a:t> 50K cells</a:t>
            </a:r>
            <a:r>
              <a:rPr lang="en-US" dirty="0" smtClean="0">
                <a:solidFill>
                  <a:srgbClr val="F67E7E"/>
                </a:solidFill>
                <a:latin typeface="Comic Sans MS"/>
                <a:cs typeface="Comic Sans MS"/>
                <a:sym typeface="Wingdings"/>
              </a:rPr>
              <a:t>/thread</a:t>
            </a:r>
            <a:endParaRPr lang="en-US" dirty="0">
              <a:solidFill>
                <a:srgbClr val="F67E7E"/>
              </a:solidFill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 descr="ClipPartition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5334000"/>
            <a:ext cx="1731645" cy="1371600"/>
          </a:xfrm>
          <a:prstGeom prst="rect">
            <a:avLst/>
          </a:prstGeom>
        </p:spPr>
      </p:pic>
      <p:pic>
        <p:nvPicPr>
          <p:cNvPr id="36" name="Picture 35" descr="ContourPartition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3276600"/>
            <a:ext cx="1731645" cy="1371600"/>
          </a:xfrm>
          <a:prstGeom prst="rect">
            <a:avLst/>
          </a:prstGeom>
        </p:spPr>
      </p:pic>
      <p:pic>
        <p:nvPicPr>
          <p:cNvPr id="38" name="Picture 37" descr="GridPartition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1066800"/>
            <a:ext cx="1731645" cy="13716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Parallel Pipeline</a:t>
            </a:r>
            <a:endParaRPr lang="en-US" dirty="0"/>
          </a:p>
        </p:txBody>
      </p:sp>
      <p:grpSp>
        <p:nvGrpSpPr>
          <p:cNvPr id="2" name="Group 18"/>
          <p:cNvGrpSpPr/>
          <p:nvPr/>
        </p:nvGrpSpPr>
        <p:grpSpPr>
          <a:xfrm>
            <a:off x="3733800" y="1219200"/>
            <a:ext cx="1676400" cy="5334000"/>
            <a:chOff x="3733800" y="1219200"/>
            <a:chExt cx="1676400" cy="5334000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3733800" y="2438400"/>
              <a:ext cx="1676400" cy="8382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Contour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" name="Rounded Rectangle 5"/>
            <p:cNvSpPr/>
            <p:nvPr/>
          </p:nvSpPr>
          <p:spPr bwMode="auto">
            <a:xfrm>
              <a:off x="3733800" y="4495800"/>
              <a:ext cx="1676400" cy="8382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Clip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8" name="Straight Arrow Connector 7"/>
            <p:cNvCxnSpPr>
              <a:stCxn id="5" idx="2"/>
              <a:endCxn id="6" idx="0"/>
            </p:cNvCxnSpPr>
            <p:nvPr/>
          </p:nvCxnSpPr>
          <p:spPr bwMode="auto">
            <a:xfrm rot="5400000">
              <a:off x="3962400" y="3886200"/>
              <a:ext cx="1219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 rot="5400000">
              <a:off x="3963194" y="1828006"/>
              <a:ext cx="1219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 rot="5400000">
              <a:off x="3963194" y="5942806"/>
              <a:ext cx="1219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" name="Group 21"/>
          <p:cNvGrpSpPr/>
          <p:nvPr/>
        </p:nvGrpSpPr>
        <p:grpSpPr>
          <a:xfrm>
            <a:off x="1028700" y="1219200"/>
            <a:ext cx="1676400" cy="5334000"/>
            <a:chOff x="3733800" y="1219200"/>
            <a:chExt cx="1676400" cy="5334000"/>
          </a:xfrm>
        </p:grpSpPr>
        <p:sp>
          <p:nvSpPr>
            <p:cNvPr id="23" name="Rounded Rectangle 22"/>
            <p:cNvSpPr/>
            <p:nvPr/>
          </p:nvSpPr>
          <p:spPr bwMode="auto">
            <a:xfrm>
              <a:off x="3733800" y="2438400"/>
              <a:ext cx="1676400" cy="8382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Contour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4" name="Rounded Rectangle 23"/>
            <p:cNvSpPr/>
            <p:nvPr/>
          </p:nvSpPr>
          <p:spPr bwMode="auto">
            <a:xfrm>
              <a:off x="3733800" y="4495800"/>
              <a:ext cx="1676400" cy="8382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Clip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25" name="Straight Arrow Connector 24"/>
            <p:cNvCxnSpPr>
              <a:stCxn id="23" idx="2"/>
              <a:endCxn id="24" idx="0"/>
            </p:cNvCxnSpPr>
            <p:nvPr/>
          </p:nvCxnSpPr>
          <p:spPr bwMode="auto">
            <a:xfrm rot="5400000">
              <a:off x="3962400" y="3886200"/>
              <a:ext cx="1219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 rot="5400000">
              <a:off x="3963194" y="1828006"/>
              <a:ext cx="1219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 rot="5400000">
              <a:off x="3963194" y="5942806"/>
              <a:ext cx="1219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7" name="Group 27"/>
          <p:cNvGrpSpPr/>
          <p:nvPr/>
        </p:nvGrpSpPr>
        <p:grpSpPr>
          <a:xfrm>
            <a:off x="6438900" y="1219200"/>
            <a:ext cx="1676400" cy="5334000"/>
            <a:chOff x="3733800" y="1219200"/>
            <a:chExt cx="1676400" cy="5334000"/>
          </a:xfrm>
        </p:grpSpPr>
        <p:sp>
          <p:nvSpPr>
            <p:cNvPr id="29" name="Rounded Rectangle 28"/>
            <p:cNvSpPr/>
            <p:nvPr/>
          </p:nvSpPr>
          <p:spPr bwMode="auto">
            <a:xfrm>
              <a:off x="3733800" y="2438400"/>
              <a:ext cx="1676400" cy="8382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Contour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0" name="Rounded Rectangle 29"/>
            <p:cNvSpPr/>
            <p:nvPr/>
          </p:nvSpPr>
          <p:spPr bwMode="auto">
            <a:xfrm>
              <a:off x="3733800" y="4495800"/>
              <a:ext cx="1676400" cy="8382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Clip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31" name="Straight Arrow Connector 30"/>
            <p:cNvCxnSpPr>
              <a:stCxn id="29" idx="2"/>
              <a:endCxn id="30" idx="0"/>
            </p:cNvCxnSpPr>
            <p:nvPr/>
          </p:nvCxnSpPr>
          <p:spPr bwMode="auto">
            <a:xfrm rot="5400000">
              <a:off x="3962400" y="3886200"/>
              <a:ext cx="1219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2" name="Straight Arrow Connector 31"/>
            <p:cNvCxnSpPr/>
            <p:nvPr/>
          </p:nvCxnSpPr>
          <p:spPr bwMode="auto">
            <a:xfrm rot="5400000">
              <a:off x="3963194" y="1828006"/>
              <a:ext cx="1219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 rot="5400000">
              <a:off x="3963194" y="5942806"/>
              <a:ext cx="1219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8" name="TextBox 27"/>
          <p:cNvSpPr txBox="1"/>
          <p:nvPr/>
        </p:nvSpPr>
        <p:spPr>
          <a:xfrm>
            <a:off x="2133600" y="773668"/>
            <a:ext cx="35041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67E7E"/>
                </a:solidFill>
              </a:rPr>
              <a:t>Distributed Memory Parallelism</a:t>
            </a:r>
            <a:endParaRPr lang="en-US" sz="2000" dirty="0">
              <a:solidFill>
                <a:srgbClr val="F67E7E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 bwMode="auto">
          <a:xfrm rot="10800000" flipV="1">
            <a:off x="1981200" y="1143000"/>
            <a:ext cx="609600" cy="304800"/>
          </a:xfrm>
          <a:prstGeom prst="straightConnector1">
            <a:avLst/>
          </a:prstGeom>
          <a:solidFill>
            <a:schemeClr val="accent1"/>
          </a:solidFill>
          <a:ln w="3175" cap="flat" cmpd="sng" algn="ctr">
            <a:solidFill>
              <a:srgbClr val="F67E7E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>
            <a:off x="3886200" y="1143000"/>
            <a:ext cx="609600" cy="381000"/>
          </a:xfrm>
          <a:prstGeom prst="straightConnector1">
            <a:avLst/>
          </a:prstGeom>
          <a:solidFill>
            <a:schemeClr val="accent1"/>
          </a:solidFill>
          <a:ln w="3175" cap="flat" cmpd="sng" algn="ctr">
            <a:solidFill>
              <a:srgbClr val="F67E7E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39" name="Straight Arrow Connector 38"/>
          <p:cNvCxnSpPr>
            <a:stCxn id="28" idx="3"/>
          </p:cNvCxnSpPr>
          <p:nvPr/>
        </p:nvCxnSpPr>
        <p:spPr bwMode="auto">
          <a:xfrm>
            <a:off x="5637734" y="973723"/>
            <a:ext cx="1601266" cy="702677"/>
          </a:xfrm>
          <a:prstGeom prst="straightConnector1">
            <a:avLst/>
          </a:prstGeom>
          <a:solidFill>
            <a:schemeClr val="accent1"/>
          </a:solidFill>
          <a:ln w="3175" cap="flat" cmpd="sng" algn="ctr">
            <a:solidFill>
              <a:srgbClr val="F67E7E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2340461" y="3581400"/>
            <a:ext cx="21434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67E7E"/>
                </a:solidFill>
              </a:rPr>
              <a:t>Shared Memory</a:t>
            </a:r>
          </a:p>
          <a:p>
            <a:pPr algn="ctr"/>
            <a:r>
              <a:rPr lang="en-US" sz="2000" dirty="0" smtClean="0">
                <a:solidFill>
                  <a:srgbClr val="F67E7E"/>
                </a:solidFill>
              </a:rPr>
              <a:t>Parallel Processing</a:t>
            </a:r>
            <a:endParaRPr lang="en-US" sz="2000" dirty="0">
              <a:solidFill>
                <a:srgbClr val="F67E7E"/>
              </a:solidFill>
            </a:endParaRPr>
          </a:p>
        </p:txBody>
      </p:sp>
      <p:cxnSp>
        <p:nvCxnSpPr>
          <p:cNvPr id="42" name="Straight Arrow Connector 41"/>
          <p:cNvCxnSpPr/>
          <p:nvPr/>
        </p:nvCxnSpPr>
        <p:spPr bwMode="auto">
          <a:xfrm rot="5400000" flipH="1" flipV="1">
            <a:off x="3619500" y="3314700"/>
            <a:ext cx="381000" cy="304800"/>
          </a:xfrm>
          <a:prstGeom prst="straightConnector1">
            <a:avLst/>
          </a:prstGeom>
          <a:solidFill>
            <a:schemeClr val="accent1"/>
          </a:solidFill>
          <a:ln w="3175" cap="flat" cmpd="sng" algn="ctr">
            <a:solidFill>
              <a:srgbClr val="F67E7E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Threaded Programming is Hard</a:t>
            </a:r>
            <a:br>
              <a:rPr lang="en-US" dirty="0" smtClean="0"/>
            </a:br>
            <a:r>
              <a:rPr lang="en-US" dirty="0" smtClean="0"/>
              <a:t>Example: Marching Cubes</a:t>
            </a:r>
            <a:endParaRPr lang="en-US" dirty="0"/>
          </a:p>
        </p:txBody>
      </p:sp>
      <p:grpSp>
        <p:nvGrpSpPr>
          <p:cNvPr id="80" name="Group 79"/>
          <p:cNvGrpSpPr/>
          <p:nvPr/>
        </p:nvGrpSpPr>
        <p:grpSpPr>
          <a:xfrm>
            <a:off x="1600200" y="2286000"/>
            <a:ext cx="6021388" cy="2592388"/>
            <a:chOff x="1600200" y="2286000"/>
            <a:chExt cx="6021388" cy="2592388"/>
          </a:xfrm>
        </p:grpSpPr>
        <p:grpSp>
          <p:nvGrpSpPr>
            <p:cNvPr id="38" name="Group 37"/>
            <p:cNvGrpSpPr/>
            <p:nvPr/>
          </p:nvGrpSpPr>
          <p:grpSpPr>
            <a:xfrm>
              <a:off x="3962400" y="2286000"/>
              <a:ext cx="1828800" cy="1830388"/>
              <a:chOff x="2667000" y="2743200"/>
              <a:chExt cx="1828800" cy="1830388"/>
            </a:xfrm>
          </p:grpSpPr>
          <p:cxnSp>
            <p:nvCxnSpPr>
              <p:cNvPr id="26" name="Straight Connector 25"/>
              <p:cNvCxnSpPr/>
              <p:nvPr/>
            </p:nvCxnSpPr>
            <p:spPr bwMode="auto">
              <a:xfrm rot="5400000">
                <a:off x="1753394" y="3656806"/>
                <a:ext cx="1828800" cy="1588"/>
              </a:xfrm>
              <a:prstGeom prst="line">
                <a:avLst/>
              </a:prstGeom>
              <a:solidFill>
                <a:schemeClr val="accent1"/>
              </a:solidFill>
              <a:ln w="317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7" name="Straight Connector 26"/>
              <p:cNvCxnSpPr/>
              <p:nvPr/>
            </p:nvCxnSpPr>
            <p:spPr bwMode="auto">
              <a:xfrm>
                <a:off x="2667000" y="2743200"/>
                <a:ext cx="1828800" cy="1588"/>
              </a:xfrm>
              <a:prstGeom prst="line">
                <a:avLst/>
              </a:prstGeom>
              <a:solidFill>
                <a:schemeClr val="accent1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8" name="Straight Connector 27"/>
              <p:cNvCxnSpPr/>
              <p:nvPr/>
            </p:nvCxnSpPr>
            <p:spPr bwMode="auto">
              <a:xfrm>
                <a:off x="2667000" y="4572000"/>
                <a:ext cx="1828800" cy="1588"/>
              </a:xfrm>
              <a:prstGeom prst="line">
                <a:avLst/>
              </a:prstGeom>
              <a:solidFill>
                <a:schemeClr val="accent1"/>
              </a:solidFill>
              <a:ln w="317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7" name="Group 16"/>
            <p:cNvGrpSpPr/>
            <p:nvPr/>
          </p:nvGrpSpPr>
          <p:grpSpPr>
            <a:xfrm>
              <a:off x="5791200" y="2286000"/>
              <a:ext cx="1830388" cy="1830388"/>
              <a:chOff x="1219200" y="2590800"/>
              <a:chExt cx="1830388" cy="1830388"/>
            </a:xfrm>
          </p:grpSpPr>
          <p:cxnSp>
            <p:nvCxnSpPr>
              <p:cNvPr id="5" name="Straight Connector 4"/>
              <p:cNvCxnSpPr/>
              <p:nvPr/>
            </p:nvCxnSpPr>
            <p:spPr bwMode="auto">
              <a:xfrm rot="5400000">
                <a:off x="2134394" y="3504406"/>
                <a:ext cx="1828800" cy="1588"/>
              </a:xfrm>
              <a:prstGeom prst="line">
                <a:avLst/>
              </a:prstGeom>
              <a:solidFill>
                <a:schemeClr val="accent1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" name="Straight Connector 5"/>
              <p:cNvCxnSpPr/>
              <p:nvPr/>
            </p:nvCxnSpPr>
            <p:spPr bwMode="auto">
              <a:xfrm rot="5400000">
                <a:off x="305594" y="3504406"/>
                <a:ext cx="1828800" cy="1588"/>
              </a:xfrm>
              <a:prstGeom prst="line">
                <a:avLst/>
              </a:prstGeom>
              <a:solidFill>
                <a:schemeClr val="accent1"/>
              </a:solidFill>
              <a:ln w="317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" name="Straight Connector 8"/>
              <p:cNvCxnSpPr/>
              <p:nvPr/>
            </p:nvCxnSpPr>
            <p:spPr bwMode="auto">
              <a:xfrm>
                <a:off x="1219200" y="2590800"/>
                <a:ext cx="1828800" cy="1588"/>
              </a:xfrm>
              <a:prstGeom prst="line">
                <a:avLst/>
              </a:prstGeom>
              <a:solidFill>
                <a:schemeClr val="accent1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" name="Straight Connector 9"/>
              <p:cNvCxnSpPr/>
              <p:nvPr/>
            </p:nvCxnSpPr>
            <p:spPr bwMode="auto">
              <a:xfrm>
                <a:off x="1219200" y="4419600"/>
                <a:ext cx="1828800" cy="1588"/>
              </a:xfrm>
              <a:prstGeom prst="line">
                <a:avLst/>
              </a:prstGeom>
              <a:solidFill>
                <a:schemeClr val="accent1"/>
              </a:solidFill>
              <a:ln w="317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20" name="Straight Connector 19"/>
            <p:cNvCxnSpPr/>
            <p:nvPr/>
          </p:nvCxnSpPr>
          <p:spPr bwMode="auto">
            <a:xfrm rot="5400000" flipH="1" flipV="1">
              <a:off x="5143500" y="2400300"/>
              <a:ext cx="762000" cy="53340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rot="5400000" flipH="1" flipV="1">
              <a:off x="6972300" y="2400300"/>
              <a:ext cx="762000" cy="53340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rot="5400000" flipH="1" flipV="1">
              <a:off x="5143500" y="4229100"/>
              <a:ext cx="762000" cy="53340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rot="5400000" flipH="1" flipV="1">
              <a:off x="6972300" y="4229100"/>
              <a:ext cx="762000" cy="53340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40" name="Group 39"/>
            <p:cNvGrpSpPr/>
            <p:nvPr/>
          </p:nvGrpSpPr>
          <p:grpSpPr>
            <a:xfrm>
              <a:off x="2133600" y="2286000"/>
              <a:ext cx="1828800" cy="1830388"/>
              <a:chOff x="2667000" y="2743200"/>
              <a:chExt cx="1828800" cy="1830388"/>
            </a:xfrm>
          </p:grpSpPr>
          <p:cxnSp>
            <p:nvCxnSpPr>
              <p:cNvPr id="41" name="Straight Connector 40"/>
              <p:cNvCxnSpPr/>
              <p:nvPr/>
            </p:nvCxnSpPr>
            <p:spPr bwMode="auto">
              <a:xfrm rot="5400000">
                <a:off x="1753394" y="3656806"/>
                <a:ext cx="1828800" cy="1588"/>
              </a:xfrm>
              <a:prstGeom prst="line">
                <a:avLst/>
              </a:prstGeom>
              <a:solidFill>
                <a:schemeClr val="accent1"/>
              </a:solidFill>
              <a:ln w="317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" name="Straight Connector 41"/>
              <p:cNvCxnSpPr/>
              <p:nvPr/>
            </p:nvCxnSpPr>
            <p:spPr bwMode="auto">
              <a:xfrm>
                <a:off x="2667000" y="2743200"/>
                <a:ext cx="1828800" cy="1588"/>
              </a:xfrm>
              <a:prstGeom prst="line">
                <a:avLst/>
              </a:prstGeom>
              <a:solidFill>
                <a:schemeClr val="accent1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3" name="Straight Connector 42"/>
              <p:cNvCxnSpPr/>
              <p:nvPr/>
            </p:nvCxnSpPr>
            <p:spPr bwMode="auto">
              <a:xfrm>
                <a:off x="2667000" y="4572000"/>
                <a:ext cx="1828800" cy="1588"/>
              </a:xfrm>
              <a:prstGeom prst="line">
                <a:avLst/>
              </a:prstGeom>
              <a:solidFill>
                <a:schemeClr val="accent1"/>
              </a:solidFill>
              <a:ln w="317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44" name="Straight Connector 43"/>
            <p:cNvCxnSpPr/>
            <p:nvPr/>
          </p:nvCxnSpPr>
          <p:spPr bwMode="auto">
            <a:xfrm rot="5400000" flipH="1" flipV="1">
              <a:off x="1485900" y="2400300"/>
              <a:ext cx="762000" cy="53340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rot="5400000" flipH="1" flipV="1">
              <a:off x="3314700" y="4229100"/>
              <a:ext cx="762000" cy="53340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1" name="Freeform 50"/>
            <p:cNvSpPr/>
            <p:nvPr/>
          </p:nvSpPr>
          <p:spPr bwMode="auto">
            <a:xfrm>
              <a:off x="3542705" y="3164128"/>
              <a:ext cx="2024910" cy="1548835"/>
            </a:xfrm>
            <a:custGeom>
              <a:avLst/>
              <a:gdLst>
                <a:gd name="connsiteX0" fmla="*/ 2015385 w 2015385"/>
                <a:gd name="connsiteY0" fmla="*/ 947835 h 1555185"/>
                <a:gd name="connsiteX1" fmla="*/ 404918 w 2015385"/>
                <a:gd name="connsiteY1" fmla="*/ 0 h 1555185"/>
                <a:gd name="connsiteX2" fmla="*/ 0 w 2015385"/>
                <a:gd name="connsiteY2" fmla="*/ 1555185 h 1555185"/>
                <a:gd name="connsiteX3" fmla="*/ 2015385 w 2015385"/>
                <a:gd name="connsiteY3" fmla="*/ 947835 h 1555185"/>
                <a:gd name="connsiteX0" fmla="*/ 2015385 w 2015385"/>
                <a:gd name="connsiteY0" fmla="*/ 947835 h 1555185"/>
                <a:gd name="connsiteX1" fmla="*/ 404918 w 2015385"/>
                <a:gd name="connsiteY1" fmla="*/ 0 h 1555185"/>
                <a:gd name="connsiteX2" fmla="*/ 0 w 2015385"/>
                <a:gd name="connsiteY2" fmla="*/ 1555185 h 1555185"/>
                <a:gd name="connsiteX3" fmla="*/ 9203 w 2015385"/>
                <a:gd name="connsiteY3" fmla="*/ 1555185 h 1555185"/>
                <a:gd name="connsiteX4" fmla="*/ 2015385 w 2015385"/>
                <a:gd name="connsiteY4" fmla="*/ 947835 h 1555185"/>
                <a:gd name="connsiteX0" fmla="*/ 2015385 w 2015385"/>
                <a:gd name="connsiteY0" fmla="*/ 947835 h 1555185"/>
                <a:gd name="connsiteX1" fmla="*/ 404918 w 2015385"/>
                <a:gd name="connsiteY1" fmla="*/ 0 h 1555185"/>
                <a:gd name="connsiteX2" fmla="*/ 0 w 2015385"/>
                <a:gd name="connsiteY2" fmla="*/ 1555185 h 1555185"/>
                <a:gd name="connsiteX3" fmla="*/ 2015385 w 2015385"/>
                <a:gd name="connsiteY3" fmla="*/ 947835 h 1555185"/>
                <a:gd name="connsiteX0" fmla="*/ 2015385 w 2015385"/>
                <a:gd name="connsiteY0" fmla="*/ 947835 h 1555185"/>
                <a:gd name="connsiteX1" fmla="*/ 404918 w 2015385"/>
                <a:gd name="connsiteY1" fmla="*/ 0 h 1555185"/>
                <a:gd name="connsiteX2" fmla="*/ 0 w 2015385"/>
                <a:gd name="connsiteY2" fmla="*/ 1555185 h 1555185"/>
                <a:gd name="connsiteX3" fmla="*/ 305396 w 2015385"/>
                <a:gd name="connsiteY3" fmla="*/ 1318972 h 1555185"/>
                <a:gd name="connsiteX4" fmla="*/ 2015385 w 2015385"/>
                <a:gd name="connsiteY4" fmla="*/ 947835 h 1555185"/>
                <a:gd name="connsiteX0" fmla="*/ 1862985 w 1862985"/>
                <a:gd name="connsiteY0" fmla="*/ 947835 h 1326585"/>
                <a:gd name="connsiteX1" fmla="*/ 252518 w 1862985"/>
                <a:gd name="connsiteY1" fmla="*/ 0 h 1326585"/>
                <a:gd name="connsiteX2" fmla="*/ 0 w 1862985"/>
                <a:gd name="connsiteY2" fmla="*/ 1326585 h 1326585"/>
                <a:gd name="connsiteX3" fmla="*/ 152996 w 1862985"/>
                <a:gd name="connsiteY3" fmla="*/ 1318972 h 1326585"/>
                <a:gd name="connsiteX4" fmla="*/ 1862985 w 1862985"/>
                <a:gd name="connsiteY4" fmla="*/ 947835 h 1326585"/>
                <a:gd name="connsiteX0" fmla="*/ 1862985 w 1862985"/>
                <a:gd name="connsiteY0" fmla="*/ 947835 h 1484558"/>
                <a:gd name="connsiteX1" fmla="*/ 252518 w 1862985"/>
                <a:gd name="connsiteY1" fmla="*/ 0 h 1484558"/>
                <a:gd name="connsiteX2" fmla="*/ 0 w 1862985"/>
                <a:gd name="connsiteY2" fmla="*/ 1326585 h 1484558"/>
                <a:gd name="connsiteX3" fmla="*/ 1862985 w 1862985"/>
                <a:gd name="connsiteY3" fmla="*/ 947835 h 1484558"/>
                <a:gd name="connsiteX0" fmla="*/ 0 w 1862985"/>
                <a:gd name="connsiteY0" fmla="*/ 1326585 h 1484558"/>
                <a:gd name="connsiteX1" fmla="*/ 1862985 w 1862985"/>
                <a:gd name="connsiteY1" fmla="*/ 947835 h 1484558"/>
                <a:gd name="connsiteX2" fmla="*/ 252518 w 1862985"/>
                <a:gd name="connsiteY2" fmla="*/ 0 h 1484558"/>
                <a:gd name="connsiteX3" fmla="*/ 91440 w 1862985"/>
                <a:gd name="connsiteY3" fmla="*/ 1418025 h 1484558"/>
                <a:gd name="connsiteX0" fmla="*/ 0 w 1862985"/>
                <a:gd name="connsiteY0" fmla="*/ 1326585 h 1484558"/>
                <a:gd name="connsiteX1" fmla="*/ 1862985 w 1862985"/>
                <a:gd name="connsiteY1" fmla="*/ 947835 h 1484558"/>
                <a:gd name="connsiteX2" fmla="*/ 252518 w 1862985"/>
                <a:gd name="connsiteY2" fmla="*/ 0 h 1484558"/>
                <a:gd name="connsiteX3" fmla="*/ 91440 w 1862985"/>
                <a:gd name="connsiteY3" fmla="*/ 1418025 h 1484558"/>
                <a:gd name="connsiteX4" fmla="*/ 0 w 1862985"/>
                <a:gd name="connsiteY4" fmla="*/ 1326585 h 1484558"/>
                <a:gd name="connsiteX0" fmla="*/ 0 w 1862985"/>
                <a:gd name="connsiteY0" fmla="*/ 1326585 h 1418025"/>
                <a:gd name="connsiteX1" fmla="*/ 1862985 w 1862985"/>
                <a:gd name="connsiteY1" fmla="*/ 947835 h 1418025"/>
                <a:gd name="connsiteX2" fmla="*/ 252518 w 1862985"/>
                <a:gd name="connsiteY2" fmla="*/ 0 h 1418025"/>
                <a:gd name="connsiteX3" fmla="*/ 91440 w 1862985"/>
                <a:gd name="connsiteY3" fmla="*/ 1418025 h 1418025"/>
                <a:gd name="connsiteX4" fmla="*/ 0 w 1862985"/>
                <a:gd name="connsiteY4" fmla="*/ 1326585 h 1418025"/>
                <a:gd name="connsiteX0" fmla="*/ 268411 w 2131396"/>
                <a:gd name="connsiteY0" fmla="*/ 1326585 h 1326585"/>
                <a:gd name="connsiteX1" fmla="*/ 2131396 w 2131396"/>
                <a:gd name="connsiteY1" fmla="*/ 947835 h 1326585"/>
                <a:gd name="connsiteX2" fmla="*/ 520929 w 2131396"/>
                <a:gd name="connsiteY2" fmla="*/ 0 h 1326585"/>
                <a:gd name="connsiteX3" fmla="*/ 268411 w 2131396"/>
                <a:gd name="connsiteY3" fmla="*/ 1326585 h 1326585"/>
                <a:gd name="connsiteX0" fmla="*/ 0 w 1862985"/>
                <a:gd name="connsiteY0" fmla="*/ 1326585 h 1326585"/>
                <a:gd name="connsiteX1" fmla="*/ 1862985 w 1862985"/>
                <a:gd name="connsiteY1" fmla="*/ 947835 h 1326585"/>
                <a:gd name="connsiteX2" fmla="*/ 252518 w 1862985"/>
                <a:gd name="connsiteY2" fmla="*/ 0 h 1326585"/>
                <a:gd name="connsiteX3" fmla="*/ 0 w 1862985"/>
                <a:gd name="connsiteY3" fmla="*/ 1326585 h 1326585"/>
                <a:gd name="connsiteX0" fmla="*/ 0 w 2015385"/>
                <a:gd name="connsiteY0" fmla="*/ 1555185 h 1555185"/>
                <a:gd name="connsiteX1" fmla="*/ 2015385 w 2015385"/>
                <a:gd name="connsiteY1" fmla="*/ 947835 h 1555185"/>
                <a:gd name="connsiteX2" fmla="*/ 404918 w 2015385"/>
                <a:gd name="connsiteY2" fmla="*/ 0 h 1555185"/>
                <a:gd name="connsiteX3" fmla="*/ 0 w 2015385"/>
                <a:gd name="connsiteY3" fmla="*/ 1555185 h 1555185"/>
                <a:gd name="connsiteX0" fmla="*/ 0 w 1802660"/>
                <a:gd name="connsiteY0" fmla="*/ 1355160 h 1355160"/>
                <a:gd name="connsiteX1" fmla="*/ 1802660 w 1802660"/>
                <a:gd name="connsiteY1" fmla="*/ 947835 h 1355160"/>
                <a:gd name="connsiteX2" fmla="*/ 192193 w 1802660"/>
                <a:gd name="connsiteY2" fmla="*/ 0 h 1355160"/>
                <a:gd name="connsiteX3" fmla="*/ 0 w 1802660"/>
                <a:gd name="connsiteY3" fmla="*/ 1355160 h 1355160"/>
                <a:gd name="connsiteX0" fmla="*/ 0 w 2024910"/>
                <a:gd name="connsiteY0" fmla="*/ 1548835 h 1548835"/>
                <a:gd name="connsiteX1" fmla="*/ 2024910 w 2024910"/>
                <a:gd name="connsiteY1" fmla="*/ 947835 h 1548835"/>
                <a:gd name="connsiteX2" fmla="*/ 414443 w 2024910"/>
                <a:gd name="connsiteY2" fmla="*/ 0 h 1548835"/>
                <a:gd name="connsiteX3" fmla="*/ 0 w 2024910"/>
                <a:gd name="connsiteY3" fmla="*/ 1548835 h 1548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4910" h="1548835">
                  <a:moveTo>
                    <a:pt x="0" y="1548835"/>
                  </a:moveTo>
                  <a:lnTo>
                    <a:pt x="2024910" y="947835"/>
                  </a:lnTo>
                  <a:lnTo>
                    <a:pt x="414443" y="0"/>
                  </a:lnTo>
                  <a:lnTo>
                    <a:pt x="0" y="1548835"/>
                  </a:lnTo>
                  <a:close/>
                </a:path>
              </a:pathLst>
            </a:custGeom>
            <a:solidFill>
              <a:schemeClr val="accent2"/>
            </a:solidFill>
            <a:ln w="3175" cap="flat" cmpd="sng" algn="ctr">
              <a:solidFill>
                <a:srgbClr val="ADADE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49" name="Straight Connector 48"/>
            <p:cNvCxnSpPr/>
            <p:nvPr/>
          </p:nvCxnSpPr>
          <p:spPr bwMode="auto">
            <a:xfrm rot="5400000" flipH="1" flipV="1">
              <a:off x="1485900" y="4229100"/>
              <a:ext cx="762000" cy="53340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57" name="Group 56"/>
            <p:cNvGrpSpPr/>
            <p:nvPr/>
          </p:nvGrpSpPr>
          <p:grpSpPr>
            <a:xfrm>
              <a:off x="1872187" y="2547575"/>
              <a:ext cx="2084960" cy="2162536"/>
              <a:chOff x="1872187" y="2318975"/>
              <a:chExt cx="2084960" cy="2162536"/>
            </a:xfrm>
            <a:solidFill>
              <a:srgbClr val="3333CC"/>
            </a:solidFill>
          </p:grpSpPr>
          <p:sp>
            <p:nvSpPr>
              <p:cNvPr id="54" name="Freeform 53"/>
              <p:cNvSpPr/>
              <p:nvPr/>
            </p:nvSpPr>
            <p:spPr bwMode="auto">
              <a:xfrm>
                <a:off x="1872187" y="2318975"/>
                <a:ext cx="2084960" cy="2162536"/>
              </a:xfrm>
              <a:custGeom>
                <a:avLst/>
                <a:gdLst>
                  <a:gd name="connsiteX0" fmla="*/ 2245451 w 2245451"/>
                  <a:gd name="connsiteY0" fmla="*/ 616553 h 2180940"/>
                  <a:gd name="connsiteX1" fmla="*/ 414120 w 2245451"/>
                  <a:gd name="connsiteY1" fmla="*/ 0 h 2180940"/>
                  <a:gd name="connsiteX2" fmla="*/ 0 w 2245451"/>
                  <a:gd name="connsiteY2" fmla="*/ 2180940 h 2180940"/>
                  <a:gd name="connsiteX3" fmla="*/ 1831331 w 2245451"/>
                  <a:gd name="connsiteY3" fmla="*/ 2162536 h 2180940"/>
                  <a:gd name="connsiteX0" fmla="*/ 1940651 w 1940651"/>
                  <a:gd name="connsiteY0" fmla="*/ 616553 h 2162536"/>
                  <a:gd name="connsiteX1" fmla="*/ 109320 w 1940651"/>
                  <a:gd name="connsiteY1" fmla="*/ 0 h 2162536"/>
                  <a:gd name="connsiteX2" fmla="*/ 0 w 1940651"/>
                  <a:gd name="connsiteY2" fmla="*/ 1952340 h 2162536"/>
                  <a:gd name="connsiteX3" fmla="*/ 1526531 w 1940651"/>
                  <a:gd name="connsiteY3" fmla="*/ 2162536 h 2162536"/>
                  <a:gd name="connsiteX0" fmla="*/ 2084960 w 2084960"/>
                  <a:gd name="connsiteY0" fmla="*/ 616553 h 2162536"/>
                  <a:gd name="connsiteX1" fmla="*/ 253629 w 2084960"/>
                  <a:gd name="connsiteY1" fmla="*/ 0 h 2162536"/>
                  <a:gd name="connsiteX2" fmla="*/ 144309 w 2084960"/>
                  <a:gd name="connsiteY2" fmla="*/ 1952340 h 2162536"/>
                  <a:gd name="connsiteX3" fmla="*/ 0 w 2084960"/>
                  <a:gd name="connsiteY3" fmla="*/ 1960086 h 2162536"/>
                  <a:gd name="connsiteX4" fmla="*/ 1670840 w 2084960"/>
                  <a:gd name="connsiteY4" fmla="*/ 2162536 h 2162536"/>
                  <a:gd name="connsiteX0" fmla="*/ 2084960 w 2084960"/>
                  <a:gd name="connsiteY0" fmla="*/ 616553 h 2162536"/>
                  <a:gd name="connsiteX1" fmla="*/ 253629 w 2084960"/>
                  <a:gd name="connsiteY1" fmla="*/ 0 h 2162536"/>
                  <a:gd name="connsiteX2" fmla="*/ 0 w 2084960"/>
                  <a:gd name="connsiteY2" fmla="*/ 1960086 h 2162536"/>
                  <a:gd name="connsiteX3" fmla="*/ 1670840 w 2084960"/>
                  <a:gd name="connsiteY3" fmla="*/ 2162536 h 2162536"/>
                  <a:gd name="connsiteX0" fmla="*/ 2084960 w 2084960"/>
                  <a:gd name="connsiteY0" fmla="*/ 616553 h 2162536"/>
                  <a:gd name="connsiteX1" fmla="*/ 253629 w 2084960"/>
                  <a:gd name="connsiteY1" fmla="*/ 0 h 2162536"/>
                  <a:gd name="connsiteX2" fmla="*/ 0 w 2084960"/>
                  <a:gd name="connsiteY2" fmla="*/ 1960086 h 2162536"/>
                  <a:gd name="connsiteX3" fmla="*/ 1213640 w 2084960"/>
                  <a:gd name="connsiteY3" fmla="*/ 2162536 h 2162536"/>
                  <a:gd name="connsiteX0" fmla="*/ 2084960 w 2084960"/>
                  <a:gd name="connsiteY0" fmla="*/ 616553 h 2162536"/>
                  <a:gd name="connsiteX1" fmla="*/ 253629 w 2084960"/>
                  <a:gd name="connsiteY1" fmla="*/ 0 h 2162536"/>
                  <a:gd name="connsiteX2" fmla="*/ 0 w 2084960"/>
                  <a:gd name="connsiteY2" fmla="*/ 1960086 h 2162536"/>
                  <a:gd name="connsiteX3" fmla="*/ 1670840 w 2084960"/>
                  <a:gd name="connsiteY3" fmla="*/ 2162536 h 2162536"/>
                  <a:gd name="connsiteX0" fmla="*/ 2084960 w 2084960"/>
                  <a:gd name="connsiteY0" fmla="*/ 616553 h 2162536"/>
                  <a:gd name="connsiteX1" fmla="*/ 253629 w 2084960"/>
                  <a:gd name="connsiteY1" fmla="*/ 0 h 2162536"/>
                  <a:gd name="connsiteX2" fmla="*/ 0 w 2084960"/>
                  <a:gd name="connsiteY2" fmla="*/ 1960086 h 2162536"/>
                  <a:gd name="connsiteX3" fmla="*/ 1670840 w 2084960"/>
                  <a:gd name="connsiteY3" fmla="*/ 2162536 h 2162536"/>
                  <a:gd name="connsiteX0" fmla="*/ 2084960 w 2084960"/>
                  <a:gd name="connsiteY0" fmla="*/ 616553 h 2162536"/>
                  <a:gd name="connsiteX1" fmla="*/ 253629 w 2084960"/>
                  <a:gd name="connsiteY1" fmla="*/ 0 h 2162536"/>
                  <a:gd name="connsiteX2" fmla="*/ 0 w 2084960"/>
                  <a:gd name="connsiteY2" fmla="*/ 1960086 h 2162536"/>
                  <a:gd name="connsiteX3" fmla="*/ 1670840 w 2084960"/>
                  <a:gd name="connsiteY3" fmla="*/ 2162536 h 2162536"/>
                  <a:gd name="connsiteX0" fmla="*/ 2084960 w 2084960"/>
                  <a:gd name="connsiteY0" fmla="*/ 616553 h 2162536"/>
                  <a:gd name="connsiteX1" fmla="*/ 253629 w 2084960"/>
                  <a:gd name="connsiteY1" fmla="*/ 0 h 2162536"/>
                  <a:gd name="connsiteX2" fmla="*/ 0 w 2084960"/>
                  <a:gd name="connsiteY2" fmla="*/ 1960086 h 2162536"/>
                  <a:gd name="connsiteX3" fmla="*/ 1670840 w 2084960"/>
                  <a:gd name="connsiteY3" fmla="*/ 2162536 h 2162536"/>
                  <a:gd name="connsiteX0" fmla="*/ 2084960 w 2084960"/>
                  <a:gd name="connsiteY0" fmla="*/ 616553 h 2162536"/>
                  <a:gd name="connsiteX1" fmla="*/ 253629 w 2084960"/>
                  <a:gd name="connsiteY1" fmla="*/ 0 h 2162536"/>
                  <a:gd name="connsiteX2" fmla="*/ 0 w 2084960"/>
                  <a:gd name="connsiteY2" fmla="*/ 1960086 h 2162536"/>
                  <a:gd name="connsiteX3" fmla="*/ 1899440 w 2084960"/>
                  <a:gd name="connsiteY3" fmla="*/ 2162536 h 2162536"/>
                  <a:gd name="connsiteX0" fmla="*/ 2084960 w 2084960"/>
                  <a:gd name="connsiteY0" fmla="*/ 616553 h 2162536"/>
                  <a:gd name="connsiteX1" fmla="*/ 253629 w 2084960"/>
                  <a:gd name="connsiteY1" fmla="*/ 0 h 2162536"/>
                  <a:gd name="connsiteX2" fmla="*/ 0 w 2084960"/>
                  <a:gd name="connsiteY2" fmla="*/ 1960086 h 2162536"/>
                  <a:gd name="connsiteX3" fmla="*/ 1670840 w 2084960"/>
                  <a:gd name="connsiteY3" fmla="*/ 2162536 h 2162536"/>
                  <a:gd name="connsiteX0" fmla="*/ 2084960 w 2084960"/>
                  <a:gd name="connsiteY0" fmla="*/ 616553 h 2162536"/>
                  <a:gd name="connsiteX1" fmla="*/ 253629 w 2084960"/>
                  <a:gd name="connsiteY1" fmla="*/ 0 h 2162536"/>
                  <a:gd name="connsiteX2" fmla="*/ 0 w 2084960"/>
                  <a:gd name="connsiteY2" fmla="*/ 1960086 h 2162536"/>
                  <a:gd name="connsiteX3" fmla="*/ 1670840 w 2084960"/>
                  <a:gd name="connsiteY3" fmla="*/ 2162536 h 2162536"/>
                  <a:gd name="connsiteX4" fmla="*/ 2084960 w 2084960"/>
                  <a:gd name="connsiteY4" fmla="*/ 616553 h 2162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84960" h="2162536">
                    <a:moveTo>
                      <a:pt x="2084960" y="616553"/>
                    </a:moveTo>
                    <a:lnTo>
                      <a:pt x="253629" y="0"/>
                    </a:lnTo>
                    <a:lnTo>
                      <a:pt x="0" y="1960086"/>
                    </a:lnTo>
                    <a:lnTo>
                      <a:pt x="1670840" y="2162536"/>
                    </a:lnTo>
                    <a:lnTo>
                      <a:pt x="2084960" y="616553"/>
                    </a:lnTo>
                    <a:close/>
                  </a:path>
                </a:pathLst>
              </a:custGeom>
              <a:grpFill/>
              <a:ln w="3175" cap="flat" cmpd="sng" algn="ctr">
                <a:solidFill>
                  <a:schemeClr val="accent2">
                    <a:lumMod val="40000"/>
                    <a:lumOff val="6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56" name="Straight Connector 55"/>
              <p:cNvCxnSpPr>
                <a:stCxn id="54" idx="3"/>
                <a:endCxn id="54" idx="1"/>
              </p:cNvCxnSpPr>
              <p:nvPr/>
            </p:nvCxnSpPr>
            <p:spPr bwMode="auto">
              <a:xfrm flipH="1" flipV="1">
                <a:off x="2125816" y="2318975"/>
                <a:ext cx="1417211" cy="2162536"/>
              </a:xfrm>
              <a:prstGeom prst="line">
                <a:avLst/>
              </a:prstGeom>
              <a:grpFill/>
              <a:ln w="3175" cap="flat" cmpd="sng" algn="ctr">
                <a:solidFill>
                  <a:schemeClr val="accent2">
                    <a:lumMod val="40000"/>
                    <a:lumOff val="6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58" name="Group 57"/>
            <p:cNvGrpSpPr/>
            <p:nvPr/>
          </p:nvGrpSpPr>
          <p:grpSpPr>
            <a:xfrm>
              <a:off x="1600200" y="3048000"/>
              <a:ext cx="1828800" cy="1830388"/>
              <a:chOff x="1600200" y="2819400"/>
              <a:chExt cx="1828800" cy="1830388"/>
            </a:xfrm>
          </p:grpSpPr>
          <p:cxnSp>
            <p:nvCxnSpPr>
              <p:cNvPr id="46" name="Straight Connector 45"/>
              <p:cNvCxnSpPr/>
              <p:nvPr/>
            </p:nvCxnSpPr>
            <p:spPr bwMode="auto">
              <a:xfrm rot="5400000">
                <a:off x="686594" y="3733006"/>
                <a:ext cx="1828800" cy="1588"/>
              </a:xfrm>
              <a:prstGeom prst="line">
                <a:avLst/>
              </a:prstGeom>
              <a:solidFill>
                <a:schemeClr val="accent1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7" name="Straight Connector 46"/>
              <p:cNvCxnSpPr/>
              <p:nvPr/>
            </p:nvCxnSpPr>
            <p:spPr bwMode="auto">
              <a:xfrm>
                <a:off x="1600200" y="2819400"/>
                <a:ext cx="1828800" cy="1588"/>
              </a:xfrm>
              <a:prstGeom prst="line">
                <a:avLst/>
              </a:prstGeom>
              <a:solidFill>
                <a:schemeClr val="accent1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8" name="Straight Connector 47"/>
              <p:cNvCxnSpPr/>
              <p:nvPr/>
            </p:nvCxnSpPr>
            <p:spPr bwMode="auto">
              <a:xfrm>
                <a:off x="1600200" y="4648200"/>
                <a:ext cx="1828800" cy="1588"/>
              </a:xfrm>
              <a:prstGeom prst="line">
                <a:avLst/>
              </a:prstGeom>
              <a:solidFill>
                <a:schemeClr val="accent1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59" name="Group 58"/>
            <p:cNvGrpSpPr/>
            <p:nvPr/>
          </p:nvGrpSpPr>
          <p:grpSpPr>
            <a:xfrm>
              <a:off x="3429000" y="3048000"/>
              <a:ext cx="1828800" cy="1830388"/>
              <a:chOff x="3429000" y="2819400"/>
              <a:chExt cx="1828800" cy="1830388"/>
            </a:xfrm>
          </p:grpSpPr>
          <p:cxnSp>
            <p:nvCxnSpPr>
              <p:cNvPr id="31" name="Straight Connector 30"/>
              <p:cNvCxnSpPr/>
              <p:nvPr/>
            </p:nvCxnSpPr>
            <p:spPr bwMode="auto">
              <a:xfrm rot="5400000">
                <a:off x="2515394" y="3733006"/>
                <a:ext cx="1828800" cy="1588"/>
              </a:xfrm>
              <a:prstGeom prst="line">
                <a:avLst/>
              </a:prstGeom>
              <a:solidFill>
                <a:schemeClr val="accent1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2" name="Straight Connector 31"/>
              <p:cNvCxnSpPr/>
              <p:nvPr/>
            </p:nvCxnSpPr>
            <p:spPr bwMode="auto">
              <a:xfrm>
                <a:off x="3429000" y="2819400"/>
                <a:ext cx="1828800" cy="1588"/>
              </a:xfrm>
              <a:prstGeom prst="line">
                <a:avLst/>
              </a:prstGeom>
              <a:solidFill>
                <a:schemeClr val="accent1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" name="Straight Connector 32"/>
              <p:cNvCxnSpPr/>
              <p:nvPr/>
            </p:nvCxnSpPr>
            <p:spPr bwMode="auto">
              <a:xfrm>
                <a:off x="3429000" y="4648200"/>
                <a:ext cx="1828800" cy="1588"/>
              </a:xfrm>
              <a:prstGeom prst="line">
                <a:avLst/>
              </a:prstGeom>
              <a:solidFill>
                <a:schemeClr val="accent1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8" name="Group 17"/>
            <p:cNvGrpSpPr/>
            <p:nvPr/>
          </p:nvGrpSpPr>
          <p:grpSpPr>
            <a:xfrm>
              <a:off x="5257800" y="3048000"/>
              <a:ext cx="1830388" cy="1830388"/>
              <a:chOff x="4267200" y="3733800"/>
              <a:chExt cx="1830388" cy="1830388"/>
            </a:xfrm>
          </p:grpSpPr>
          <p:cxnSp>
            <p:nvCxnSpPr>
              <p:cNvPr id="13" name="Straight Connector 12"/>
              <p:cNvCxnSpPr/>
              <p:nvPr/>
            </p:nvCxnSpPr>
            <p:spPr bwMode="auto">
              <a:xfrm rot="5400000">
                <a:off x="5182394" y="4647406"/>
                <a:ext cx="1828800" cy="1588"/>
              </a:xfrm>
              <a:prstGeom prst="line">
                <a:avLst/>
              </a:prstGeom>
              <a:solidFill>
                <a:schemeClr val="accent1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" name="Straight Connector 13"/>
              <p:cNvCxnSpPr/>
              <p:nvPr/>
            </p:nvCxnSpPr>
            <p:spPr bwMode="auto">
              <a:xfrm rot="5400000">
                <a:off x="3353594" y="4647406"/>
                <a:ext cx="1828800" cy="1588"/>
              </a:xfrm>
              <a:prstGeom prst="line">
                <a:avLst/>
              </a:prstGeom>
              <a:solidFill>
                <a:schemeClr val="accent1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" name="Straight Connector 14"/>
              <p:cNvCxnSpPr/>
              <p:nvPr/>
            </p:nvCxnSpPr>
            <p:spPr bwMode="auto">
              <a:xfrm>
                <a:off x="4267200" y="3733800"/>
                <a:ext cx="1828800" cy="1588"/>
              </a:xfrm>
              <a:prstGeom prst="line">
                <a:avLst/>
              </a:prstGeom>
              <a:solidFill>
                <a:schemeClr val="accent1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" name="Straight Connector 15"/>
              <p:cNvCxnSpPr/>
              <p:nvPr/>
            </p:nvCxnSpPr>
            <p:spPr bwMode="auto">
              <a:xfrm>
                <a:off x="4267200" y="5562600"/>
                <a:ext cx="1828800" cy="1588"/>
              </a:xfrm>
              <a:prstGeom prst="line">
                <a:avLst/>
              </a:prstGeom>
              <a:solidFill>
                <a:schemeClr val="accent1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34" name="Straight Connector 33"/>
            <p:cNvCxnSpPr/>
            <p:nvPr/>
          </p:nvCxnSpPr>
          <p:spPr bwMode="auto">
            <a:xfrm rot="5400000" flipH="1" flipV="1">
              <a:off x="3314700" y="2400300"/>
              <a:ext cx="762000" cy="53340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8" name="Group 67"/>
          <p:cNvGrpSpPr/>
          <p:nvPr/>
        </p:nvGrpSpPr>
        <p:grpSpPr>
          <a:xfrm>
            <a:off x="1295400" y="1295400"/>
            <a:ext cx="6768875" cy="991394"/>
            <a:chOff x="1295400" y="1295400"/>
            <a:chExt cx="6768875" cy="991394"/>
          </a:xfrm>
        </p:grpSpPr>
        <p:sp>
          <p:nvSpPr>
            <p:cNvPr id="60" name="TextBox 59"/>
            <p:cNvSpPr txBox="1"/>
            <p:nvPr/>
          </p:nvSpPr>
          <p:spPr>
            <a:xfrm>
              <a:off x="1295400" y="1295400"/>
              <a:ext cx="67688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67E7E"/>
                  </a:solidFill>
                  <a:latin typeface="Comic Sans MS"/>
                  <a:cs typeface="Comic Sans MS"/>
                </a:rPr>
                <a:t>Easy because cubes can be processed in parallel, right?</a:t>
              </a:r>
              <a:endParaRPr lang="en-US" sz="2000" dirty="0">
                <a:solidFill>
                  <a:srgbClr val="F67E7E"/>
                </a:solidFill>
                <a:latin typeface="Comic Sans MS"/>
                <a:cs typeface="Comic Sans MS"/>
              </a:endParaRPr>
            </a:p>
          </p:txBody>
        </p:sp>
        <p:cxnSp>
          <p:nvCxnSpPr>
            <p:cNvPr id="62" name="Straight Arrow Connector 61"/>
            <p:cNvCxnSpPr/>
            <p:nvPr/>
          </p:nvCxnSpPr>
          <p:spPr bwMode="auto">
            <a:xfrm rot="5400000">
              <a:off x="3009900" y="1866900"/>
              <a:ext cx="533400" cy="304800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rgbClr val="F67E7E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65" name="Straight Arrow Connector 64"/>
            <p:cNvCxnSpPr/>
            <p:nvPr/>
          </p:nvCxnSpPr>
          <p:spPr bwMode="auto">
            <a:xfrm rot="5400000">
              <a:off x="4533900" y="2019300"/>
              <a:ext cx="533400" cy="1588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rgbClr val="F67E7E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66" name="Straight Arrow Connector 65"/>
            <p:cNvCxnSpPr/>
            <p:nvPr/>
          </p:nvCxnSpPr>
          <p:spPr bwMode="auto">
            <a:xfrm rot="16200000" flipH="1">
              <a:off x="6362700" y="1866900"/>
              <a:ext cx="533400" cy="304800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rgbClr val="F67E7E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</p:grpSp>
      <p:grpSp>
        <p:nvGrpSpPr>
          <p:cNvPr id="78" name="Group 77"/>
          <p:cNvGrpSpPr/>
          <p:nvPr/>
        </p:nvGrpSpPr>
        <p:grpSpPr>
          <a:xfrm>
            <a:off x="1905000" y="3034171"/>
            <a:ext cx="5483217" cy="2702915"/>
            <a:chOff x="1905000" y="3034171"/>
            <a:chExt cx="5483217" cy="2702915"/>
          </a:xfrm>
        </p:grpSpPr>
        <p:sp>
          <p:nvSpPr>
            <p:cNvPr id="69" name="TextBox 68"/>
            <p:cNvSpPr txBox="1"/>
            <p:nvPr/>
          </p:nvSpPr>
          <p:spPr>
            <a:xfrm>
              <a:off x="1905000" y="5029200"/>
              <a:ext cx="548321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67E7E"/>
                  </a:solidFill>
                  <a:latin typeface="Comic Sans MS"/>
                  <a:cs typeface="Comic Sans MS"/>
                </a:rPr>
                <a:t>How do you resolve coincident points?</a:t>
              </a:r>
            </a:p>
            <a:p>
              <a:r>
                <a:rPr lang="en-US" sz="2000" dirty="0" smtClean="0">
                  <a:solidFill>
                    <a:srgbClr val="F67E7E"/>
                  </a:solidFill>
                  <a:latin typeface="Comic Sans MS"/>
                  <a:cs typeface="Comic Sans MS"/>
                </a:rPr>
                <a:t>How do you capture topological connections?</a:t>
              </a:r>
              <a:endParaRPr lang="en-US" sz="2000" dirty="0">
                <a:solidFill>
                  <a:srgbClr val="F67E7E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70" name="Oval 69"/>
            <p:cNvSpPr/>
            <p:nvPr/>
          </p:nvSpPr>
          <p:spPr bwMode="auto">
            <a:xfrm>
              <a:off x="3429000" y="4572000"/>
              <a:ext cx="228600" cy="228600"/>
            </a:xfrm>
            <a:prstGeom prst="ellipse">
              <a:avLst/>
            </a:prstGeom>
            <a:noFill/>
            <a:ln w="12700" cap="flat" cmpd="sng" algn="ctr">
              <a:solidFill>
                <a:srgbClr val="F67E7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1" name="Oval 70"/>
            <p:cNvSpPr/>
            <p:nvPr/>
          </p:nvSpPr>
          <p:spPr bwMode="auto">
            <a:xfrm>
              <a:off x="3848181" y="3034171"/>
              <a:ext cx="228600" cy="228600"/>
            </a:xfrm>
            <a:prstGeom prst="ellipse">
              <a:avLst/>
            </a:prstGeom>
            <a:noFill/>
            <a:ln w="12700" cap="flat" cmpd="sng" algn="ctr">
              <a:solidFill>
                <a:srgbClr val="F67E7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75" name="Straight Connector 74"/>
            <p:cNvCxnSpPr>
              <a:stCxn id="71" idx="4"/>
            </p:cNvCxnSpPr>
            <p:nvPr/>
          </p:nvCxnSpPr>
          <p:spPr bwMode="auto">
            <a:xfrm rot="5400000">
              <a:off x="3079227" y="4145945"/>
              <a:ext cx="1766429" cy="81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F67E7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Straight Connector 76"/>
            <p:cNvCxnSpPr>
              <a:stCxn id="70" idx="4"/>
            </p:cNvCxnSpPr>
            <p:nvPr/>
          </p:nvCxnSpPr>
          <p:spPr bwMode="auto">
            <a:xfrm rot="5400000">
              <a:off x="3426640" y="4916988"/>
              <a:ext cx="233048" cy="273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F67E7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9" name="TextBox 78"/>
          <p:cNvSpPr txBox="1"/>
          <p:nvPr/>
        </p:nvSpPr>
        <p:spPr>
          <a:xfrm>
            <a:off x="2286000" y="6019800"/>
            <a:ext cx="36829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67E7E"/>
                </a:solidFill>
                <a:latin typeface="Comic Sans MS"/>
                <a:cs typeface="Comic Sans MS"/>
              </a:rPr>
              <a:t>How do you pack the results?</a:t>
            </a:r>
            <a:endParaRPr lang="en-US" sz="2000" dirty="0">
              <a:solidFill>
                <a:srgbClr val="F67E7E"/>
              </a:solidFill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Multicore</a:t>
            </a:r>
            <a:r>
              <a:rPr lang="en-US" dirty="0" smtClean="0"/>
              <a:t> ≠ SMP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764" y="1143000"/>
            <a:ext cx="5180473" cy="4572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stA="0" endPos="0" dir="5400000" sy="-100000" algn="bl" rotWithShape="0"/>
            <a:softEdge rad="177800"/>
          </a:effectLst>
        </p:spPr>
      </p:pic>
      <p:sp>
        <p:nvSpPr>
          <p:cNvPr id="4" name="TextBox 3"/>
          <p:cNvSpPr txBox="1"/>
          <p:nvPr/>
        </p:nvSpPr>
        <p:spPr>
          <a:xfrm>
            <a:off x="2197530" y="5715000"/>
            <a:ext cx="47489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ExaScale</a:t>
            </a:r>
            <a:r>
              <a:rPr lang="en-US" sz="1200" dirty="0" smtClean="0"/>
              <a:t> Software Study: Software Challenges in Extreme Scale Systems</a:t>
            </a:r>
            <a:endParaRPr lang="en-US" sz="1200" dirty="0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26602A"/>
      </a:accent1>
      <a:accent2>
        <a:srgbClr val="3333CC"/>
      </a:accent2>
      <a:accent3>
        <a:srgbClr val="791E1E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10012</TotalTime>
  <Words>1871</Words>
  <Application>Microsoft Macintosh PowerPoint</Application>
  <PresentationFormat>On-screen Show (4:3)</PresentationFormat>
  <Paragraphs>317</Paragraphs>
  <Slides>25</Slides>
  <Notes>19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Default Design</vt:lpstr>
      <vt:lpstr>Dax: Rethinking Visualization Frameworks for Extreme-Scale Computing</vt:lpstr>
      <vt:lpstr>Serial Visualization Pipeline</vt:lpstr>
      <vt:lpstr>Parallel Visualization Pipeline</vt:lpstr>
      <vt:lpstr>Exascale Projection</vt:lpstr>
      <vt:lpstr>Exascale Projection</vt:lpstr>
      <vt:lpstr>Exascale Projection</vt:lpstr>
      <vt:lpstr>Hybrid Parallel Pipeline</vt:lpstr>
      <vt:lpstr>Threaded Programming is Hard Example: Marching Cubes</vt:lpstr>
      <vt:lpstr>Multicore ≠ SMP</vt:lpstr>
      <vt:lpstr>GPU: Memory Management and Scheduling</vt:lpstr>
      <vt:lpstr>Revisiting the Pipeline</vt:lpstr>
      <vt:lpstr>PowerPoint Presentation</vt:lpstr>
      <vt:lpstr>PowerPoint Presentation</vt:lpstr>
      <vt:lpstr>Iteration Mechanism</vt:lpstr>
      <vt:lpstr>Comparison</vt:lpstr>
      <vt:lpstr>Comparison</vt:lpstr>
      <vt:lpstr>Dax System Layout</vt:lpstr>
      <vt:lpstr>Worklet vs. Filter</vt:lpstr>
      <vt:lpstr>Execution Types: Map</vt:lpstr>
      <vt:lpstr>Execution Type: Cell Connectivity</vt:lpstr>
      <vt:lpstr>Execution Type:  Topological Reduce</vt:lpstr>
      <vt:lpstr>Execution Types:  Generate Geometry</vt:lpstr>
      <vt:lpstr>Execution Types: Pack</vt:lpstr>
      <vt:lpstr>Initial Observations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Title 32pt</dc:title>
  <cp:lastModifiedBy>Kenneth Moreland</cp:lastModifiedBy>
  <cp:revision>94</cp:revision>
  <dcterms:created xsi:type="dcterms:W3CDTF">2011-01-18T21:07:08Z</dcterms:created>
  <dcterms:modified xsi:type="dcterms:W3CDTF">2011-04-25T19:40:23Z</dcterms:modified>
</cp:coreProperties>
</file>