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7"/>
  </p:notesMasterIdLst>
  <p:handoutMasterIdLst>
    <p:handoutMasterId r:id="rId18"/>
  </p:handoutMasterIdLst>
  <p:sldIdLst>
    <p:sldId id="265" r:id="rId2"/>
    <p:sldId id="273" r:id="rId3"/>
    <p:sldId id="288" r:id="rId4"/>
    <p:sldId id="285" r:id="rId5"/>
    <p:sldId id="286" r:id="rId6"/>
    <p:sldId id="264" r:id="rId7"/>
    <p:sldId id="267" r:id="rId8"/>
    <p:sldId id="268" r:id="rId9"/>
    <p:sldId id="269" r:id="rId10"/>
    <p:sldId id="274" r:id="rId11"/>
    <p:sldId id="275" r:id="rId12"/>
    <p:sldId id="276" r:id="rId13"/>
    <p:sldId id="282" r:id="rId14"/>
    <p:sldId id="287" r:id="rId15"/>
    <p:sldId id="266" r:id="rId16"/>
  </p:sldIdLst>
  <p:sldSz cx="9144000" cy="6858000" type="screen4x3"/>
  <p:notesSz cx="6858000" cy="9144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00279F"/>
    <a:srgbClr val="063DE8"/>
    <a:srgbClr val="B50069"/>
    <a:srgbClr val="00DFCA"/>
    <a:srgbClr val="C8C800"/>
    <a:srgbClr val="F76681"/>
    <a:srgbClr val="500093"/>
    <a:srgbClr val="00968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7" d="100"/>
          <a:sy n="77" d="100"/>
        </p:scale>
        <p:origin x="-691" y="-9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278563" y="8696325"/>
            <a:ext cx="538162" cy="406400"/>
          </a:xfrm>
          <a:prstGeom prst="rect">
            <a:avLst/>
          </a:prstGeom>
          <a:noFill/>
          <a:ln w="12700">
            <a:noFill/>
            <a:miter lim="800000"/>
            <a:headEnd/>
            <a:tailEnd/>
          </a:ln>
          <a:effectLst/>
        </p:spPr>
        <p:txBody>
          <a:bodyPr wrap="none" lIns="120650" tIns="58738" rIns="120650" bIns="58738" anchor="ctr">
            <a:spAutoFit/>
          </a:bodyPr>
          <a:lstStyle/>
          <a:p>
            <a:pPr algn="r" defTabSz="1216025">
              <a:defRPr/>
            </a:pPr>
            <a:fld id="{54941D5C-1967-4E2C-8DBB-19ED28B20B9C}" type="slidenum">
              <a:rPr lang="en-US" altLang="en-US" sz="1900">
                <a:latin typeface="Arial" charset="0"/>
              </a:rPr>
              <a:pPr algn="r" defTabSz="1216025">
                <a:defRPr/>
              </a:pPr>
              <a:t>‹#›</a:t>
            </a:fld>
            <a:endParaRPr lang="en-US" altLang="en-US" sz="1900">
              <a:latin typeface="Arial"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120650" tIns="58738" rIns="120650" bIns="58738" numCol="1" anchor="t" anchorCtr="0" compatLnSpc="1">
            <a:prstTxWarp prst="textNoShape">
              <a:avLst/>
            </a:prstTxWarp>
          </a:bodyPr>
          <a:lstStyle/>
          <a:p>
            <a:pPr lvl="0"/>
            <a:r>
              <a:rPr lang="en-US" altLang="en-US" noProof="0" smtClean="0"/>
              <a:t>Click to edit Master notes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7171"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p:spPr>
      </p:sp>
      <p:sp>
        <p:nvSpPr>
          <p:cNvPr id="2052" name="Rectangle 4"/>
          <p:cNvSpPr>
            <a:spLocks noChangeArrowheads="1"/>
          </p:cNvSpPr>
          <p:nvPr/>
        </p:nvSpPr>
        <p:spPr bwMode="auto">
          <a:xfrm>
            <a:off x="6278563" y="8696325"/>
            <a:ext cx="538162" cy="406400"/>
          </a:xfrm>
          <a:prstGeom prst="rect">
            <a:avLst/>
          </a:prstGeom>
          <a:noFill/>
          <a:ln w="12700">
            <a:noFill/>
            <a:miter lim="800000"/>
            <a:headEnd/>
            <a:tailEnd/>
          </a:ln>
          <a:effectLst/>
        </p:spPr>
        <p:txBody>
          <a:bodyPr wrap="none" lIns="120650" tIns="58738" rIns="120650" bIns="58738" anchor="ctr">
            <a:spAutoFit/>
          </a:bodyPr>
          <a:lstStyle/>
          <a:p>
            <a:pPr algn="r" defTabSz="1216025">
              <a:defRPr/>
            </a:pPr>
            <a:fld id="{B70A2B1C-C927-49ED-B475-5E735ADC523B}" type="slidenum">
              <a:rPr lang="en-US" altLang="en-US" sz="1900">
                <a:latin typeface="Arial" charset="0"/>
              </a:rPr>
              <a:pPr algn="r" defTabSz="1216025">
                <a:defRPr/>
              </a:pPr>
              <a:t>‹#›</a:t>
            </a:fld>
            <a:endParaRPr lang="en-US" altLang="en-US" sz="1900">
              <a:latin typeface="Arial" charset="0"/>
            </a:endParaRPr>
          </a:p>
        </p:txBody>
      </p:sp>
    </p:spTree>
  </p:cSld>
  <p:clrMap bg1="lt1" tx1="dk1" bg2="lt2" tx2="dk2" accent1="accent1" accent2="accent2" accent3="accent3" accent4="accent4" accent5="accent5" accent6="accent6" hlink="hlink" folHlink="folHlink"/>
  <p:notesStyle>
    <a:lvl1pPr algn="l" defTabSz="1216025" rtl="0" eaLnBrk="0" fontAlgn="base" hangingPunct="0">
      <a:spcBef>
        <a:spcPct val="30000"/>
      </a:spcBef>
      <a:spcAft>
        <a:spcPct val="0"/>
      </a:spcAft>
      <a:defRPr sz="1600" kern="1200">
        <a:solidFill>
          <a:schemeClr val="tx1"/>
        </a:solidFill>
        <a:latin typeface="Arial" charset="0"/>
        <a:ea typeface="+mn-ea"/>
        <a:cs typeface="+mn-cs"/>
      </a:defRPr>
    </a:lvl1pPr>
    <a:lvl2pPr marL="608013" algn="l" defTabSz="1216025" rtl="0" eaLnBrk="0" fontAlgn="base" hangingPunct="0">
      <a:spcBef>
        <a:spcPct val="30000"/>
      </a:spcBef>
      <a:spcAft>
        <a:spcPct val="0"/>
      </a:spcAft>
      <a:defRPr sz="1600" kern="1200">
        <a:solidFill>
          <a:schemeClr val="tx1"/>
        </a:solidFill>
        <a:latin typeface="Arial" charset="0"/>
        <a:ea typeface="+mn-ea"/>
        <a:cs typeface="+mn-cs"/>
      </a:defRPr>
    </a:lvl2pPr>
    <a:lvl3pPr marL="1216025" algn="l" defTabSz="1216025" rtl="0" eaLnBrk="0" fontAlgn="base" hangingPunct="0">
      <a:spcBef>
        <a:spcPct val="30000"/>
      </a:spcBef>
      <a:spcAft>
        <a:spcPct val="0"/>
      </a:spcAft>
      <a:defRPr sz="1600" kern="1200">
        <a:solidFill>
          <a:schemeClr val="tx1"/>
        </a:solidFill>
        <a:latin typeface="Arial" charset="0"/>
        <a:ea typeface="+mn-ea"/>
        <a:cs typeface="+mn-cs"/>
      </a:defRPr>
    </a:lvl3pPr>
    <a:lvl4pPr marL="1824038" algn="l" defTabSz="1216025" rtl="0" eaLnBrk="0" fontAlgn="base" hangingPunct="0">
      <a:spcBef>
        <a:spcPct val="30000"/>
      </a:spcBef>
      <a:spcAft>
        <a:spcPct val="0"/>
      </a:spcAft>
      <a:defRPr sz="1600" kern="1200">
        <a:solidFill>
          <a:schemeClr val="tx1"/>
        </a:solidFill>
        <a:latin typeface="Arial" charset="0"/>
        <a:ea typeface="+mn-ea"/>
        <a:cs typeface="+mn-cs"/>
      </a:defRPr>
    </a:lvl4pPr>
    <a:lvl5pPr marL="2432050" algn="l" defTabSz="1216025" rtl="0" eaLnBrk="0" fontAlgn="base" hangingPunct="0">
      <a:spcBef>
        <a:spcPct val="3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xfrm>
            <a:off x="1150938" y="692150"/>
            <a:ext cx="4556125" cy="3416300"/>
          </a:xfrm>
          <a:ln/>
        </p:spPr>
      </p:sp>
      <p:sp>
        <p:nvSpPr>
          <p:cNvPr id="9219" name="Rectangle 3"/>
          <p:cNvSpPr>
            <a:spLocks noGrp="1" noChangeArrowheads="1"/>
          </p:cNvSpPr>
          <p:nvPr>
            <p:ph type="body" idx="1"/>
          </p:nvPr>
        </p:nvSpPr>
        <p:spPr>
          <a:noFill/>
          <a:ln w="9525"/>
        </p:spPr>
        <p:txBody>
          <a:bodyPr/>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1150938" y="692150"/>
            <a:ext cx="4556125" cy="3416300"/>
          </a:xfrm>
          <a:ln/>
        </p:spPr>
      </p:sp>
      <p:sp>
        <p:nvSpPr>
          <p:cNvPr id="21507" name="Rectangle 3"/>
          <p:cNvSpPr>
            <a:spLocks noGrp="1" noChangeArrowheads="1"/>
          </p:cNvSpPr>
          <p:nvPr>
            <p:ph type="body" idx="1"/>
          </p:nvPr>
        </p:nvSpPr>
        <p:spPr>
          <a:noFill/>
          <a:ln/>
        </p:spPr>
        <p:txBody>
          <a:bodyPr/>
          <a:lstStyle/>
          <a:p>
            <a:endParaRPr lang="en-US" smtClean="0">
              <a:latin typeface="Arial" charset="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1150938" y="692150"/>
            <a:ext cx="4556125" cy="3416300"/>
          </a:xfrm>
          <a:ln/>
        </p:spPr>
      </p:sp>
      <p:sp>
        <p:nvSpPr>
          <p:cNvPr id="15363" name="Rectangle 3"/>
          <p:cNvSpPr>
            <a:spLocks noGrp="1" noChangeArrowheads="1"/>
          </p:cNvSpPr>
          <p:nvPr>
            <p:ph type="body" idx="1"/>
          </p:nvPr>
        </p:nvSpPr>
        <p:spPr>
          <a:noFill/>
          <a:ln/>
        </p:spPr>
        <p:txBody>
          <a:bodyPr/>
          <a:lstStyle/>
          <a:p>
            <a:endParaRPr lang="en-US" smtClean="0">
              <a:latin typeface="Arial" charset="0"/>
              <a:ea typeface="ＭＳ Ｐゴシック" charset="-128"/>
            </a:endParaRPr>
          </a:p>
          <a:p>
            <a:r>
              <a:rPr lang="en-US" smtClean="0">
                <a:latin typeface="Arial" charset="0"/>
                <a:ea typeface="ＭＳ Ｐゴシック" charset="-128"/>
              </a:rPr>
              <a:t>The image(s) show:</a:t>
            </a:r>
          </a:p>
          <a:p>
            <a:pPr>
              <a:buFontTx/>
              <a:buChar char="-"/>
            </a:pPr>
            <a:r>
              <a:rPr lang="en-US" smtClean="0">
                <a:latin typeface="Arial" charset="0"/>
                <a:ea typeface="ＭＳ Ｐゴシック" charset="-128"/>
              </a:rPr>
              <a:t>Observation wells, color coded along depth according to depositional environment, along with well labels</a:t>
            </a:r>
          </a:p>
          <a:p>
            <a:pPr>
              <a:buFontTx/>
              <a:buChar char="-"/>
            </a:pPr>
            <a:r>
              <a:rPr lang="en-US" smtClean="0">
                <a:latin typeface="Arial" charset="0"/>
                <a:ea typeface="ＭＳ Ｐゴシック" charset="-128"/>
              </a:rPr>
              <a:t>Surface topography and GIS data (roads, buildings) to show context</a:t>
            </a:r>
          </a:p>
          <a:p>
            <a:pPr>
              <a:buFontTx/>
              <a:buChar char="-"/>
            </a:pPr>
            <a:r>
              <a:rPr lang="en-US" smtClean="0">
                <a:latin typeface="Arial" charset="0"/>
                <a:ea typeface="ＭＳ Ｐゴシック" charset="-128"/>
              </a:rPr>
              <a:t>U238 concentration level within the Lower UTRA aquifer (red-white surface)</a:t>
            </a:r>
          </a:p>
          <a:p>
            <a:pPr>
              <a:buFontTx/>
              <a:buChar char="-"/>
            </a:pPr>
            <a:r>
              <a:rPr lang="en-US" smtClean="0">
                <a:latin typeface="Arial" charset="0"/>
                <a:ea typeface="ＭＳ Ｐゴシック" charset="-128"/>
              </a:rPr>
              <a:t>Gordon Confining Unit (aquifer) location in green.</a:t>
            </a:r>
          </a:p>
          <a:p>
            <a:endParaRPr lang="en-US" smtClean="0">
              <a:latin typeface="Arial" charset="0"/>
              <a:ea typeface="ＭＳ Ｐゴシック" charset="-128"/>
            </a:endParaRPr>
          </a:p>
          <a:p>
            <a:r>
              <a:rPr lang="en-US" smtClean="0">
                <a:latin typeface="Arial" charset="0"/>
                <a:ea typeface="ＭＳ Ｐゴシック" charset="-128"/>
              </a:rPr>
              <a:t>The first movie shows 3D navigation around this data. </a:t>
            </a:r>
          </a:p>
          <a:p>
            <a:r>
              <a:rPr lang="en-US" smtClean="0">
                <a:latin typeface="Arial" charset="0"/>
                <a:ea typeface="ＭＳ Ｐゴシック" charset="-128"/>
              </a:rPr>
              <a:t>The second movie shows time-evolution of the U238 level within the Lower UTRA aquifer over time. Note: the Lower UTRA triangulated surface appears to change shape over time. This change is due to the fact that those wells were not sampled in all years, so for years in which there is no data, the portion of the triangulated surface that uses that particular well location disappears. This is expected behavior. </a:t>
            </a:r>
          </a:p>
          <a:p>
            <a:r>
              <a:rPr lang="en-US" smtClean="0">
                <a:latin typeface="Arial" charset="0"/>
                <a:ea typeface="ＭＳ Ｐゴシック" charset="-128"/>
              </a:rPr>
              <a:t>The third movie shows time-evolution of U238 computed via interpolation across the entire domain.</a:t>
            </a:r>
          </a:p>
          <a:p>
            <a:r>
              <a:rPr lang="en-US" smtClean="0">
                <a:latin typeface="Arial" charset="0"/>
                <a:ea typeface="ＭＳ Ｐゴシック" charset="-128"/>
              </a:rPr>
              <a:t>Note: Friday 12 Nov 2010 – these three movies are still in production, should be ready by 13 Nov 2010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1150938" y="692150"/>
            <a:ext cx="4556125" cy="3416300"/>
          </a:xfrm>
          <a:ln/>
        </p:spPr>
      </p:sp>
      <p:sp>
        <p:nvSpPr>
          <p:cNvPr id="23555" name="Rectangle 3"/>
          <p:cNvSpPr>
            <a:spLocks noGrp="1" noChangeArrowheads="1"/>
          </p:cNvSpPr>
          <p:nvPr>
            <p:ph type="body" idx="1"/>
          </p:nvPr>
        </p:nvSpPr>
        <p:spPr>
          <a:noFill/>
          <a:ln/>
        </p:spPr>
        <p:txBody>
          <a:bodyPr/>
          <a:lstStyle/>
          <a:p>
            <a:endParaRPr lang="en-US" smtClean="0">
              <a:latin typeface="Arial" charset="0"/>
              <a:ea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1150938" y="692150"/>
            <a:ext cx="4556125" cy="3416300"/>
          </a:xfrm>
          <a:ln/>
        </p:spPr>
      </p:sp>
      <p:sp>
        <p:nvSpPr>
          <p:cNvPr id="25603" name="Notes Placeholder 2"/>
          <p:cNvSpPr>
            <a:spLocks noGrp="1"/>
          </p:cNvSpPr>
          <p:nvPr>
            <p:ph type="body" idx="1"/>
          </p:nvPr>
        </p:nvSpPr>
        <p:spPr>
          <a:noFill/>
          <a:ln/>
        </p:spPr>
        <p:txBody>
          <a:bodyPr/>
          <a:lstStyle/>
          <a:p>
            <a:endParaRPr lang="en-US" smtClean="0">
              <a:latin typeface="Arial" charset="0"/>
              <a:ea typeface="ＭＳ Ｐゴシック" charset="-128"/>
            </a:endParaRPr>
          </a:p>
        </p:txBody>
      </p:sp>
      <p:sp>
        <p:nvSpPr>
          <p:cNvPr id="25604" name="Header Placeholder 3"/>
          <p:cNvSpPr>
            <a:spLocks noGrp="1"/>
          </p:cNvSpPr>
          <p:nvPr>
            <p:ph type="hdr" sz="quarter"/>
          </p:nvPr>
        </p:nvSpPr>
        <p:spPr>
          <a:xfrm>
            <a:off x="1" y="0"/>
            <a:ext cx="2972320" cy="456575"/>
          </a:xfrm>
          <a:prstGeom prst="rect">
            <a:avLst/>
          </a:prstGeom>
          <a:noFill/>
        </p:spPr>
        <p:txBody>
          <a:bodyPr lIns="89940" tIns="44970" rIns="89940" bIns="44970"/>
          <a:lstStyle/>
          <a:p>
            <a:pPr defTabSz="941564"/>
            <a:r>
              <a:rPr lang="en-US" dirty="0" smtClean="0">
                <a:latin typeface="Arial" charset="0"/>
                <a:ea typeface="ＭＳ Ｐゴシック" charset="-128"/>
              </a:rPr>
              <a:t>Building On Closure Success</a:t>
            </a:r>
          </a:p>
        </p:txBody>
      </p:sp>
      <p:sp>
        <p:nvSpPr>
          <p:cNvPr id="25605" name="Slide Number Placeholder 4"/>
          <p:cNvSpPr>
            <a:spLocks noGrp="1"/>
          </p:cNvSpPr>
          <p:nvPr>
            <p:ph type="sldNum" sz="quarter" idx="5"/>
          </p:nvPr>
        </p:nvSpPr>
        <p:spPr>
          <a:xfrm>
            <a:off x="3884122" y="8685862"/>
            <a:ext cx="2972320" cy="456575"/>
          </a:xfrm>
          <a:prstGeom prst="rect">
            <a:avLst/>
          </a:prstGeom>
          <a:noFill/>
        </p:spPr>
        <p:txBody>
          <a:bodyPr lIns="89940" tIns="44970" rIns="89940" bIns="44970"/>
          <a:lstStyle/>
          <a:p>
            <a:fld id="{7C5E4E23-5C92-4B0B-80DB-F6415472DC2C}" type="slidenum">
              <a:rPr lang="en-US"/>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1150938" y="692150"/>
            <a:ext cx="4556125" cy="3416300"/>
          </a:xfrm>
          <a:ln/>
        </p:spPr>
      </p:sp>
      <p:sp>
        <p:nvSpPr>
          <p:cNvPr id="27651" name="Notes Placeholder 2"/>
          <p:cNvSpPr>
            <a:spLocks noGrp="1"/>
          </p:cNvSpPr>
          <p:nvPr>
            <p:ph type="body" idx="1"/>
          </p:nvPr>
        </p:nvSpPr>
        <p:spPr>
          <a:noFill/>
          <a:ln/>
        </p:spPr>
        <p:txBody>
          <a:bodyPr/>
          <a:lstStyle/>
          <a:p>
            <a:endParaRPr lang="en-US" smtClean="0">
              <a:latin typeface="Arial" charset="0"/>
              <a:ea typeface="ＭＳ Ｐゴシック" charset="-128"/>
            </a:endParaRPr>
          </a:p>
        </p:txBody>
      </p:sp>
      <p:sp>
        <p:nvSpPr>
          <p:cNvPr id="27652" name="Header Placeholder 3"/>
          <p:cNvSpPr>
            <a:spLocks noGrp="1"/>
          </p:cNvSpPr>
          <p:nvPr>
            <p:ph type="hdr" sz="quarter"/>
          </p:nvPr>
        </p:nvSpPr>
        <p:spPr>
          <a:xfrm>
            <a:off x="1" y="0"/>
            <a:ext cx="2972320" cy="456575"/>
          </a:xfrm>
          <a:prstGeom prst="rect">
            <a:avLst/>
          </a:prstGeom>
          <a:noFill/>
        </p:spPr>
        <p:txBody>
          <a:bodyPr lIns="89940" tIns="44970" rIns="89940" bIns="44970"/>
          <a:lstStyle/>
          <a:p>
            <a:pPr defTabSz="941564"/>
            <a:r>
              <a:rPr lang="en-US" dirty="0" smtClean="0">
                <a:latin typeface="Arial" charset="0"/>
                <a:ea typeface="ＭＳ Ｐゴシック" charset="-128"/>
              </a:rPr>
              <a:t>Building On Closure Success</a:t>
            </a:r>
          </a:p>
        </p:txBody>
      </p:sp>
      <p:sp>
        <p:nvSpPr>
          <p:cNvPr id="27653" name="Slide Number Placeholder 4"/>
          <p:cNvSpPr>
            <a:spLocks noGrp="1"/>
          </p:cNvSpPr>
          <p:nvPr>
            <p:ph type="sldNum" sz="quarter" idx="5"/>
          </p:nvPr>
        </p:nvSpPr>
        <p:spPr>
          <a:xfrm>
            <a:off x="3884122" y="8685862"/>
            <a:ext cx="2972320" cy="456575"/>
          </a:xfrm>
          <a:prstGeom prst="rect">
            <a:avLst/>
          </a:prstGeom>
          <a:noFill/>
        </p:spPr>
        <p:txBody>
          <a:bodyPr lIns="89940" tIns="44970" rIns="89940" bIns="44970"/>
          <a:lstStyle/>
          <a:p>
            <a:fld id="{E80FD9B4-24F6-4B35-814F-9787268F2EE4}" type="slidenum">
              <a:rPr lang="en-US"/>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83325" y="50800"/>
            <a:ext cx="2009775" cy="6273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 y="50800"/>
            <a:ext cx="5876925" cy="6273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193800"/>
            <a:ext cx="3803650"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9450" y="1193800"/>
            <a:ext cx="3803650"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Line 6"/>
          <p:cNvSpPr>
            <a:spLocks noChangeShapeType="1"/>
          </p:cNvSpPr>
          <p:nvPr/>
        </p:nvSpPr>
        <p:spPr bwMode="auto">
          <a:xfrm flipH="1">
            <a:off x="-47625" y="6616700"/>
            <a:ext cx="9229725" cy="0"/>
          </a:xfrm>
          <a:prstGeom prst="line">
            <a:avLst/>
          </a:prstGeom>
          <a:noFill/>
          <a:ln w="76200">
            <a:solidFill>
              <a:srgbClr val="00279F"/>
            </a:solidFill>
            <a:round/>
            <a:headEnd/>
            <a:tailEnd/>
          </a:ln>
          <a:effectLst/>
        </p:spPr>
        <p:txBody>
          <a:bodyPr wrap="none" anchor="ctr"/>
          <a:lstStyle/>
          <a:p>
            <a:pPr>
              <a:defRPr/>
            </a:pPr>
            <a:endParaRPr lang="en-US"/>
          </a:p>
        </p:txBody>
      </p:sp>
      <p:pic>
        <p:nvPicPr>
          <p:cNvPr id="1027" name="Picture 7"/>
          <p:cNvPicPr>
            <a:picLocks noChangeArrowheads="1"/>
          </p:cNvPicPr>
          <p:nvPr/>
        </p:nvPicPr>
        <p:blipFill>
          <a:blip r:embed="rId13" cstate="print"/>
          <a:srcRect/>
          <a:stretch>
            <a:fillRect/>
          </a:stretch>
        </p:blipFill>
        <p:spPr bwMode="auto">
          <a:xfrm>
            <a:off x="1765300" y="6500813"/>
            <a:ext cx="5499100" cy="217487"/>
          </a:xfrm>
          <a:prstGeom prst="rect">
            <a:avLst/>
          </a:prstGeom>
          <a:noFill/>
          <a:ln w="12700">
            <a:noFill/>
            <a:miter lim="800000"/>
            <a:headEnd/>
            <a:tailEnd/>
          </a:ln>
        </p:spPr>
      </p:pic>
      <p:sp>
        <p:nvSpPr>
          <p:cNvPr id="1028" name="Rectangle 2"/>
          <p:cNvSpPr>
            <a:spLocks noGrp="1" noChangeArrowheads="1"/>
          </p:cNvSpPr>
          <p:nvPr>
            <p:ph type="title"/>
          </p:nvPr>
        </p:nvSpPr>
        <p:spPr bwMode="auto">
          <a:xfrm>
            <a:off x="254000" y="50800"/>
            <a:ext cx="7505700" cy="7366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altLang="en-US" smtClean="0"/>
              <a:t/>
            </a:r>
            <a:br>
              <a:rPr lang="en-US" altLang="en-US" smtClean="0"/>
            </a:br>
            <a:r>
              <a:rPr lang="en-US" altLang="en-US" smtClean="0"/>
              <a:t>One line title (two lines possible)</a:t>
            </a:r>
          </a:p>
        </p:txBody>
      </p:sp>
      <p:sp>
        <p:nvSpPr>
          <p:cNvPr id="1029" name="Rectangle 3"/>
          <p:cNvSpPr>
            <a:spLocks noGrp="1" noChangeArrowheads="1"/>
          </p:cNvSpPr>
          <p:nvPr>
            <p:ph type="body" idx="1"/>
          </p:nvPr>
        </p:nvSpPr>
        <p:spPr bwMode="auto">
          <a:xfrm>
            <a:off x="533400" y="1193800"/>
            <a:ext cx="7759700" cy="5130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 (suggestion:  avoid going beyond third level for the On Site Review Presentation- your stuff may be too detailed for the audience and hard to read in the back of the room)</a:t>
            </a:r>
          </a:p>
          <a:p>
            <a:pPr lvl="2"/>
            <a:r>
              <a:rPr lang="en-US" altLang="en-US" smtClean="0"/>
              <a:t>Fourth level</a:t>
            </a:r>
          </a:p>
        </p:txBody>
      </p:sp>
      <p:sp>
        <p:nvSpPr>
          <p:cNvPr id="2" name="Line 5"/>
          <p:cNvSpPr>
            <a:spLocks noChangeShapeType="1"/>
          </p:cNvSpPr>
          <p:nvPr/>
        </p:nvSpPr>
        <p:spPr bwMode="auto">
          <a:xfrm flipH="1">
            <a:off x="-28575" y="933450"/>
            <a:ext cx="7724775" cy="0"/>
          </a:xfrm>
          <a:prstGeom prst="line">
            <a:avLst/>
          </a:prstGeom>
          <a:noFill/>
          <a:ln w="76200">
            <a:solidFill>
              <a:srgbClr val="00279F"/>
            </a:solidFill>
            <a:round/>
            <a:headEnd/>
            <a:tailEnd/>
          </a:ln>
          <a:effectLst/>
        </p:spPr>
        <p:txBody>
          <a:bodyPr wrap="none" anchor="ctr"/>
          <a:lstStyle/>
          <a:p>
            <a:pPr>
              <a:defRPr/>
            </a:pPr>
            <a:endParaRPr lang="en-US"/>
          </a:p>
        </p:txBody>
      </p:sp>
      <p:pic>
        <p:nvPicPr>
          <p:cNvPr id="1031" name="Picture 8"/>
          <p:cNvPicPr>
            <a:picLocks noChangeArrowheads="1"/>
          </p:cNvPicPr>
          <p:nvPr/>
        </p:nvPicPr>
        <p:blipFill>
          <a:blip r:embed="rId14" cstate="print"/>
          <a:srcRect/>
          <a:stretch>
            <a:fillRect/>
          </a:stretch>
        </p:blipFill>
        <p:spPr bwMode="auto">
          <a:xfrm>
            <a:off x="7645400" y="223838"/>
            <a:ext cx="1270000" cy="804862"/>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lnSpc>
          <a:spcPct val="85000"/>
        </a:lnSpc>
        <a:spcBef>
          <a:spcPct val="0"/>
        </a:spcBef>
        <a:spcAft>
          <a:spcPct val="0"/>
        </a:spcAft>
        <a:defRPr sz="3200" b="1">
          <a:solidFill>
            <a:srgbClr val="00279F"/>
          </a:solidFill>
          <a:latin typeface="+mj-lt"/>
          <a:ea typeface="+mj-ea"/>
          <a:cs typeface="+mj-cs"/>
        </a:defRPr>
      </a:lvl1pPr>
      <a:lvl2pPr algn="ctr" rtl="0" eaLnBrk="0" fontAlgn="base" hangingPunct="0">
        <a:lnSpc>
          <a:spcPct val="85000"/>
        </a:lnSpc>
        <a:spcBef>
          <a:spcPct val="0"/>
        </a:spcBef>
        <a:spcAft>
          <a:spcPct val="0"/>
        </a:spcAft>
        <a:defRPr sz="3200" b="1">
          <a:solidFill>
            <a:srgbClr val="00279F"/>
          </a:solidFill>
          <a:latin typeface="Arial" charset="0"/>
        </a:defRPr>
      </a:lvl2pPr>
      <a:lvl3pPr algn="ctr" rtl="0" eaLnBrk="0" fontAlgn="base" hangingPunct="0">
        <a:lnSpc>
          <a:spcPct val="85000"/>
        </a:lnSpc>
        <a:spcBef>
          <a:spcPct val="0"/>
        </a:spcBef>
        <a:spcAft>
          <a:spcPct val="0"/>
        </a:spcAft>
        <a:defRPr sz="3200" b="1">
          <a:solidFill>
            <a:srgbClr val="00279F"/>
          </a:solidFill>
          <a:latin typeface="Arial" charset="0"/>
        </a:defRPr>
      </a:lvl3pPr>
      <a:lvl4pPr algn="ctr" rtl="0" eaLnBrk="0" fontAlgn="base" hangingPunct="0">
        <a:lnSpc>
          <a:spcPct val="85000"/>
        </a:lnSpc>
        <a:spcBef>
          <a:spcPct val="0"/>
        </a:spcBef>
        <a:spcAft>
          <a:spcPct val="0"/>
        </a:spcAft>
        <a:defRPr sz="3200" b="1">
          <a:solidFill>
            <a:srgbClr val="00279F"/>
          </a:solidFill>
          <a:latin typeface="Arial" charset="0"/>
        </a:defRPr>
      </a:lvl4pPr>
      <a:lvl5pPr algn="ctr" rtl="0" eaLnBrk="0" fontAlgn="base" hangingPunct="0">
        <a:lnSpc>
          <a:spcPct val="85000"/>
        </a:lnSpc>
        <a:spcBef>
          <a:spcPct val="0"/>
        </a:spcBef>
        <a:spcAft>
          <a:spcPct val="0"/>
        </a:spcAft>
        <a:defRPr sz="3200" b="1">
          <a:solidFill>
            <a:srgbClr val="00279F"/>
          </a:solidFill>
          <a:latin typeface="Arial" charset="0"/>
        </a:defRPr>
      </a:lvl5pPr>
      <a:lvl6pPr marL="457200" algn="ctr" rtl="0" eaLnBrk="0" fontAlgn="base" hangingPunct="0">
        <a:lnSpc>
          <a:spcPct val="85000"/>
        </a:lnSpc>
        <a:spcBef>
          <a:spcPct val="0"/>
        </a:spcBef>
        <a:spcAft>
          <a:spcPct val="0"/>
        </a:spcAft>
        <a:defRPr sz="3200" b="1">
          <a:solidFill>
            <a:srgbClr val="00279F"/>
          </a:solidFill>
          <a:latin typeface="Arial" charset="0"/>
        </a:defRPr>
      </a:lvl6pPr>
      <a:lvl7pPr marL="914400" algn="ctr" rtl="0" eaLnBrk="0" fontAlgn="base" hangingPunct="0">
        <a:lnSpc>
          <a:spcPct val="85000"/>
        </a:lnSpc>
        <a:spcBef>
          <a:spcPct val="0"/>
        </a:spcBef>
        <a:spcAft>
          <a:spcPct val="0"/>
        </a:spcAft>
        <a:defRPr sz="3200" b="1">
          <a:solidFill>
            <a:srgbClr val="00279F"/>
          </a:solidFill>
          <a:latin typeface="Arial" charset="0"/>
        </a:defRPr>
      </a:lvl7pPr>
      <a:lvl8pPr marL="1371600" algn="ctr" rtl="0" eaLnBrk="0" fontAlgn="base" hangingPunct="0">
        <a:lnSpc>
          <a:spcPct val="85000"/>
        </a:lnSpc>
        <a:spcBef>
          <a:spcPct val="0"/>
        </a:spcBef>
        <a:spcAft>
          <a:spcPct val="0"/>
        </a:spcAft>
        <a:defRPr sz="3200" b="1">
          <a:solidFill>
            <a:srgbClr val="00279F"/>
          </a:solidFill>
          <a:latin typeface="Arial" charset="0"/>
        </a:defRPr>
      </a:lvl8pPr>
      <a:lvl9pPr marL="1828800" algn="ctr" rtl="0" eaLnBrk="0" fontAlgn="base" hangingPunct="0">
        <a:lnSpc>
          <a:spcPct val="85000"/>
        </a:lnSpc>
        <a:spcBef>
          <a:spcPct val="0"/>
        </a:spcBef>
        <a:spcAft>
          <a:spcPct val="0"/>
        </a:spcAft>
        <a:defRPr sz="3200" b="1">
          <a:solidFill>
            <a:srgbClr val="00279F"/>
          </a:solidFill>
          <a:latin typeface="Arial" charset="0"/>
        </a:defRPr>
      </a:lvl9pPr>
    </p:titleStyle>
    <p:bodyStyle>
      <a:lvl1pPr marL="342900" indent="-342900" algn="l" rtl="0" eaLnBrk="0" fontAlgn="base" hangingPunct="0">
        <a:spcBef>
          <a:spcPct val="20000"/>
        </a:spcBef>
        <a:spcAft>
          <a:spcPct val="0"/>
        </a:spcAft>
        <a:buSzPct val="100000"/>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400" b="1">
          <a:solidFill>
            <a:schemeClr val="tx1"/>
          </a:solidFill>
          <a:latin typeface="+mn-lt"/>
        </a:defRPr>
      </a:lvl2pPr>
      <a:lvl3pPr marL="1143000" indent="-228600" algn="l" rtl="0" eaLnBrk="0" fontAlgn="base" hangingPunct="0">
        <a:spcBef>
          <a:spcPct val="20000"/>
        </a:spcBef>
        <a:spcAft>
          <a:spcPct val="0"/>
        </a:spcAft>
        <a:buSzPct val="100000"/>
        <a:buChar char="•"/>
        <a:defRPr sz="2000" b="1">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Times New Roman" charset="0"/>
        </a:defRPr>
      </a:lvl4pPr>
      <a:lvl5pPr marL="2057400" indent="-228600" algn="l" rtl="0" eaLnBrk="0" fontAlgn="base" hangingPunct="0">
        <a:spcBef>
          <a:spcPct val="20000"/>
        </a:spcBef>
        <a:spcAft>
          <a:spcPct val="0"/>
        </a:spcAft>
        <a:buSzPct val="100000"/>
        <a:buChar char="»"/>
        <a:defRPr sz="2000">
          <a:solidFill>
            <a:schemeClr val="tx1"/>
          </a:solidFill>
          <a:latin typeface="Times New Roman" charset="0"/>
        </a:defRPr>
      </a:lvl5pPr>
      <a:lvl6pPr marL="2514600" indent="-228600" algn="l" rtl="0" eaLnBrk="0" fontAlgn="base" hangingPunct="0">
        <a:spcBef>
          <a:spcPct val="20000"/>
        </a:spcBef>
        <a:spcAft>
          <a:spcPct val="0"/>
        </a:spcAft>
        <a:buSzPct val="100000"/>
        <a:buChar char="»"/>
        <a:defRPr sz="2000">
          <a:solidFill>
            <a:schemeClr val="tx1"/>
          </a:solidFill>
          <a:latin typeface="Times New Roman" charset="0"/>
        </a:defRPr>
      </a:lvl6pPr>
      <a:lvl7pPr marL="2971800" indent="-228600" algn="l" rtl="0" eaLnBrk="0" fontAlgn="base" hangingPunct="0">
        <a:spcBef>
          <a:spcPct val="20000"/>
        </a:spcBef>
        <a:spcAft>
          <a:spcPct val="0"/>
        </a:spcAft>
        <a:buSzPct val="100000"/>
        <a:buChar char="»"/>
        <a:defRPr sz="2000">
          <a:solidFill>
            <a:schemeClr val="tx1"/>
          </a:solidFill>
          <a:latin typeface="Times New Roman" charset="0"/>
        </a:defRPr>
      </a:lvl7pPr>
      <a:lvl8pPr marL="3429000" indent="-228600" algn="l" rtl="0" eaLnBrk="0" fontAlgn="base" hangingPunct="0">
        <a:spcBef>
          <a:spcPct val="20000"/>
        </a:spcBef>
        <a:spcAft>
          <a:spcPct val="0"/>
        </a:spcAft>
        <a:buSzPct val="100000"/>
        <a:buChar char="»"/>
        <a:defRPr sz="2000">
          <a:solidFill>
            <a:schemeClr val="tx1"/>
          </a:solidFill>
          <a:latin typeface="Times New Roman" charset="0"/>
        </a:defRPr>
      </a:lvl8pPr>
      <a:lvl9pPr marL="3886200" indent="-228600" algn="l" rtl="0" eaLnBrk="0" fontAlgn="base" hangingPunct="0">
        <a:spcBef>
          <a:spcPct val="20000"/>
        </a:spcBef>
        <a:spcAft>
          <a:spcPct val="0"/>
        </a:spcAft>
        <a:buSzPct val="100000"/>
        <a:buChar char="»"/>
        <a:defRPr sz="2000">
          <a:solidFill>
            <a:schemeClr val="tx1"/>
          </a:solidFill>
          <a:latin typeface="Times New Roman"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Movies/DeepVadoseZone/movie1_2_2x_final.mp4"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hyperlink" Target="flymovie.mpg" TargetMode="External"/><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hyperlink" Target="isosurfaces.mpg" TargetMode="External"/><Relationship Id="rId4" Type="http://schemas.openxmlformats.org/officeDocument/2006/relationships/hyperlink" Target="U238movie.mp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1600200"/>
            <a:ext cx="9144000" cy="1981200"/>
          </a:xfrm>
          <a:prstGeom prst="rect">
            <a:avLst/>
          </a:prstGeom>
          <a:gradFill>
            <a:gsLst>
              <a:gs pos="0">
                <a:srgbClr val="2D5977"/>
              </a:gs>
              <a:gs pos="39999">
                <a:srgbClr val="85AEFF"/>
              </a:gs>
              <a:gs pos="70000">
                <a:srgbClr val="C4D6EB"/>
              </a:gs>
              <a:gs pos="100000">
                <a:schemeClr val="bg1"/>
              </a:gs>
            </a:gsLst>
            <a:lin ang="5400000" scaled="0"/>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2050" name="Rectangle 2"/>
          <p:cNvSpPr>
            <a:spLocks noGrp="1" noChangeArrowheads="1"/>
          </p:cNvSpPr>
          <p:nvPr>
            <p:ph type="ctrTitle"/>
          </p:nvPr>
        </p:nvSpPr>
        <p:spPr>
          <a:xfrm>
            <a:off x="381000" y="1600200"/>
            <a:ext cx="8458200" cy="2133600"/>
          </a:xfrm>
        </p:spPr>
        <p:txBody>
          <a:bodyPr/>
          <a:lstStyle/>
          <a:p>
            <a:r>
              <a:rPr lang="en-US" altLang="en-US" dirty="0" smtClean="0"/>
              <a:t/>
            </a:r>
            <a:br>
              <a:rPr lang="en-US" altLang="en-US" dirty="0" smtClean="0"/>
            </a:br>
            <a:r>
              <a:rPr lang="en-US" altLang="en-US" sz="2000" dirty="0" smtClean="0">
                <a:solidFill>
                  <a:schemeClr val="bg1"/>
                </a:solidFill>
              </a:rPr>
              <a:t> </a:t>
            </a:r>
            <a:r>
              <a:rPr lang="en-US" altLang="en-US" dirty="0" smtClean="0">
                <a:solidFill>
                  <a:schemeClr val="bg1"/>
                </a:solidFill>
              </a:rPr>
              <a:t/>
            </a:r>
            <a:br>
              <a:rPr lang="en-US" altLang="en-US" dirty="0" smtClean="0">
                <a:solidFill>
                  <a:schemeClr val="bg1"/>
                </a:solidFill>
              </a:rPr>
            </a:br>
            <a:r>
              <a:rPr lang="en-US" altLang="en-US" b="0" cap="small" dirty="0" smtClean="0">
                <a:solidFill>
                  <a:schemeClr val="accent1">
                    <a:lumMod val="40000"/>
                    <a:lumOff val="60000"/>
                  </a:schemeClr>
                </a:solidFill>
                <a:effectLst>
                  <a:outerShdw blurRad="38100" dist="38100" dir="2700000" algn="tl">
                    <a:srgbClr val="000000">
                      <a:alpha val="43137"/>
                    </a:srgbClr>
                  </a:outerShdw>
                </a:effectLst>
              </a:rPr>
              <a:t>Advanced Simulation Capability for</a:t>
            </a:r>
            <a:br>
              <a:rPr lang="en-US" altLang="en-US" b="0" cap="small" dirty="0" smtClean="0">
                <a:solidFill>
                  <a:schemeClr val="accent1">
                    <a:lumMod val="40000"/>
                    <a:lumOff val="60000"/>
                  </a:schemeClr>
                </a:solidFill>
                <a:effectLst>
                  <a:outerShdw blurRad="38100" dist="38100" dir="2700000" algn="tl">
                    <a:srgbClr val="000000">
                      <a:alpha val="43137"/>
                    </a:srgbClr>
                  </a:outerShdw>
                </a:effectLst>
              </a:rPr>
            </a:br>
            <a:r>
              <a:rPr lang="en-US" altLang="en-US" b="0" cap="small" dirty="0" smtClean="0">
                <a:solidFill>
                  <a:schemeClr val="accent1">
                    <a:lumMod val="40000"/>
                    <a:lumOff val="60000"/>
                  </a:schemeClr>
                </a:solidFill>
                <a:effectLst>
                  <a:outerShdw blurRad="38100" dist="38100" dir="2700000" algn="tl">
                    <a:srgbClr val="000000">
                      <a:alpha val="43137"/>
                    </a:srgbClr>
                  </a:outerShdw>
                </a:effectLst>
              </a:rPr>
              <a:t>Environmental Management</a:t>
            </a:r>
            <a:br>
              <a:rPr lang="en-US" altLang="en-US" b="0" cap="small" dirty="0" smtClean="0">
                <a:solidFill>
                  <a:schemeClr val="accent1">
                    <a:lumMod val="40000"/>
                    <a:lumOff val="60000"/>
                  </a:schemeClr>
                </a:solidFill>
                <a:effectLst>
                  <a:outerShdw blurRad="38100" dist="38100" dir="2700000" algn="tl">
                    <a:srgbClr val="000000">
                      <a:alpha val="43137"/>
                    </a:srgbClr>
                  </a:outerShdw>
                </a:effectLst>
              </a:rPr>
            </a:br>
            <a:r>
              <a:rPr lang="en-US" altLang="en-US" b="0" dirty="0" smtClean="0">
                <a:effectLst>
                  <a:outerShdw blurRad="38100" dist="38100" dir="2700000" algn="tl">
                    <a:srgbClr val="000000">
                      <a:alpha val="43137"/>
                    </a:srgbClr>
                  </a:outerShdw>
                </a:effectLst>
              </a:rPr>
              <a:t/>
            </a:r>
            <a:br>
              <a:rPr lang="en-US" altLang="en-US" b="0" dirty="0" smtClean="0">
                <a:effectLst>
                  <a:outerShdw blurRad="38100" dist="38100" dir="2700000" algn="tl">
                    <a:srgbClr val="000000">
                      <a:alpha val="43137"/>
                    </a:srgbClr>
                  </a:outerShdw>
                </a:effectLst>
              </a:rPr>
            </a:br>
            <a:r>
              <a:rPr lang="en-US" altLang="en-US" sz="1100" b="0" dirty="0" smtClean="0">
                <a:effectLst>
                  <a:outerShdw blurRad="38100" dist="38100" dir="2700000" algn="tl">
                    <a:srgbClr val="000000">
                      <a:alpha val="43137"/>
                    </a:srgbClr>
                  </a:outerShdw>
                </a:effectLst>
              </a:rPr>
              <a:t> </a:t>
            </a:r>
            <a:r>
              <a:rPr lang="en-US" altLang="en-US" dirty="0" smtClean="0">
                <a:effectLst>
                  <a:outerShdw blurRad="38100" dist="38100" dir="2700000" algn="tl">
                    <a:srgbClr val="000000">
                      <a:alpha val="43137"/>
                    </a:srgbClr>
                  </a:outerShdw>
                </a:effectLst>
              </a:rPr>
              <a:t/>
            </a:r>
            <a:br>
              <a:rPr lang="en-US" altLang="en-US" dirty="0" smtClean="0">
                <a:effectLst>
                  <a:outerShdw blurRad="38100" dist="38100" dir="2700000" algn="tl">
                    <a:srgbClr val="000000">
                      <a:alpha val="43137"/>
                    </a:srgbClr>
                  </a:outerShdw>
                </a:effectLst>
              </a:rPr>
            </a:br>
            <a:r>
              <a:rPr lang="en-US" altLang="en-US" cap="small" dirty="0" smtClean="0">
                <a:effectLst>
                  <a:outerShdw blurRad="38100" dist="38100" dir="2700000" algn="tl">
                    <a:srgbClr val="000000">
                      <a:alpha val="43137"/>
                    </a:srgbClr>
                  </a:outerShdw>
                </a:effectLst>
              </a:rPr>
              <a:t>ASCEM Visualization Thrust</a:t>
            </a:r>
          </a:p>
        </p:txBody>
      </p:sp>
      <p:sp>
        <p:nvSpPr>
          <p:cNvPr id="2051" name="Rectangle 7"/>
          <p:cNvSpPr>
            <a:spLocks noGrp="1" noChangeArrowheads="1"/>
          </p:cNvSpPr>
          <p:nvPr>
            <p:ph type="subTitle" idx="1"/>
          </p:nvPr>
        </p:nvSpPr>
        <p:spPr>
          <a:xfrm>
            <a:off x="1371600" y="4419600"/>
            <a:ext cx="6400800" cy="1524000"/>
          </a:xfrm>
        </p:spPr>
        <p:txBody>
          <a:bodyPr/>
          <a:lstStyle/>
          <a:p>
            <a:r>
              <a:rPr lang="en-US" altLang="en-US" cap="small" dirty="0" err="1" smtClean="0">
                <a:solidFill>
                  <a:srgbClr val="000C32"/>
                </a:solidFill>
              </a:rPr>
              <a:t>Joerg</a:t>
            </a:r>
            <a:r>
              <a:rPr lang="en-US" altLang="en-US" cap="small" dirty="0" smtClean="0">
                <a:solidFill>
                  <a:srgbClr val="000C32"/>
                </a:solidFill>
              </a:rPr>
              <a:t> Meyer</a:t>
            </a:r>
          </a:p>
          <a:p>
            <a:r>
              <a:rPr lang="en-US" altLang="en-US" cap="small" dirty="0" err="1" smtClean="0">
                <a:solidFill>
                  <a:srgbClr val="000C32"/>
                </a:solidFill>
              </a:rPr>
              <a:t>Hari</a:t>
            </a:r>
            <a:r>
              <a:rPr lang="en-US" altLang="en-US" cap="small" dirty="0" smtClean="0">
                <a:solidFill>
                  <a:srgbClr val="000C32"/>
                </a:solidFill>
              </a:rPr>
              <a:t> Krishnan</a:t>
            </a:r>
          </a:p>
          <a:p>
            <a:r>
              <a:rPr lang="en-US" altLang="en-US" cap="small" dirty="0" smtClean="0">
                <a:solidFill>
                  <a:srgbClr val="000C32"/>
                </a:solidFill>
              </a:rPr>
              <a:t>Wes Bethel</a:t>
            </a:r>
            <a:r>
              <a:rPr lang="en-US" altLang="en-US" sz="1600" b="0" cap="small" dirty="0" smtClean="0">
                <a:solidFill>
                  <a:srgbClr val="000C32"/>
                </a:solidFill>
              </a:rPr>
              <a:t/>
            </a:r>
            <a:br>
              <a:rPr lang="en-US" altLang="en-US" sz="1600" b="0" cap="small" dirty="0" smtClean="0">
                <a:solidFill>
                  <a:srgbClr val="000C32"/>
                </a:solidFill>
              </a:rPr>
            </a:br>
            <a:endParaRPr lang="en-US" altLang="en-US" sz="1600" b="0" cap="small" dirty="0" smtClean="0">
              <a:solidFill>
                <a:srgbClr val="000C32"/>
              </a:solidFill>
            </a:endParaRPr>
          </a:p>
        </p:txBody>
      </p:sp>
      <p:pic>
        <p:nvPicPr>
          <p:cNvPr id="4" name="Picture 3" descr="asheville.jpg"/>
          <p:cNvPicPr>
            <a:picLocks noChangeAspect="1"/>
          </p:cNvPicPr>
          <p:nvPr/>
        </p:nvPicPr>
        <p:blipFill>
          <a:blip r:embed="rId3" cstate="print">
            <a:lum/>
          </a:blip>
          <a:stretch>
            <a:fillRect/>
          </a:stretch>
        </p:blipFill>
        <p:spPr>
          <a:xfrm>
            <a:off x="0" y="0"/>
            <a:ext cx="9144000" cy="1784400"/>
          </a:xfrm>
          <a:prstGeom prst="rect">
            <a:avLst/>
          </a:prstGeom>
        </p:spPr>
      </p:pic>
      <p:pic>
        <p:nvPicPr>
          <p:cNvPr id="5" name="Picture 4" descr="LBNL.jpg"/>
          <p:cNvPicPr>
            <a:picLocks noChangeAspect="1"/>
          </p:cNvPicPr>
          <p:nvPr/>
        </p:nvPicPr>
        <p:blipFill>
          <a:blip r:embed="rId4" cstate="print"/>
          <a:stretch>
            <a:fillRect/>
          </a:stretch>
        </p:blipFill>
        <p:spPr>
          <a:xfrm>
            <a:off x="990600" y="4495800"/>
            <a:ext cx="1860849" cy="1228344"/>
          </a:xfrm>
          <a:prstGeom prst="rect">
            <a:avLst/>
          </a:prstGeom>
          <a:ln>
            <a:noFill/>
          </a:ln>
          <a:effectLst>
            <a:outerShdw blurRad="190500" algn="tl" rotWithShape="0">
              <a:srgbClr val="000000">
                <a:alpha val="70000"/>
              </a:srgbClr>
            </a:outerShdw>
          </a:effectLst>
        </p:spPr>
      </p:pic>
      <p:pic>
        <p:nvPicPr>
          <p:cNvPr id="6" name="Picture 5" descr="DOE.jpg"/>
          <p:cNvPicPr>
            <a:picLocks noChangeAspect="1"/>
          </p:cNvPicPr>
          <p:nvPr/>
        </p:nvPicPr>
        <p:blipFill>
          <a:blip r:embed="rId5" cstate="print"/>
          <a:stretch>
            <a:fillRect/>
          </a:stretch>
        </p:blipFill>
        <p:spPr>
          <a:xfrm>
            <a:off x="6553200" y="4495800"/>
            <a:ext cx="1149164" cy="1163601"/>
          </a:xfrm>
          <a:prstGeom prst="ellipse">
            <a:avLst/>
          </a:prstGeom>
          <a:ln w="254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a:xfrm>
            <a:off x="0" y="83344"/>
            <a:ext cx="7772400" cy="845344"/>
          </a:xfrm>
        </p:spPr>
        <p:txBody>
          <a:bodyPr/>
          <a:lstStyle/>
          <a:p>
            <a:r>
              <a:rPr lang="en-US" dirty="0" smtClean="0">
                <a:latin typeface="Calibri" charset="0"/>
                <a:ea typeface="ＭＳ Ｐゴシック" charset="-128"/>
              </a:rPr>
              <a:t>HPC – Partitioning of the Unstructured Mesh</a:t>
            </a:r>
          </a:p>
        </p:txBody>
      </p:sp>
      <p:sp>
        <p:nvSpPr>
          <p:cNvPr id="22531" name="Rectangle 3"/>
          <p:cNvSpPr>
            <a:spLocks noGrp="1" noChangeArrowheads="1"/>
          </p:cNvSpPr>
          <p:nvPr>
            <p:ph type="body" idx="1"/>
          </p:nvPr>
        </p:nvSpPr>
        <p:spPr>
          <a:xfrm>
            <a:off x="456595" y="1501677"/>
            <a:ext cx="8230810" cy="3979664"/>
          </a:xfrm>
        </p:spPr>
        <p:txBody>
          <a:bodyPr/>
          <a:lstStyle/>
          <a:p>
            <a:r>
              <a:rPr lang="en-US" smtClean="0">
                <a:latin typeface="Calibri" charset="0"/>
                <a:ea typeface="ＭＳ Ｐゴシック" charset="-128"/>
              </a:rPr>
              <a:t>Accomplishments</a:t>
            </a:r>
          </a:p>
        </p:txBody>
      </p:sp>
      <p:sp>
        <p:nvSpPr>
          <p:cNvPr id="22532" name="Rectangle 3"/>
          <p:cNvSpPr txBox="1">
            <a:spLocks noChangeArrowheads="1"/>
          </p:cNvSpPr>
          <p:nvPr/>
        </p:nvSpPr>
        <p:spPr bwMode="auto">
          <a:xfrm>
            <a:off x="258536" y="5054203"/>
            <a:ext cx="9144000" cy="1143000"/>
          </a:xfrm>
          <a:prstGeom prst="rect">
            <a:avLst/>
          </a:prstGeom>
          <a:noFill/>
          <a:ln w="9525">
            <a:noFill/>
            <a:miter lim="800000"/>
            <a:headEnd/>
            <a:tailEnd/>
          </a:ln>
        </p:spPr>
        <p:txBody>
          <a:bodyPr lIns="86462" tIns="43231" rIns="86462" bIns="43231"/>
          <a:lstStyle/>
          <a:p>
            <a:pPr marL="324349" indent="-324349">
              <a:spcBef>
                <a:spcPct val="20000"/>
              </a:spcBef>
              <a:buFont typeface="Wingdings" charset="2"/>
              <a:buChar char="Ø"/>
            </a:pPr>
            <a:r>
              <a:rPr lang="en-US" sz="2100" dirty="0">
                <a:latin typeface="Calibri" charset="0"/>
              </a:rPr>
              <a:t>Partitioning of the unstructured mesh for a 64 processor parallel simulation  </a:t>
            </a:r>
          </a:p>
          <a:p>
            <a:pPr marL="324349" indent="-324349">
              <a:spcBef>
                <a:spcPct val="20000"/>
              </a:spcBef>
              <a:buFont typeface="Wingdings" charset="2"/>
              <a:buChar char="Ø"/>
            </a:pPr>
            <a:r>
              <a:rPr lang="en-US" sz="2100" dirty="0">
                <a:latin typeface="Calibri" charset="0"/>
              </a:rPr>
              <a:t>Each color represents a partition assigned to a different processor</a:t>
            </a:r>
          </a:p>
        </p:txBody>
      </p:sp>
      <p:pic>
        <p:nvPicPr>
          <p:cNvPr id="22533" name="Picture 8" descr="mesh_partitions_0003-crop.jpeg"/>
          <p:cNvPicPr>
            <a:picLocks noChangeAspect="1"/>
          </p:cNvPicPr>
          <p:nvPr/>
        </p:nvPicPr>
        <p:blipFill>
          <a:blip r:embed="rId3" cstate="print"/>
          <a:srcRect/>
          <a:stretch>
            <a:fillRect/>
          </a:stretch>
        </p:blipFill>
        <p:spPr bwMode="auto">
          <a:xfrm>
            <a:off x="423333" y="1540372"/>
            <a:ext cx="8176381" cy="35629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a:xfrm>
            <a:off x="0" y="35719"/>
            <a:ext cx="7924800" cy="845344"/>
          </a:xfrm>
        </p:spPr>
        <p:txBody>
          <a:bodyPr/>
          <a:lstStyle/>
          <a:p>
            <a:r>
              <a:rPr lang="en-US" dirty="0" smtClean="0">
                <a:latin typeface="Calibri" charset="0"/>
                <a:ea typeface="ＭＳ Ｐゴシック" charset="-128"/>
              </a:rPr>
              <a:t>HPC </a:t>
            </a:r>
            <a:r>
              <a:rPr lang="en-US" dirty="0" smtClean="0">
                <a:latin typeface="Calibri" charset="0"/>
                <a:ea typeface="ＭＳ Ｐゴシック" charset="-128"/>
              </a:rPr>
              <a:t>Simulation </a:t>
            </a:r>
            <a:r>
              <a:rPr lang="en-US" dirty="0" smtClean="0">
                <a:latin typeface="Calibri" charset="0"/>
                <a:ea typeface="ＭＳ Ｐゴシック" charset="-128"/>
              </a:rPr>
              <a:t>of Non-Reactive Contaminant </a:t>
            </a:r>
          </a:p>
        </p:txBody>
      </p:sp>
      <p:sp>
        <p:nvSpPr>
          <p:cNvPr id="24579" name="Rectangle 3"/>
          <p:cNvSpPr>
            <a:spLocks noGrp="1" noChangeArrowheads="1"/>
          </p:cNvSpPr>
          <p:nvPr>
            <p:ph type="body" idx="1"/>
          </p:nvPr>
        </p:nvSpPr>
        <p:spPr>
          <a:xfrm>
            <a:off x="457200" y="5119687"/>
            <a:ext cx="8508395" cy="1293317"/>
          </a:xfrm>
        </p:spPr>
        <p:txBody>
          <a:bodyPr/>
          <a:lstStyle/>
          <a:p>
            <a:r>
              <a:rPr lang="en-US" sz="2000" dirty="0" err="1" smtClean="0">
                <a:latin typeface="Calibri" charset="0"/>
                <a:ea typeface="ＭＳ Ｐゴシック" charset="-128"/>
              </a:rPr>
              <a:t>Isosurfaces</a:t>
            </a:r>
            <a:r>
              <a:rPr lang="en-US" sz="2000" dirty="0" smtClean="0">
                <a:latin typeface="Calibri" charset="0"/>
                <a:ea typeface="ＭＳ Ｐゴシック" charset="-128"/>
              </a:rPr>
              <a:t> of a non-reactive contaminant at ~3.5 years and ~9.9 years</a:t>
            </a:r>
          </a:p>
          <a:p>
            <a:r>
              <a:rPr lang="en-US" sz="2000" dirty="0" smtClean="0">
                <a:latin typeface="Calibri" charset="0"/>
                <a:ea typeface="ＭＳ Ｐゴシック" charset="-128"/>
              </a:rPr>
              <a:t>Flux into the basin was 19 m/y; infiltration due to rainfall was constant at 38 cm/y</a:t>
            </a:r>
          </a:p>
        </p:txBody>
      </p:sp>
      <p:pic>
        <p:nvPicPr>
          <p:cNvPr id="24580" name="Picture 3" descr="fbasin_markus_0001.jpeg"/>
          <p:cNvPicPr>
            <a:picLocks noChangeAspect="1"/>
          </p:cNvPicPr>
          <p:nvPr/>
        </p:nvPicPr>
        <p:blipFill>
          <a:blip r:embed="rId3" cstate="print"/>
          <a:srcRect/>
          <a:stretch>
            <a:fillRect/>
          </a:stretch>
        </p:blipFill>
        <p:spPr bwMode="auto">
          <a:xfrm>
            <a:off x="0" y="1254622"/>
            <a:ext cx="4342190" cy="3781722"/>
          </a:xfrm>
          <a:prstGeom prst="rect">
            <a:avLst/>
          </a:prstGeom>
          <a:noFill/>
          <a:ln w="9525">
            <a:noFill/>
            <a:miter lim="800000"/>
            <a:headEnd/>
            <a:tailEnd/>
          </a:ln>
        </p:spPr>
      </p:pic>
      <p:pic>
        <p:nvPicPr>
          <p:cNvPr id="24581" name="Picture 4" descr="fbasin_markus_0003.jpeg"/>
          <p:cNvPicPr>
            <a:picLocks noChangeAspect="1"/>
          </p:cNvPicPr>
          <p:nvPr/>
        </p:nvPicPr>
        <p:blipFill>
          <a:blip r:embed="rId4" cstate="print"/>
          <a:srcRect/>
          <a:stretch>
            <a:fillRect/>
          </a:stretch>
        </p:blipFill>
        <p:spPr bwMode="auto">
          <a:xfrm>
            <a:off x="4620381" y="1214438"/>
            <a:ext cx="4523619" cy="3857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p:nvPr>
        </p:nvSpPr>
        <p:spPr>
          <a:xfrm>
            <a:off x="0" y="23812"/>
            <a:ext cx="8001000" cy="845344"/>
          </a:xfrm>
        </p:spPr>
        <p:txBody>
          <a:bodyPr/>
          <a:lstStyle/>
          <a:p>
            <a:r>
              <a:rPr lang="en-US" dirty="0" smtClean="0">
                <a:latin typeface="Calibri" charset="0"/>
                <a:ea typeface="ＭＳ Ｐゴシック" charset="-128"/>
              </a:rPr>
              <a:t>HPC </a:t>
            </a:r>
            <a:r>
              <a:rPr lang="en-US" dirty="0" smtClean="0">
                <a:latin typeface="Calibri" charset="0"/>
                <a:ea typeface="ＭＳ Ｐゴシック" charset="-128"/>
              </a:rPr>
              <a:t>Simulation </a:t>
            </a:r>
            <a:r>
              <a:rPr lang="en-US" dirty="0" smtClean="0">
                <a:latin typeface="Calibri" charset="0"/>
                <a:ea typeface="ＭＳ Ｐゴシック" charset="-128"/>
              </a:rPr>
              <a:t>of pH Using Unstructured Grid</a:t>
            </a:r>
          </a:p>
        </p:txBody>
      </p:sp>
      <p:sp>
        <p:nvSpPr>
          <p:cNvPr id="26627" name="Rectangle 3"/>
          <p:cNvSpPr>
            <a:spLocks noGrp="1" noChangeArrowheads="1"/>
          </p:cNvSpPr>
          <p:nvPr>
            <p:ph type="body" idx="1"/>
          </p:nvPr>
        </p:nvSpPr>
        <p:spPr>
          <a:xfrm>
            <a:off x="184453" y="5200055"/>
            <a:ext cx="8959548" cy="951012"/>
          </a:xfrm>
        </p:spPr>
        <p:txBody>
          <a:bodyPr/>
          <a:lstStyle/>
          <a:p>
            <a:pPr>
              <a:lnSpc>
                <a:spcPct val="80000"/>
              </a:lnSpc>
            </a:pPr>
            <a:r>
              <a:rPr lang="en-US" sz="2000" dirty="0" err="1" smtClean="0">
                <a:latin typeface="Calibri" charset="0"/>
                <a:ea typeface="ＭＳ Ｐゴシック" charset="-128"/>
              </a:rPr>
              <a:t>Isosurfaces</a:t>
            </a:r>
            <a:r>
              <a:rPr lang="en-US" sz="2000" dirty="0" smtClean="0">
                <a:latin typeface="Calibri" charset="0"/>
                <a:ea typeface="ＭＳ Ｐゴシック" charset="-128"/>
              </a:rPr>
              <a:t> of pH for the 5-component system shown at ~3.8 years and ~9.8 years </a:t>
            </a:r>
          </a:p>
          <a:p>
            <a:pPr lvl="4">
              <a:lnSpc>
                <a:spcPct val="80000"/>
              </a:lnSpc>
              <a:buFontTx/>
              <a:buNone/>
            </a:pPr>
            <a:r>
              <a:rPr lang="en-US" dirty="0" smtClean="0">
                <a:solidFill>
                  <a:srgbClr val="0000B3"/>
                </a:solidFill>
                <a:latin typeface="Calibri" charset="0"/>
                <a:ea typeface="ＭＳ Ｐゴシック" charset="-128"/>
              </a:rPr>
              <a:t>		</a:t>
            </a:r>
            <a:endParaRPr lang="en-US" dirty="0" smtClean="0">
              <a:latin typeface="Calibri" charset="0"/>
              <a:ea typeface="ＭＳ Ｐゴシック" charset="-128"/>
            </a:endParaRPr>
          </a:p>
        </p:txBody>
      </p:sp>
      <p:pic>
        <p:nvPicPr>
          <p:cNvPr id="26628" name="Picture 3" descr="pH_0014.jpeg"/>
          <p:cNvPicPr>
            <a:picLocks noChangeAspect="1"/>
          </p:cNvPicPr>
          <p:nvPr/>
        </p:nvPicPr>
        <p:blipFill>
          <a:blip r:embed="rId3" cstate="print"/>
          <a:srcRect/>
          <a:stretch>
            <a:fillRect/>
          </a:stretch>
        </p:blipFill>
        <p:spPr bwMode="auto">
          <a:xfrm>
            <a:off x="0" y="1285875"/>
            <a:ext cx="4438952" cy="3821906"/>
          </a:xfrm>
          <a:prstGeom prst="rect">
            <a:avLst/>
          </a:prstGeom>
          <a:noFill/>
          <a:ln w="9525">
            <a:noFill/>
            <a:miter lim="800000"/>
            <a:headEnd/>
            <a:tailEnd/>
          </a:ln>
        </p:spPr>
      </p:pic>
      <p:pic>
        <p:nvPicPr>
          <p:cNvPr id="26629" name="Picture 4" descr="pH_0036.jpeg"/>
          <p:cNvPicPr>
            <a:picLocks noChangeAspect="1"/>
          </p:cNvPicPr>
          <p:nvPr/>
        </p:nvPicPr>
        <p:blipFill>
          <a:blip r:embed="rId4" cstate="print"/>
          <a:srcRect/>
          <a:stretch>
            <a:fillRect/>
          </a:stretch>
        </p:blipFill>
        <p:spPr bwMode="auto">
          <a:xfrm>
            <a:off x="4608286" y="1285875"/>
            <a:ext cx="4535714"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6595" y="0"/>
            <a:ext cx="8230810" cy="1143000"/>
          </a:xfrm>
        </p:spPr>
        <p:txBody>
          <a:bodyPr/>
          <a:lstStyle/>
          <a:p>
            <a:r>
              <a:rPr lang="en-US" dirty="0" smtClean="0">
                <a:latin typeface="Calibri" charset="0"/>
                <a:ea typeface="ＭＳ Ｐゴシック" charset="-128"/>
              </a:rPr>
              <a:t>Google Maps Overlay (</a:t>
            </a:r>
            <a:r>
              <a:rPr lang="en-US" dirty="0" err="1" smtClean="0">
                <a:latin typeface="Calibri" charset="0"/>
                <a:ea typeface="ＭＳ Ｐゴシック" charset="-128"/>
              </a:rPr>
              <a:t>VisIt</a:t>
            </a:r>
            <a:r>
              <a:rPr lang="en-US" dirty="0" smtClean="0">
                <a:latin typeface="Calibri" charset="0"/>
                <a:ea typeface="ＭＳ Ｐゴシック" charset="-128"/>
              </a:rPr>
              <a:t>)</a:t>
            </a:r>
            <a:endParaRPr lang="en-US" dirty="0" smtClean="0">
              <a:latin typeface="Calibri" charset="0"/>
              <a:ea typeface="ＭＳ Ｐゴシック" charset="-128"/>
            </a:endParaRPr>
          </a:p>
        </p:txBody>
      </p:sp>
      <p:sp>
        <p:nvSpPr>
          <p:cNvPr id="35843" name="Content Placeholder 2"/>
          <p:cNvSpPr>
            <a:spLocks noGrp="1"/>
          </p:cNvSpPr>
          <p:nvPr>
            <p:ph idx="1"/>
          </p:nvPr>
        </p:nvSpPr>
        <p:spPr>
          <a:xfrm>
            <a:off x="533703" y="1193601"/>
            <a:ext cx="8229297" cy="5131594"/>
          </a:xfrm>
        </p:spPr>
        <p:txBody>
          <a:bodyPr/>
          <a:lstStyle/>
          <a:p>
            <a:r>
              <a:rPr lang="en-US" sz="2300" dirty="0" smtClean="0">
                <a:latin typeface="Calibri" charset="0"/>
                <a:ea typeface="ＭＳ Ｐゴシック" charset="-128"/>
              </a:rPr>
              <a:t>Integration of</a:t>
            </a:r>
          </a:p>
          <a:p>
            <a:pPr lvl="1"/>
            <a:r>
              <a:rPr lang="en-US" sz="2300" dirty="0" err="1" smtClean="0">
                <a:latin typeface="Calibri" charset="0"/>
                <a:ea typeface="ＭＳ Ｐゴシック" charset="-128"/>
              </a:rPr>
              <a:t>Gmaps</a:t>
            </a:r>
            <a:r>
              <a:rPr lang="en-US" sz="2300" dirty="0" smtClean="0">
                <a:latin typeface="Calibri" charset="0"/>
                <a:ea typeface="ＭＳ Ｐゴシック" charset="-128"/>
              </a:rPr>
              <a:t> interface</a:t>
            </a:r>
          </a:p>
          <a:p>
            <a:pPr lvl="1"/>
            <a:r>
              <a:rPr lang="en-US" sz="2300" dirty="0" smtClean="0">
                <a:latin typeface="Calibri" charset="0"/>
                <a:ea typeface="ＭＳ Ｐゴシック" charset="-128"/>
              </a:rPr>
              <a:t>Visualization s/w</a:t>
            </a:r>
          </a:p>
          <a:p>
            <a:r>
              <a:rPr lang="en-US" sz="2300" dirty="0" smtClean="0">
                <a:latin typeface="Calibri" charset="0"/>
                <a:ea typeface="ＭＳ Ｐゴシック" charset="-128"/>
              </a:rPr>
              <a:t>Animation:</a:t>
            </a:r>
          </a:p>
          <a:p>
            <a:pPr lvl="1"/>
            <a:r>
              <a:rPr lang="en-US" sz="2300" dirty="0" smtClean="0">
                <a:latin typeface="Calibri" charset="0"/>
                <a:ea typeface="ＭＳ Ｐゴシック" charset="-128"/>
              </a:rPr>
              <a:t>U-238 conc.</a:t>
            </a:r>
          </a:p>
          <a:p>
            <a:pPr lvl="1"/>
            <a:r>
              <a:rPr lang="en-US" sz="2300" dirty="0" smtClean="0">
                <a:latin typeface="Calibri" charset="0"/>
                <a:ea typeface="ＭＳ Ｐゴシック" charset="-128"/>
              </a:rPr>
              <a:t>1993-2009</a:t>
            </a:r>
            <a:r>
              <a:rPr lang="en-US" dirty="0" smtClean="0">
                <a:latin typeface="Calibri" charset="0"/>
                <a:ea typeface="ＭＳ Ｐゴシック" charset="-128"/>
              </a:rPr>
              <a:t/>
            </a:r>
            <a:br>
              <a:rPr lang="en-US" dirty="0" smtClean="0">
                <a:latin typeface="Calibri" charset="0"/>
                <a:ea typeface="ＭＳ Ｐゴシック" charset="-128"/>
              </a:rPr>
            </a:br>
            <a:r>
              <a:rPr lang="en-US" dirty="0" smtClean="0">
                <a:latin typeface="Calibri" charset="0"/>
                <a:ea typeface="ＭＳ Ｐゴシック" charset="-128"/>
              </a:rPr>
              <a:t/>
            </a:r>
            <a:br>
              <a:rPr lang="en-US" dirty="0" smtClean="0">
                <a:latin typeface="Calibri" charset="0"/>
                <a:ea typeface="ＭＳ Ｐゴシック" charset="-128"/>
              </a:rPr>
            </a:br>
            <a:r>
              <a:rPr lang="en-US" dirty="0" smtClean="0">
                <a:latin typeface="Calibri" charset="0"/>
                <a:ea typeface="ＭＳ Ｐゴシック" charset="-128"/>
              </a:rPr>
              <a:t/>
            </a:r>
            <a:br>
              <a:rPr lang="en-US" dirty="0" smtClean="0">
                <a:latin typeface="Calibri" charset="0"/>
                <a:ea typeface="ＭＳ Ｐゴシック" charset="-128"/>
              </a:rPr>
            </a:br>
            <a:r>
              <a:rPr lang="en-US" dirty="0" smtClean="0">
                <a:latin typeface="Calibri" charset="0"/>
                <a:ea typeface="ＭＳ Ｐゴシック" charset="-128"/>
              </a:rPr>
              <a:t/>
            </a:r>
            <a:br>
              <a:rPr lang="en-US" dirty="0" smtClean="0">
                <a:latin typeface="Calibri" charset="0"/>
                <a:ea typeface="ＭＳ Ｐゴシック" charset="-128"/>
              </a:rPr>
            </a:br>
            <a:endParaRPr lang="en-US" dirty="0" smtClean="0">
              <a:latin typeface="Calibri" charset="0"/>
              <a:ea typeface="ＭＳ Ｐゴシック" charset="-128"/>
            </a:endParaRPr>
          </a:p>
          <a:p>
            <a:pPr lvl="1">
              <a:buFont typeface="Wingdings" charset="2"/>
              <a:buNone/>
            </a:pPr>
            <a:endParaRPr lang="en-US" dirty="0" smtClean="0">
              <a:latin typeface="Calibri" charset="0"/>
              <a:ea typeface="ＭＳ Ｐゴシック" charset="-128"/>
            </a:endParaRPr>
          </a:p>
          <a:p>
            <a:pPr lvl="1">
              <a:buFont typeface="Wingdings" charset="2"/>
              <a:buNone/>
            </a:pPr>
            <a:r>
              <a:rPr lang="en-US" dirty="0" smtClean="0">
                <a:latin typeface="Calibri" charset="0"/>
                <a:ea typeface="ＭＳ Ｐゴシック" charset="-128"/>
              </a:rPr>
              <a:t>                     </a:t>
            </a:r>
            <a:r>
              <a:rPr lang="en-US" dirty="0" smtClean="0">
                <a:solidFill>
                  <a:srgbClr val="00279F"/>
                </a:solidFill>
                <a:latin typeface="Calibri" charset="0"/>
                <a:ea typeface="ＭＳ Ｐゴシック" charset="-128"/>
              </a:rPr>
              <a:t>F area</a:t>
            </a:r>
          </a:p>
          <a:p>
            <a:pPr lvl="1">
              <a:buFont typeface="Wingdings" charset="2"/>
              <a:buNone/>
            </a:pPr>
            <a:endParaRPr lang="en-US" dirty="0" smtClean="0">
              <a:latin typeface="Calibri" charset="0"/>
              <a:ea typeface="ＭＳ Ｐゴシック" charset="-128"/>
            </a:endParaRPr>
          </a:p>
          <a:p>
            <a:pPr lvl="1">
              <a:buFont typeface="Wingdings" charset="2"/>
              <a:buNone/>
            </a:pPr>
            <a:endParaRPr lang="en-US" dirty="0" smtClean="0">
              <a:latin typeface="Calibri" charset="0"/>
              <a:ea typeface="ＭＳ Ｐゴシック" charset="-128"/>
            </a:endParaRPr>
          </a:p>
          <a:p>
            <a:pPr lvl="1">
              <a:buFont typeface="Wingdings" charset="2"/>
              <a:buNone/>
            </a:pPr>
            <a:r>
              <a:rPr lang="en-US" sz="1400" dirty="0" smtClean="0">
                <a:latin typeface="Calibri" charset="0"/>
                <a:ea typeface="ＭＳ Ｐゴシック" charset="-128"/>
              </a:rPr>
              <a:t>          </a:t>
            </a:r>
            <a:r>
              <a:rPr lang="en-US" sz="1400" dirty="0" err="1" smtClean="0">
                <a:latin typeface="Calibri" charset="0"/>
                <a:ea typeface="ＭＳ Ｐゴシック" charset="-128"/>
              </a:rPr>
              <a:t>VisIt</a:t>
            </a:r>
            <a:r>
              <a:rPr lang="en-US" sz="1400" dirty="0" smtClean="0">
                <a:latin typeface="Calibri" charset="0"/>
                <a:ea typeface="ＭＳ Ｐゴシック" charset="-128"/>
              </a:rPr>
              <a:t>, Google Maps Overlay</a:t>
            </a:r>
          </a:p>
        </p:txBody>
      </p:sp>
      <p:pic>
        <p:nvPicPr>
          <p:cNvPr id="35844" name="Picture 4" descr="u238-terrain_anim.gif"/>
          <p:cNvPicPr>
            <a:picLocks noChangeAspect="1"/>
          </p:cNvPicPr>
          <p:nvPr/>
        </p:nvPicPr>
        <p:blipFill>
          <a:blip r:embed="rId2" cstate="print"/>
          <a:srcRect/>
          <a:stretch>
            <a:fillRect/>
          </a:stretch>
        </p:blipFill>
        <p:spPr bwMode="auto">
          <a:xfrm>
            <a:off x="3702655" y="1190625"/>
            <a:ext cx="6906381" cy="53965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smtClean="0">
                <a:latin typeface="Calibri" charset="0"/>
                <a:ea typeface="ＭＳ Ｐゴシック" charset="-128"/>
              </a:rPr>
              <a:t>Summary </a:t>
            </a:r>
            <a:endParaRPr lang="en-US" dirty="0" smtClean="0">
              <a:latin typeface="Calibri" charset="0"/>
              <a:ea typeface="ＭＳ Ｐゴシック" charset="-128"/>
            </a:endParaRPr>
          </a:p>
        </p:txBody>
      </p:sp>
      <p:sp>
        <p:nvSpPr>
          <p:cNvPr id="32771" name="Content Placeholder 2"/>
          <p:cNvSpPr>
            <a:spLocks noGrp="1"/>
          </p:cNvSpPr>
          <p:nvPr>
            <p:ph idx="1"/>
          </p:nvPr>
        </p:nvSpPr>
        <p:spPr/>
        <p:txBody>
          <a:bodyPr/>
          <a:lstStyle/>
          <a:p>
            <a:r>
              <a:rPr lang="en-US" sz="2300" dirty="0" smtClean="0">
                <a:latin typeface="Calibri" charset="0"/>
                <a:ea typeface="ＭＳ Ｐゴシック" charset="-128"/>
              </a:rPr>
              <a:t>Advanced visualization capabilities that meet ASCEM needs being delivered via:</a:t>
            </a:r>
          </a:p>
          <a:p>
            <a:pPr lvl="1"/>
            <a:r>
              <a:rPr lang="en-US" sz="2300" dirty="0" smtClean="0">
                <a:latin typeface="Calibri" charset="0"/>
                <a:ea typeface="ＭＳ Ｐゴシック" charset="-128"/>
              </a:rPr>
              <a:t>Deploying new algorithms, practices atop well established, production-quality, parallel capable, open source visual data analysis and exploration infrastructure.</a:t>
            </a:r>
          </a:p>
          <a:p>
            <a:pPr lvl="1"/>
            <a:r>
              <a:rPr lang="en-US" sz="2300" dirty="0" smtClean="0">
                <a:latin typeface="Calibri" charset="0"/>
                <a:ea typeface="ＭＳ Ｐゴシック" charset="-128"/>
              </a:rPr>
              <a:t>Demonstration of: 3D, temporal browsing of historical data along with geospatially registered observation wells, GIS data (LBNL). </a:t>
            </a:r>
          </a:p>
          <a:p>
            <a:pPr lvl="1"/>
            <a:r>
              <a:rPr lang="en-US" sz="2300" dirty="0" smtClean="0">
                <a:latin typeface="Calibri" charset="0"/>
                <a:ea typeface="ＭＳ Ｐゴシック" charset="-128"/>
              </a:rPr>
              <a:t>Demonstration of: visual data exploration and analysis of ensemble collections produced by Monte Carlo simulation runs (SRNL).</a:t>
            </a:r>
          </a:p>
          <a:p>
            <a:pPr lvl="1"/>
            <a:r>
              <a:rPr lang="en-US" sz="2300" dirty="0" smtClean="0">
                <a:latin typeface="Calibri" charset="0"/>
                <a:ea typeface="ＭＳ Ｐゴシック" charset="-128"/>
              </a:rPr>
              <a:t>Demonstration of: visual data exploration and analysis of HPC simulation output (LANL).</a:t>
            </a:r>
          </a:p>
        </p:txBody>
      </p:sp>
      <p:sp>
        <p:nvSpPr>
          <p:cNvPr id="4" name="TextBox 3"/>
          <p:cNvSpPr txBox="1"/>
          <p:nvPr/>
        </p:nvSpPr>
        <p:spPr>
          <a:xfrm>
            <a:off x="6629400" y="6096000"/>
            <a:ext cx="2210220" cy="276999"/>
          </a:xfrm>
          <a:prstGeom prst="rect">
            <a:avLst/>
          </a:prstGeom>
          <a:noFill/>
        </p:spPr>
        <p:txBody>
          <a:bodyPr wrap="none" rtlCol="0">
            <a:spAutoFit/>
          </a:bodyPr>
          <a:lstStyle/>
          <a:p>
            <a:pPr algn="ctr"/>
            <a:r>
              <a:rPr lang="en-US" sz="1200" dirty="0" smtClean="0">
                <a:solidFill>
                  <a:schemeClr val="bg1">
                    <a:lumMod val="50000"/>
                  </a:schemeClr>
                </a:solidFill>
                <a:latin typeface="+mn-lt"/>
                <a:hlinkClick r:id="rId2" action="ppaction://hlinkfile"/>
              </a:rPr>
              <a:t>Deep </a:t>
            </a:r>
            <a:r>
              <a:rPr lang="en-US" sz="1200" dirty="0" err="1" smtClean="0">
                <a:solidFill>
                  <a:schemeClr val="bg1">
                    <a:lumMod val="50000"/>
                  </a:schemeClr>
                </a:solidFill>
                <a:latin typeface="+mn-lt"/>
                <a:hlinkClick r:id="rId2" action="ppaction://hlinkfile"/>
              </a:rPr>
              <a:t>Vadose</a:t>
            </a:r>
            <a:r>
              <a:rPr lang="en-US" sz="1200" dirty="0" smtClean="0">
                <a:solidFill>
                  <a:schemeClr val="bg1">
                    <a:lumMod val="50000"/>
                  </a:schemeClr>
                </a:solidFill>
                <a:latin typeface="+mn-lt"/>
                <a:hlinkClick r:id="rId2" action="ppaction://hlinkfile"/>
              </a:rPr>
              <a:t> Zone Animation</a:t>
            </a:r>
            <a:endParaRPr lang="en-US" sz="1200" dirty="0">
              <a:solidFill>
                <a:schemeClr val="bg1">
                  <a:lumMod val="50000"/>
                </a:schemeClr>
              </a:solidFill>
              <a:latin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62000" y="4648200"/>
            <a:ext cx="7924800" cy="121920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defRPr/>
            </a:pPr>
            <a:endParaRPr lang="en-US">
              <a:solidFill>
                <a:schemeClr val="tx1"/>
              </a:solidFill>
              <a:latin typeface="Times New Roman" charset="0"/>
            </a:endParaRPr>
          </a:p>
        </p:txBody>
      </p:sp>
      <p:sp>
        <p:nvSpPr>
          <p:cNvPr id="2" name="Title 1"/>
          <p:cNvSpPr>
            <a:spLocks noGrp="1"/>
          </p:cNvSpPr>
          <p:nvPr>
            <p:ph type="title"/>
          </p:nvPr>
        </p:nvSpPr>
        <p:spPr>
          <a:xfrm>
            <a:off x="685800" y="2514600"/>
            <a:ext cx="7772400" cy="1143000"/>
          </a:xfrm>
        </p:spPr>
        <p:txBody>
          <a:bodyPr/>
          <a:lstStyle/>
          <a:p>
            <a:pPr algn="ctr">
              <a:lnSpc>
                <a:spcPct val="150000"/>
              </a:lnSpc>
              <a:defRPr/>
            </a:pPr>
            <a:r>
              <a:rPr lang="en-US" sz="2400" cap="none" dirty="0" err="1" smtClean="0">
                <a:solidFill>
                  <a:schemeClr val="tx1"/>
                </a:solidFill>
                <a:latin typeface="+mn-lt"/>
              </a:rPr>
              <a:t>Joerg</a:t>
            </a:r>
            <a:r>
              <a:rPr lang="en-US" sz="2400" cap="none" dirty="0" smtClean="0">
                <a:solidFill>
                  <a:schemeClr val="tx1"/>
                </a:solidFill>
                <a:latin typeface="+mn-lt"/>
              </a:rPr>
              <a:t> Meyer</a:t>
            </a:r>
            <a:br>
              <a:rPr lang="en-US" sz="2400" cap="none" dirty="0" smtClean="0">
                <a:solidFill>
                  <a:schemeClr val="tx1"/>
                </a:solidFill>
                <a:latin typeface="+mn-lt"/>
              </a:rPr>
            </a:br>
            <a:r>
              <a:rPr lang="en-US" sz="2000" b="0" cap="none" dirty="0" smtClean="0">
                <a:solidFill>
                  <a:schemeClr val="tx1"/>
                </a:solidFill>
                <a:latin typeface="+mn-lt"/>
              </a:rPr>
              <a:t>JoergMeyer@lbl.gov</a:t>
            </a:r>
            <a:r>
              <a:rPr lang="en-US" dirty="0" smtClean="0"/>
              <a:t/>
            </a:r>
            <a:br>
              <a:rPr lang="en-US" dirty="0" smtClean="0"/>
            </a:br>
            <a:endParaRPr lang="en-US" dirty="0" smtClean="0"/>
          </a:p>
        </p:txBody>
      </p:sp>
      <p:sp>
        <p:nvSpPr>
          <p:cNvPr id="3" name="Text Placeholder 2"/>
          <p:cNvSpPr>
            <a:spLocks noGrp="1"/>
          </p:cNvSpPr>
          <p:nvPr>
            <p:ph type="body" idx="1"/>
          </p:nvPr>
        </p:nvSpPr>
        <p:spPr>
          <a:xfrm>
            <a:off x="722313" y="1447800"/>
            <a:ext cx="7772400" cy="1500188"/>
          </a:xfrm>
        </p:spPr>
        <p:txBody>
          <a:bodyPr/>
          <a:lstStyle/>
          <a:p>
            <a:pPr algn="ctr">
              <a:defRPr/>
            </a:pPr>
            <a:r>
              <a:rPr lang="en-US" sz="4000" dirty="0" smtClean="0">
                <a:solidFill>
                  <a:srgbClr val="00279F"/>
                </a:solidFill>
                <a:latin typeface="+mj-lt"/>
              </a:rPr>
              <a:t>Questions?</a:t>
            </a:r>
          </a:p>
          <a:p>
            <a:pPr algn="ctr">
              <a:defRPr/>
            </a:pPr>
            <a:endParaRPr lang="en-US" sz="4000" dirty="0" smtClean="0">
              <a:latin typeface="+mj-lt"/>
            </a:endParaRPr>
          </a:p>
        </p:txBody>
      </p:sp>
      <p:sp>
        <p:nvSpPr>
          <p:cNvPr id="4" name="Title 1"/>
          <p:cNvSpPr txBox="1">
            <a:spLocks/>
          </p:cNvSpPr>
          <p:nvPr/>
        </p:nvSpPr>
        <p:spPr bwMode="auto">
          <a:xfrm>
            <a:off x="685800" y="4191000"/>
            <a:ext cx="7924800" cy="1219200"/>
          </a:xfrm>
          <a:prstGeom prst="rect">
            <a:avLst/>
          </a:prstGeom>
          <a:noFill/>
          <a:ln w="12700">
            <a:noFill/>
            <a:miter lim="800000"/>
            <a:headEnd/>
            <a:tailEnd/>
          </a:ln>
        </p:spPr>
        <p:txBody>
          <a:bodyPr lIns="90488" tIns="44450" rIns="90488" bIns="44450"/>
          <a:lstStyle/>
          <a:p>
            <a:pPr>
              <a:lnSpc>
                <a:spcPct val="85000"/>
              </a:lnSpc>
              <a:defRPr/>
            </a:pPr>
            <a:r>
              <a:rPr lang="en-US" sz="2800" b="1" kern="0" dirty="0">
                <a:latin typeface="+mn-lt"/>
                <a:ea typeface="+mj-ea"/>
                <a:cs typeface="+mj-cs"/>
              </a:rPr>
              <a:t>Additional information:</a:t>
            </a:r>
          </a:p>
          <a:p>
            <a:pPr>
              <a:lnSpc>
                <a:spcPct val="85000"/>
              </a:lnSpc>
              <a:defRPr/>
            </a:pPr>
            <a:endParaRPr lang="en-US" sz="2000" kern="0" dirty="0">
              <a:solidFill>
                <a:srgbClr val="00279F"/>
              </a:solidFill>
              <a:latin typeface="+mn-lt"/>
              <a:ea typeface="+mj-ea"/>
              <a:cs typeface="+mj-cs"/>
            </a:endParaRPr>
          </a:p>
          <a:p>
            <a:pPr algn="ctr">
              <a:lnSpc>
                <a:spcPct val="85000"/>
              </a:lnSpc>
              <a:defRPr/>
            </a:pPr>
            <a:r>
              <a:rPr lang="en-US" sz="2800" kern="0" dirty="0" smtClean="0">
                <a:solidFill>
                  <a:srgbClr val="00279F"/>
                </a:solidFill>
                <a:latin typeface="+mn-lt"/>
                <a:ea typeface="+mj-ea"/>
                <a:cs typeface="Aharoni" pitchFamily="2" charset="-79"/>
              </a:rPr>
              <a:t>LBNL Vis Group:</a:t>
            </a:r>
            <a:r>
              <a:rPr lang="en-US" sz="2800" b="1" kern="0" dirty="0" smtClean="0">
                <a:solidFill>
                  <a:srgbClr val="00279F"/>
                </a:solidFill>
                <a:latin typeface="+mn-lt"/>
                <a:ea typeface="+mj-ea"/>
                <a:cs typeface="Aharoni" pitchFamily="2" charset="-79"/>
              </a:rPr>
              <a:t/>
            </a:r>
            <a:br>
              <a:rPr lang="en-US" sz="2800" b="1" kern="0" dirty="0" smtClean="0">
                <a:solidFill>
                  <a:srgbClr val="00279F"/>
                </a:solidFill>
                <a:latin typeface="+mn-lt"/>
                <a:ea typeface="+mj-ea"/>
                <a:cs typeface="Aharoni" pitchFamily="2" charset="-79"/>
              </a:rPr>
            </a:br>
            <a:r>
              <a:rPr lang="en-US" sz="1100" b="1" kern="0" dirty="0" smtClean="0">
                <a:solidFill>
                  <a:srgbClr val="00279F"/>
                </a:solidFill>
                <a:latin typeface="+mn-lt"/>
                <a:ea typeface="+mj-ea"/>
                <a:cs typeface="Aharoni" pitchFamily="2" charset="-79"/>
              </a:rPr>
              <a:t> </a:t>
            </a:r>
            <a:r>
              <a:rPr lang="en-US" sz="2800" b="1" kern="0" dirty="0" smtClean="0">
                <a:solidFill>
                  <a:srgbClr val="00279F"/>
                </a:solidFill>
                <a:latin typeface="+mn-lt"/>
                <a:ea typeface="+mj-ea"/>
                <a:cs typeface="Aharoni" pitchFamily="2" charset="-79"/>
              </a:rPr>
              <a:t/>
            </a:r>
            <a:br>
              <a:rPr lang="en-US" sz="2800" b="1" kern="0" dirty="0" smtClean="0">
                <a:solidFill>
                  <a:srgbClr val="00279F"/>
                </a:solidFill>
                <a:latin typeface="+mn-lt"/>
                <a:ea typeface="+mj-ea"/>
                <a:cs typeface="Aharoni" pitchFamily="2" charset="-79"/>
              </a:rPr>
            </a:br>
            <a:r>
              <a:rPr lang="en-US" sz="2800" b="1" kern="0" dirty="0" smtClean="0">
                <a:solidFill>
                  <a:srgbClr val="00279F"/>
                </a:solidFill>
                <a:latin typeface="+mn-lt"/>
                <a:ea typeface="+mj-ea"/>
                <a:cs typeface="Aharoni" pitchFamily="2" charset="-79"/>
              </a:rPr>
              <a:t>http</a:t>
            </a:r>
            <a:r>
              <a:rPr lang="en-US" sz="2800" b="1" kern="0" dirty="0">
                <a:solidFill>
                  <a:srgbClr val="00279F"/>
                </a:solidFill>
                <a:latin typeface="+mn-lt"/>
                <a:ea typeface="+mj-ea"/>
                <a:cs typeface="Aharoni" pitchFamily="2" charset="-79"/>
              </a:rPr>
              <a:t>://vis.lbl.gov</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a:xfrm>
            <a:off x="0" y="83344"/>
            <a:ext cx="9144000" cy="845344"/>
          </a:xfrm>
        </p:spPr>
        <p:txBody>
          <a:bodyPr/>
          <a:lstStyle/>
          <a:p>
            <a:r>
              <a:rPr lang="en-US" smtClean="0">
                <a:latin typeface="Calibri" charset="0"/>
                <a:ea typeface="ＭＳ Ｐゴシック" charset="-128"/>
              </a:rPr>
              <a:t>HPC – Unstructured Mesh</a:t>
            </a:r>
          </a:p>
        </p:txBody>
      </p:sp>
      <p:sp>
        <p:nvSpPr>
          <p:cNvPr id="20483" name="Rectangle 3"/>
          <p:cNvSpPr txBox="1">
            <a:spLocks noChangeArrowheads="1"/>
          </p:cNvSpPr>
          <p:nvPr/>
        </p:nvSpPr>
        <p:spPr bwMode="auto">
          <a:xfrm>
            <a:off x="176893" y="4609207"/>
            <a:ext cx="8775095" cy="1887141"/>
          </a:xfrm>
          <a:prstGeom prst="rect">
            <a:avLst/>
          </a:prstGeom>
          <a:noFill/>
          <a:ln w="9525">
            <a:noFill/>
            <a:miter lim="800000"/>
            <a:headEnd/>
            <a:tailEnd/>
          </a:ln>
        </p:spPr>
        <p:txBody>
          <a:bodyPr lIns="86462" tIns="43231" rIns="86462" bIns="43231"/>
          <a:lstStyle/>
          <a:p>
            <a:pPr marL="324349" indent="-324349">
              <a:spcBef>
                <a:spcPct val="20000"/>
              </a:spcBef>
              <a:buFont typeface="Wingdings" charset="2"/>
              <a:buChar char="Ø"/>
            </a:pPr>
            <a:r>
              <a:rPr lang="en-US" sz="2100" dirty="0">
                <a:latin typeface="Calibri" charset="0"/>
              </a:rPr>
              <a:t>Unstructured hexagonal-mesh for the model with 25-ft horizontal resolution </a:t>
            </a:r>
          </a:p>
          <a:p>
            <a:pPr marL="324349" indent="-324349">
              <a:spcBef>
                <a:spcPct val="20000"/>
              </a:spcBef>
              <a:buFont typeface="Wingdings" charset="2"/>
              <a:buChar char="Ø"/>
            </a:pPr>
            <a:r>
              <a:rPr lang="en-US" sz="2100" dirty="0" err="1">
                <a:latin typeface="Calibri" charset="0"/>
              </a:rPr>
              <a:t>Hydrostratigraphic</a:t>
            </a:r>
            <a:r>
              <a:rPr lang="en-US" sz="2100" dirty="0">
                <a:latin typeface="Calibri" charset="0"/>
              </a:rPr>
              <a:t> layers are colored according to the number of mesh elements given in the legend </a:t>
            </a:r>
          </a:p>
          <a:p>
            <a:pPr marL="1946095" lvl="4" indent="-216233">
              <a:spcBef>
                <a:spcPct val="20000"/>
              </a:spcBef>
            </a:pPr>
            <a:r>
              <a:rPr lang="en-US" b="0" dirty="0">
                <a:solidFill>
                  <a:srgbClr val="0000B3"/>
                </a:solidFill>
                <a:latin typeface="Arial" charset="0"/>
              </a:rPr>
              <a:t>		</a:t>
            </a:r>
          </a:p>
        </p:txBody>
      </p:sp>
      <p:pic>
        <p:nvPicPr>
          <p:cNvPr id="20484" name="Content Placeholder 7" descr="fbasin_mats_0006.2.jpeg"/>
          <p:cNvPicPr>
            <a:picLocks noGrp="1" noChangeAspect="1"/>
          </p:cNvPicPr>
          <p:nvPr>
            <p:ph idx="1"/>
          </p:nvPr>
        </p:nvPicPr>
        <p:blipFill>
          <a:blip r:embed="rId3" cstate="print"/>
          <a:srcRect l="-349" r="-349"/>
          <a:stretch>
            <a:fillRect/>
          </a:stretch>
        </p:blipFill>
        <p:spPr>
          <a:xfrm>
            <a:off x="444501" y="1247180"/>
            <a:ext cx="7606393" cy="3479602"/>
          </a:xfrm>
        </p:spPr>
      </p:pic>
      <p:sp>
        <p:nvSpPr>
          <p:cNvPr id="20485" name="Rectangle 5"/>
          <p:cNvSpPr>
            <a:spLocks noChangeArrowheads="1"/>
          </p:cNvSpPr>
          <p:nvPr/>
        </p:nvSpPr>
        <p:spPr bwMode="auto">
          <a:xfrm>
            <a:off x="6262310" y="3805536"/>
            <a:ext cx="2036724" cy="456671"/>
          </a:xfrm>
          <a:prstGeom prst="rect">
            <a:avLst/>
          </a:prstGeom>
          <a:noFill/>
          <a:ln w="9525">
            <a:noFill/>
            <a:miter lim="800000"/>
            <a:headEnd/>
            <a:tailEnd/>
          </a:ln>
        </p:spPr>
        <p:txBody>
          <a:bodyPr wrap="none" lIns="86493" tIns="43247" rIns="86493" bIns="43247">
            <a:spAutoFit/>
          </a:bodyPr>
          <a:lstStyle/>
          <a:p>
            <a:r>
              <a:rPr lang="en-US" b="0">
                <a:latin typeface="Calibri" charset="0"/>
              </a:rPr>
              <a:t>Largest F-basin</a:t>
            </a:r>
          </a:p>
        </p:txBody>
      </p:sp>
      <p:sp>
        <p:nvSpPr>
          <p:cNvPr id="20486" name="Line 6"/>
          <p:cNvSpPr>
            <a:spLocks noChangeShapeType="1"/>
          </p:cNvSpPr>
          <p:nvPr/>
        </p:nvSpPr>
        <p:spPr bwMode="auto">
          <a:xfrm flipH="1" flipV="1">
            <a:off x="5999238" y="2204145"/>
            <a:ext cx="1133929" cy="1605855"/>
          </a:xfrm>
          <a:prstGeom prst="line">
            <a:avLst/>
          </a:prstGeom>
          <a:noFill/>
          <a:ln w="9525">
            <a:solidFill>
              <a:schemeClr val="tx1"/>
            </a:solidFill>
            <a:round/>
            <a:headEnd/>
            <a:tailEnd type="triangle" w="med" len="med"/>
          </a:ln>
        </p:spPr>
        <p:txBody>
          <a:bodyPr lIns="86493" tIns="43247" rIns="86493" bIns="43247"/>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533400" y="1193800"/>
            <a:ext cx="8229600" cy="5130800"/>
          </a:xfrm>
        </p:spPr>
        <p:txBody>
          <a:bodyPr/>
          <a:lstStyle/>
          <a:p>
            <a:r>
              <a:rPr lang="en-US" dirty="0" smtClean="0"/>
              <a:t>Data flow:</a:t>
            </a:r>
            <a:endParaRPr lang="en-US" b="0" dirty="0" smtClean="0"/>
          </a:p>
        </p:txBody>
      </p:sp>
      <p:cxnSp>
        <p:nvCxnSpPr>
          <p:cNvPr id="38" name="Straight Arrow Connector 37"/>
          <p:cNvCxnSpPr/>
          <p:nvPr/>
        </p:nvCxnSpPr>
        <p:spPr bwMode="auto">
          <a:xfrm>
            <a:off x="2209800" y="4876800"/>
            <a:ext cx="4038600" cy="158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28" name="Straight Arrow Connector 27"/>
          <p:cNvCxnSpPr/>
          <p:nvPr/>
        </p:nvCxnSpPr>
        <p:spPr bwMode="auto">
          <a:xfrm>
            <a:off x="2209800" y="3810000"/>
            <a:ext cx="4038600" cy="158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26" name="Straight Arrow Connector 25"/>
          <p:cNvCxnSpPr/>
          <p:nvPr/>
        </p:nvCxnSpPr>
        <p:spPr bwMode="auto">
          <a:xfrm>
            <a:off x="2209800" y="2743200"/>
            <a:ext cx="4038600" cy="158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4098" name="Title 1"/>
          <p:cNvSpPr>
            <a:spLocks noGrp="1"/>
          </p:cNvSpPr>
          <p:nvPr>
            <p:ph type="title"/>
          </p:nvPr>
        </p:nvSpPr>
        <p:spPr/>
        <p:txBody>
          <a:bodyPr/>
          <a:lstStyle/>
          <a:p>
            <a:r>
              <a:rPr lang="en-US" dirty="0" smtClean="0"/>
              <a:t>HPC Simulation and Visualization</a:t>
            </a:r>
          </a:p>
        </p:txBody>
      </p:sp>
      <p:sp>
        <p:nvSpPr>
          <p:cNvPr id="6" name="Rectangle 5"/>
          <p:cNvSpPr/>
          <p:nvPr/>
        </p:nvSpPr>
        <p:spPr bwMode="auto">
          <a:xfrm>
            <a:off x="3657600" y="1981200"/>
            <a:ext cx="1981200" cy="4038600"/>
          </a:xfrm>
          <a:prstGeom prst="rect">
            <a:avLst/>
          </a:prstGeom>
          <a:solidFill>
            <a:schemeClr val="accent1"/>
          </a:solidFill>
          <a:ln w="12700" cap="flat" cmpd="sng" algn="ctr">
            <a:solidFill>
              <a:schemeClr val="tx1"/>
            </a:solidFill>
            <a:prstDash val="solid"/>
            <a:round/>
            <a:headEnd type="none" w="med" len="med"/>
            <a:tailEnd type="none" w="med" len="med"/>
          </a:ln>
          <a:effectLst/>
          <a:scene3d>
            <a:camera prst="orthographicFront"/>
            <a:lightRig rig="balanced" dir="t"/>
          </a:scene3d>
          <a:sp3d extrusionH="76200" prstMaterial="flat">
            <a:bevelT w="165100" prst="coolSlant"/>
            <a:extrusionClr>
              <a:schemeClr val="bg1"/>
            </a:extrusionClr>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charset="0"/>
            </a:endParaRPr>
          </a:p>
        </p:txBody>
      </p:sp>
      <p:sp>
        <p:nvSpPr>
          <p:cNvPr id="7" name="TextBox 6"/>
          <p:cNvSpPr txBox="1"/>
          <p:nvPr/>
        </p:nvSpPr>
        <p:spPr>
          <a:xfrm>
            <a:off x="3810000" y="3581400"/>
            <a:ext cx="1676400" cy="830997"/>
          </a:xfrm>
          <a:prstGeom prst="rect">
            <a:avLst/>
          </a:prstGeom>
          <a:noFill/>
        </p:spPr>
        <p:txBody>
          <a:bodyPr wrap="square" rtlCol="0">
            <a:spAutoFit/>
          </a:bodyPr>
          <a:lstStyle/>
          <a:p>
            <a:pPr algn="ctr"/>
            <a:r>
              <a:rPr lang="en-US" dirty="0" smtClean="0">
                <a:latin typeface="+mn-lt"/>
              </a:rPr>
              <a:t>Akuna</a:t>
            </a:r>
          </a:p>
          <a:p>
            <a:pPr algn="ctr"/>
            <a:r>
              <a:rPr lang="en-US" dirty="0" smtClean="0">
                <a:latin typeface="+mn-lt"/>
              </a:rPr>
              <a:t>(CP ISE)</a:t>
            </a:r>
            <a:endParaRPr lang="en-US" dirty="0">
              <a:latin typeface="+mn-lt"/>
            </a:endParaRPr>
          </a:p>
        </p:txBody>
      </p:sp>
      <p:sp>
        <p:nvSpPr>
          <p:cNvPr id="8" name="Rectangle 7"/>
          <p:cNvSpPr/>
          <p:nvPr/>
        </p:nvSpPr>
        <p:spPr bwMode="auto">
          <a:xfrm>
            <a:off x="6324600" y="1981200"/>
            <a:ext cx="2133600" cy="4038600"/>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a:scene3d>
            <a:camera prst="orthographicFront"/>
            <a:lightRig rig="balanced" dir="t"/>
          </a:scene3d>
          <a:sp3d>
            <a:bevelT w="165100" prst="coolSlan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10" name="TextBox 9"/>
          <p:cNvSpPr txBox="1"/>
          <p:nvPr/>
        </p:nvSpPr>
        <p:spPr>
          <a:xfrm>
            <a:off x="6400800" y="3505200"/>
            <a:ext cx="1981200" cy="1015663"/>
          </a:xfrm>
          <a:prstGeom prst="rect">
            <a:avLst/>
          </a:prstGeom>
          <a:noFill/>
        </p:spPr>
        <p:txBody>
          <a:bodyPr wrap="square" rtlCol="0">
            <a:spAutoFit/>
          </a:bodyPr>
          <a:lstStyle/>
          <a:p>
            <a:pPr algn="ctr"/>
            <a:r>
              <a:rPr lang="en-US" dirty="0" smtClean="0">
                <a:latin typeface="+mn-lt"/>
              </a:rPr>
              <a:t>Visualization </a:t>
            </a:r>
            <a:r>
              <a:rPr lang="en-US" sz="1800" dirty="0" smtClean="0">
                <a:latin typeface="+mn-lt"/>
              </a:rPr>
              <a:t>Applications and Services</a:t>
            </a:r>
            <a:endParaRPr lang="en-US" sz="1800" dirty="0">
              <a:latin typeface="+mn-lt"/>
            </a:endParaRPr>
          </a:p>
        </p:txBody>
      </p:sp>
      <p:sp>
        <p:nvSpPr>
          <p:cNvPr id="15" name="Rectangle 14"/>
          <p:cNvSpPr/>
          <p:nvPr/>
        </p:nvSpPr>
        <p:spPr bwMode="auto">
          <a:xfrm>
            <a:off x="990600" y="2057400"/>
            <a:ext cx="1981200" cy="533400"/>
          </a:xfrm>
          <a:prstGeom prst="rect">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a:scene3d>
            <a:camera prst="orthographicFront"/>
            <a:lightRig rig="balanced" dir="t"/>
          </a:scene3d>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17" name="TextBox 16"/>
          <p:cNvSpPr txBox="1"/>
          <p:nvPr/>
        </p:nvSpPr>
        <p:spPr>
          <a:xfrm>
            <a:off x="1143000" y="2133600"/>
            <a:ext cx="1676400" cy="461665"/>
          </a:xfrm>
          <a:prstGeom prst="rect">
            <a:avLst/>
          </a:prstGeom>
          <a:noFill/>
          <a:scene3d>
            <a:camera prst="orthographicFront"/>
            <a:lightRig rig="threePt" dir="t"/>
          </a:scene3d>
          <a:sp3d/>
        </p:spPr>
        <p:txBody>
          <a:bodyPr wrap="square" rtlCol="0">
            <a:spAutoFit/>
          </a:bodyPr>
          <a:lstStyle/>
          <a:p>
            <a:pPr algn="ctr"/>
            <a:r>
              <a:rPr lang="en-US" dirty="0" smtClean="0">
                <a:latin typeface="+mn-lt"/>
              </a:rPr>
              <a:t>MS</a:t>
            </a:r>
          </a:p>
        </p:txBody>
      </p:sp>
      <p:sp>
        <p:nvSpPr>
          <p:cNvPr id="18" name="Rectangle 17"/>
          <p:cNvSpPr/>
          <p:nvPr/>
        </p:nvSpPr>
        <p:spPr bwMode="auto">
          <a:xfrm>
            <a:off x="990600" y="3124200"/>
            <a:ext cx="1981200" cy="533400"/>
          </a:xfrm>
          <a:prstGeom prst="rect">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a:scene3d>
            <a:camera prst="orthographicFront"/>
            <a:lightRig rig="balanced" dir="t"/>
          </a:scene3d>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19" name="TextBox 18"/>
          <p:cNvSpPr txBox="1"/>
          <p:nvPr/>
        </p:nvSpPr>
        <p:spPr>
          <a:xfrm>
            <a:off x="1143000" y="3200400"/>
            <a:ext cx="1676400" cy="461665"/>
          </a:xfrm>
          <a:prstGeom prst="rect">
            <a:avLst/>
          </a:prstGeom>
          <a:noFill/>
          <a:scene3d>
            <a:camera prst="orthographicFront"/>
            <a:lightRig rig="threePt" dir="t"/>
          </a:scene3d>
          <a:sp3d/>
        </p:spPr>
        <p:txBody>
          <a:bodyPr wrap="square" rtlCol="0">
            <a:spAutoFit/>
          </a:bodyPr>
          <a:lstStyle/>
          <a:p>
            <a:pPr algn="ctr"/>
            <a:r>
              <a:rPr lang="en-US" dirty="0" err="1" smtClean="0">
                <a:latin typeface="+mn-lt"/>
              </a:rPr>
              <a:t>Pika</a:t>
            </a:r>
            <a:endParaRPr lang="en-US" dirty="0" smtClean="0">
              <a:latin typeface="+mn-lt"/>
            </a:endParaRPr>
          </a:p>
        </p:txBody>
      </p:sp>
      <p:sp>
        <p:nvSpPr>
          <p:cNvPr id="20" name="Rectangle 19"/>
          <p:cNvSpPr/>
          <p:nvPr/>
        </p:nvSpPr>
        <p:spPr bwMode="auto">
          <a:xfrm>
            <a:off x="990600" y="4191000"/>
            <a:ext cx="1981200" cy="533400"/>
          </a:xfrm>
          <a:prstGeom prst="rect">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a:scene3d>
            <a:camera prst="orthographicFront"/>
            <a:lightRig rig="balanced" dir="t"/>
          </a:scene3d>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21" name="TextBox 20"/>
          <p:cNvSpPr txBox="1"/>
          <p:nvPr/>
        </p:nvSpPr>
        <p:spPr>
          <a:xfrm>
            <a:off x="1143000" y="4267200"/>
            <a:ext cx="1676400" cy="461665"/>
          </a:xfrm>
          <a:prstGeom prst="rect">
            <a:avLst/>
          </a:prstGeom>
          <a:noFill/>
          <a:scene3d>
            <a:camera prst="orthographicFront"/>
            <a:lightRig rig="threePt" dir="t"/>
          </a:scene3d>
          <a:sp3d/>
        </p:spPr>
        <p:txBody>
          <a:bodyPr wrap="square" rtlCol="0">
            <a:spAutoFit/>
          </a:bodyPr>
          <a:lstStyle/>
          <a:p>
            <a:pPr algn="ctr"/>
            <a:r>
              <a:rPr lang="en-US" dirty="0" err="1" smtClean="0">
                <a:latin typeface="+mn-lt"/>
              </a:rPr>
              <a:t>Amanzi</a:t>
            </a:r>
            <a:endParaRPr lang="en-US" dirty="0" smtClean="0">
              <a:latin typeface="+mn-lt"/>
            </a:endParaRPr>
          </a:p>
        </p:txBody>
      </p:sp>
      <p:sp>
        <p:nvSpPr>
          <p:cNvPr id="22" name="Down Arrow 21"/>
          <p:cNvSpPr/>
          <p:nvPr/>
        </p:nvSpPr>
        <p:spPr bwMode="auto">
          <a:xfrm>
            <a:off x="1676400" y="2667000"/>
            <a:ext cx="609600" cy="381000"/>
          </a:xfrm>
          <a:prstGeom prst="downArrow">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a:scene3d>
            <a:camera prst="orthographicFront"/>
            <a:lightRig rig="threePt" dir="t"/>
          </a:scene3d>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23" name="Down Arrow 22"/>
          <p:cNvSpPr/>
          <p:nvPr/>
        </p:nvSpPr>
        <p:spPr bwMode="auto">
          <a:xfrm>
            <a:off x="1676400" y="3733800"/>
            <a:ext cx="609600" cy="381000"/>
          </a:xfrm>
          <a:prstGeom prst="downArrow">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a:scene3d>
            <a:camera prst="orthographicFront"/>
            <a:lightRig rig="threePt" dir="t"/>
          </a:scene3d>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24" name="TextBox 23"/>
          <p:cNvSpPr txBox="1"/>
          <p:nvPr/>
        </p:nvSpPr>
        <p:spPr>
          <a:xfrm>
            <a:off x="762000" y="2667000"/>
            <a:ext cx="914400" cy="338554"/>
          </a:xfrm>
          <a:prstGeom prst="rect">
            <a:avLst/>
          </a:prstGeom>
          <a:noFill/>
          <a:scene3d>
            <a:camera prst="orthographicFront"/>
            <a:lightRig rig="threePt" dir="t"/>
          </a:scene3d>
          <a:sp3d/>
        </p:spPr>
        <p:txBody>
          <a:bodyPr wrap="square" rtlCol="0">
            <a:spAutoFit/>
          </a:bodyPr>
          <a:lstStyle/>
          <a:p>
            <a:pPr algn="r"/>
            <a:r>
              <a:rPr lang="en-US" sz="1600" dirty="0" smtClean="0">
                <a:latin typeface="+mn-lt"/>
              </a:rPr>
              <a:t>XML</a:t>
            </a:r>
            <a:endParaRPr lang="en-US" sz="1600" dirty="0">
              <a:latin typeface="+mn-lt"/>
            </a:endParaRPr>
          </a:p>
        </p:txBody>
      </p:sp>
      <p:sp>
        <p:nvSpPr>
          <p:cNvPr id="29" name="TextBox 28"/>
          <p:cNvSpPr txBox="1"/>
          <p:nvPr/>
        </p:nvSpPr>
        <p:spPr>
          <a:xfrm>
            <a:off x="533400" y="3733800"/>
            <a:ext cx="1143000" cy="338554"/>
          </a:xfrm>
          <a:prstGeom prst="rect">
            <a:avLst/>
          </a:prstGeom>
          <a:noFill/>
          <a:scene3d>
            <a:camera prst="orthographicFront"/>
            <a:lightRig rig="threePt" dir="t"/>
          </a:scene3d>
          <a:sp3d/>
        </p:spPr>
        <p:txBody>
          <a:bodyPr wrap="square" rtlCol="0">
            <a:spAutoFit/>
          </a:bodyPr>
          <a:lstStyle/>
          <a:p>
            <a:pPr algn="r"/>
            <a:r>
              <a:rPr lang="en-US" sz="1600" dirty="0" smtClean="0">
                <a:latin typeface="+mn-lt"/>
              </a:rPr>
              <a:t>HPC Input</a:t>
            </a:r>
            <a:endParaRPr lang="en-US" sz="1600" dirty="0">
              <a:latin typeface="+mn-lt"/>
            </a:endParaRPr>
          </a:p>
        </p:txBody>
      </p:sp>
      <p:sp>
        <p:nvSpPr>
          <p:cNvPr id="30" name="Right Arrow 29"/>
          <p:cNvSpPr/>
          <p:nvPr/>
        </p:nvSpPr>
        <p:spPr bwMode="auto">
          <a:xfrm>
            <a:off x="5715000" y="3048000"/>
            <a:ext cx="533400" cy="609600"/>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32" name="Right Arrow 31"/>
          <p:cNvSpPr/>
          <p:nvPr/>
        </p:nvSpPr>
        <p:spPr bwMode="auto">
          <a:xfrm rot="10800000">
            <a:off x="5715000" y="4114800"/>
            <a:ext cx="533400" cy="609600"/>
          </a:xfrm>
          <a:prstGeom prst="rightArrow">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33" name="Rectangle 32"/>
          <p:cNvSpPr/>
          <p:nvPr/>
        </p:nvSpPr>
        <p:spPr bwMode="auto">
          <a:xfrm>
            <a:off x="990600" y="5257800"/>
            <a:ext cx="1981200" cy="533400"/>
          </a:xfrm>
          <a:prstGeom prst="rect">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a:scene3d>
            <a:camera prst="orthographicFront"/>
            <a:lightRig rig="balanced" dir="t"/>
          </a:scene3d>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34" name="TextBox 33"/>
          <p:cNvSpPr txBox="1"/>
          <p:nvPr/>
        </p:nvSpPr>
        <p:spPr>
          <a:xfrm>
            <a:off x="990600" y="5334000"/>
            <a:ext cx="1981200" cy="461665"/>
          </a:xfrm>
          <a:prstGeom prst="rect">
            <a:avLst/>
          </a:prstGeom>
          <a:noFill/>
          <a:scene3d>
            <a:camera prst="orthographicFront"/>
            <a:lightRig rig="threePt" dir="t"/>
          </a:scene3d>
          <a:sp3d/>
        </p:spPr>
        <p:txBody>
          <a:bodyPr wrap="square" rtlCol="0">
            <a:spAutoFit/>
          </a:bodyPr>
          <a:lstStyle/>
          <a:p>
            <a:pPr algn="ctr"/>
            <a:r>
              <a:rPr lang="en-US" dirty="0" smtClean="0">
                <a:latin typeface="+mn-lt"/>
              </a:rPr>
              <a:t>UQ</a:t>
            </a:r>
          </a:p>
        </p:txBody>
      </p:sp>
      <p:sp>
        <p:nvSpPr>
          <p:cNvPr id="35" name="Down Arrow 34"/>
          <p:cNvSpPr/>
          <p:nvPr/>
        </p:nvSpPr>
        <p:spPr bwMode="auto">
          <a:xfrm>
            <a:off x="1676400" y="4800600"/>
            <a:ext cx="609600" cy="381000"/>
          </a:xfrm>
          <a:prstGeom prst="downArrow">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a:scene3d>
            <a:camera prst="orthographicFront"/>
            <a:lightRig rig="threePt" dir="t"/>
          </a:scene3d>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36" name="TextBox 35"/>
          <p:cNvSpPr txBox="1"/>
          <p:nvPr/>
        </p:nvSpPr>
        <p:spPr>
          <a:xfrm>
            <a:off x="533400" y="4800600"/>
            <a:ext cx="1143000" cy="338554"/>
          </a:xfrm>
          <a:prstGeom prst="rect">
            <a:avLst/>
          </a:prstGeom>
          <a:noFill/>
          <a:scene3d>
            <a:camera prst="orthographicFront"/>
            <a:lightRig rig="threePt" dir="t"/>
          </a:scene3d>
          <a:sp3d/>
        </p:spPr>
        <p:txBody>
          <a:bodyPr wrap="square" rtlCol="0">
            <a:spAutoFit/>
          </a:bodyPr>
          <a:lstStyle/>
          <a:p>
            <a:pPr algn="r"/>
            <a:r>
              <a:rPr lang="en-US" sz="1600" dirty="0" smtClean="0">
                <a:latin typeface="+mn-lt"/>
              </a:rPr>
              <a:t>XDMF</a:t>
            </a:r>
            <a:endParaRPr lang="en-US" sz="1600" dirty="0">
              <a:latin typeface="+mn-lt"/>
            </a:endParaRPr>
          </a:p>
        </p:txBody>
      </p:sp>
      <p:sp>
        <p:nvSpPr>
          <p:cNvPr id="39" name="Left-Right Arrow 38"/>
          <p:cNvSpPr/>
          <p:nvPr/>
        </p:nvSpPr>
        <p:spPr bwMode="auto">
          <a:xfrm>
            <a:off x="3048000" y="2209800"/>
            <a:ext cx="533400" cy="304800"/>
          </a:xfrm>
          <a:prstGeom prst="leftRightArrow">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40" name="Left-Right Arrow 39"/>
          <p:cNvSpPr/>
          <p:nvPr/>
        </p:nvSpPr>
        <p:spPr bwMode="auto">
          <a:xfrm>
            <a:off x="3048000" y="5410200"/>
            <a:ext cx="533400" cy="304800"/>
          </a:xfrm>
          <a:prstGeom prst="leftRightArrow">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41" name="Left-Right Arrow 40"/>
          <p:cNvSpPr/>
          <p:nvPr/>
        </p:nvSpPr>
        <p:spPr bwMode="auto">
          <a:xfrm>
            <a:off x="3048000" y="4267200"/>
            <a:ext cx="533400" cy="304800"/>
          </a:xfrm>
          <a:prstGeom prst="leftRightArrow">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42" name="Left-Right Arrow 41"/>
          <p:cNvSpPr/>
          <p:nvPr/>
        </p:nvSpPr>
        <p:spPr bwMode="auto">
          <a:xfrm>
            <a:off x="3048000" y="3200400"/>
            <a:ext cx="533400" cy="304800"/>
          </a:xfrm>
          <a:prstGeom prst="leftRightArrow">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smtClean="0"/>
              <a:t>Collaboration and Integration</a:t>
            </a:r>
            <a:endParaRPr lang="en-US" dirty="0" smtClean="0"/>
          </a:p>
        </p:txBody>
      </p:sp>
      <p:sp>
        <p:nvSpPr>
          <p:cNvPr id="3075" name="Content Placeholder 2"/>
          <p:cNvSpPr>
            <a:spLocks noGrp="1"/>
          </p:cNvSpPr>
          <p:nvPr>
            <p:ph idx="1"/>
          </p:nvPr>
        </p:nvSpPr>
        <p:spPr>
          <a:xfrm>
            <a:off x="533400" y="1193800"/>
            <a:ext cx="7924800" cy="5130800"/>
          </a:xfrm>
        </p:spPr>
        <p:txBody>
          <a:bodyPr/>
          <a:lstStyle/>
          <a:p>
            <a:r>
              <a:rPr lang="en-US" dirty="0" smtClean="0"/>
              <a:t>Cross-thrust integration:</a:t>
            </a:r>
          </a:p>
          <a:p>
            <a:pPr lvl="1"/>
            <a:r>
              <a:rPr lang="en-US" dirty="0" smtClean="0"/>
              <a:t>Data Management (DM)</a:t>
            </a:r>
          </a:p>
          <a:p>
            <a:pPr lvl="1"/>
            <a:r>
              <a:rPr lang="en-US" dirty="0" smtClean="0"/>
              <a:t>Core Platform Integrated</a:t>
            </a:r>
            <a:br>
              <a:rPr lang="en-US" dirty="0" smtClean="0"/>
            </a:br>
            <a:r>
              <a:rPr lang="en-US" dirty="0" smtClean="0"/>
              <a:t>Software Environment (CP ISE)</a:t>
            </a:r>
          </a:p>
          <a:p>
            <a:pPr lvl="1"/>
            <a:r>
              <a:rPr lang="en-US" dirty="0" smtClean="0"/>
              <a:t>Model Setup (MS)</a:t>
            </a:r>
          </a:p>
          <a:p>
            <a:pPr lvl="1"/>
            <a:r>
              <a:rPr lang="en-US" dirty="0" smtClean="0"/>
              <a:t>Parameter Estimation (PE)</a:t>
            </a:r>
          </a:p>
          <a:p>
            <a:pPr lvl="1"/>
            <a:r>
              <a:rPr lang="en-US" dirty="0" smtClean="0"/>
              <a:t>High Performance Computing/</a:t>
            </a:r>
          </a:p>
          <a:p>
            <a:pPr lvl="1">
              <a:buNone/>
            </a:pPr>
            <a:r>
              <a:rPr lang="en-US" dirty="0" smtClean="0"/>
              <a:t>	Simulation (HPC)</a:t>
            </a:r>
          </a:p>
          <a:p>
            <a:pPr lvl="1"/>
            <a:r>
              <a:rPr lang="en-US" dirty="0" smtClean="0"/>
              <a:t>Uncertainty Quantification (UQ)</a:t>
            </a:r>
          </a:p>
          <a:p>
            <a:r>
              <a:rPr lang="en-US" dirty="0" smtClean="0"/>
              <a:t>Use case</a:t>
            </a:r>
            <a:r>
              <a:rPr lang="en-US" dirty="0" smtClean="0"/>
              <a:t/>
            </a:r>
            <a:br>
              <a:rPr lang="en-US" dirty="0" smtClean="0"/>
            </a:br>
            <a:r>
              <a:rPr lang="en-US" dirty="0" smtClean="0"/>
              <a:t>(F site: MS, </a:t>
            </a:r>
            <a:r>
              <a:rPr lang="en-US" dirty="0" err="1" smtClean="0"/>
              <a:t>Pika</a:t>
            </a:r>
            <a:r>
              <a:rPr lang="en-US" dirty="0" smtClean="0"/>
              <a:t>, </a:t>
            </a:r>
            <a:r>
              <a:rPr lang="en-US" dirty="0" err="1" smtClean="0"/>
              <a:t>Amanzi</a:t>
            </a:r>
            <a:r>
              <a:rPr lang="en-US" dirty="0" smtClean="0"/>
              <a:t>, Vis/UQ)</a:t>
            </a:r>
          </a:p>
          <a:p>
            <a:r>
              <a:rPr lang="en-US" dirty="0" smtClean="0"/>
              <a:t>Provenance</a:t>
            </a:r>
          </a:p>
        </p:txBody>
      </p:sp>
      <p:sp>
        <p:nvSpPr>
          <p:cNvPr id="4" name="Can 3"/>
          <p:cNvSpPr/>
          <p:nvPr/>
        </p:nvSpPr>
        <p:spPr bwMode="auto">
          <a:xfrm>
            <a:off x="7620000" y="1295400"/>
            <a:ext cx="533400" cy="685800"/>
          </a:xfrm>
          <a:prstGeom prst="can">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DM</a:t>
            </a:r>
          </a:p>
        </p:txBody>
      </p:sp>
      <p:pic>
        <p:nvPicPr>
          <p:cNvPr id="1026" name="Picture 2" descr="C:\Users\jmeyer\AppData\Local\Microsoft\Windows\Temporary Internet Files\Content.IE5\N2OFKI5O\MP900387953[1].jpg"/>
          <p:cNvPicPr>
            <a:picLocks noChangeAspect="1" noChangeArrowheads="1"/>
          </p:cNvPicPr>
          <p:nvPr/>
        </p:nvPicPr>
        <p:blipFill>
          <a:blip r:embed="rId2" cstate="print"/>
          <a:srcRect/>
          <a:stretch>
            <a:fillRect/>
          </a:stretch>
        </p:blipFill>
        <p:spPr bwMode="auto">
          <a:xfrm>
            <a:off x="7239000" y="2057400"/>
            <a:ext cx="1158875" cy="826906"/>
          </a:xfrm>
          <a:prstGeom prst="rect">
            <a:avLst/>
          </a:prstGeom>
          <a:noFill/>
          <a:effectLst>
            <a:outerShdw blurRad="50800" dist="38100" dir="2700000" algn="tl" rotWithShape="0">
              <a:prstClr val="black">
                <a:alpha val="40000"/>
              </a:prstClr>
            </a:outerShdw>
          </a:effectLst>
        </p:spPr>
      </p:pic>
      <p:sp>
        <p:nvSpPr>
          <p:cNvPr id="1027" name="mainfrm"/>
          <p:cNvSpPr>
            <a:spLocks noEditPoints="1" noChangeArrowheads="1"/>
          </p:cNvSpPr>
          <p:nvPr/>
        </p:nvSpPr>
        <p:spPr bwMode="auto">
          <a:xfrm>
            <a:off x="7162800" y="3810000"/>
            <a:ext cx="1249069" cy="1030288"/>
          </a:xfrm>
          <a:custGeom>
            <a:avLst/>
            <a:gdLst>
              <a:gd name="T0" fmla="*/ 0 w 21600"/>
              <a:gd name="T1" fmla="*/ 0 h 21600"/>
              <a:gd name="T2" fmla="*/ 10800 w 21600"/>
              <a:gd name="T3" fmla="*/ 0 h 21600"/>
              <a:gd name="T4" fmla="*/ 21600 w 21600"/>
              <a:gd name="T5" fmla="*/ 0 h 21600"/>
              <a:gd name="T6" fmla="*/ 21600 w 21600"/>
              <a:gd name="T7" fmla="*/ 10800 h 21600"/>
              <a:gd name="T8" fmla="*/ 20603 w 21600"/>
              <a:gd name="T9" fmla="*/ 21600 h 21600"/>
              <a:gd name="T10" fmla="*/ 10800 w 21600"/>
              <a:gd name="T11" fmla="*/ 21600 h 21600"/>
              <a:gd name="T12" fmla="*/ 1163 w 21600"/>
              <a:gd name="T13" fmla="*/ 21600 h 21600"/>
              <a:gd name="T14" fmla="*/ 0 w 21600"/>
              <a:gd name="T15" fmla="*/ 10800 h 21600"/>
              <a:gd name="T16" fmla="*/ 332 w 21600"/>
              <a:gd name="T17" fmla="*/ 22174 h 21600"/>
              <a:gd name="T18" fmla="*/ 21579 w 21600"/>
              <a:gd name="T19" fmla="*/ 27914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10885"/>
                </a:moveTo>
                <a:lnTo>
                  <a:pt x="21600" y="0"/>
                </a:lnTo>
                <a:lnTo>
                  <a:pt x="10634" y="0"/>
                </a:lnTo>
                <a:lnTo>
                  <a:pt x="0" y="0"/>
                </a:lnTo>
                <a:lnTo>
                  <a:pt x="0" y="10885"/>
                </a:lnTo>
                <a:lnTo>
                  <a:pt x="0" y="19729"/>
                </a:lnTo>
                <a:lnTo>
                  <a:pt x="1163" y="19729"/>
                </a:lnTo>
                <a:lnTo>
                  <a:pt x="1163" y="21600"/>
                </a:lnTo>
                <a:lnTo>
                  <a:pt x="10800" y="21600"/>
                </a:lnTo>
                <a:lnTo>
                  <a:pt x="20603" y="21600"/>
                </a:lnTo>
                <a:lnTo>
                  <a:pt x="20603" y="19729"/>
                </a:lnTo>
                <a:lnTo>
                  <a:pt x="21600" y="19729"/>
                </a:lnTo>
                <a:lnTo>
                  <a:pt x="21600" y="10885"/>
                </a:lnTo>
                <a:close/>
              </a:path>
              <a:path w="21600" h="21600" extrusionOk="0">
                <a:moveTo>
                  <a:pt x="1163" y="19729"/>
                </a:moveTo>
                <a:lnTo>
                  <a:pt x="4320" y="19729"/>
                </a:lnTo>
                <a:lnTo>
                  <a:pt x="16449" y="19729"/>
                </a:lnTo>
                <a:lnTo>
                  <a:pt x="20603" y="19729"/>
                </a:lnTo>
                <a:lnTo>
                  <a:pt x="1163" y="19729"/>
                </a:lnTo>
                <a:moveTo>
                  <a:pt x="1495" y="2381"/>
                </a:moveTo>
                <a:lnTo>
                  <a:pt x="2160" y="2381"/>
                </a:lnTo>
                <a:lnTo>
                  <a:pt x="4985" y="2381"/>
                </a:lnTo>
                <a:lnTo>
                  <a:pt x="5982" y="2381"/>
                </a:lnTo>
                <a:lnTo>
                  <a:pt x="1495" y="2381"/>
                </a:lnTo>
                <a:lnTo>
                  <a:pt x="1495" y="3402"/>
                </a:lnTo>
                <a:lnTo>
                  <a:pt x="2160" y="3402"/>
                </a:lnTo>
                <a:lnTo>
                  <a:pt x="4985" y="3402"/>
                </a:lnTo>
                <a:lnTo>
                  <a:pt x="5982" y="3402"/>
                </a:lnTo>
                <a:lnTo>
                  <a:pt x="1495" y="3402"/>
                </a:lnTo>
                <a:lnTo>
                  <a:pt x="1495" y="4422"/>
                </a:lnTo>
                <a:lnTo>
                  <a:pt x="2160" y="4422"/>
                </a:lnTo>
                <a:lnTo>
                  <a:pt x="4985" y="4422"/>
                </a:lnTo>
                <a:lnTo>
                  <a:pt x="5982" y="4422"/>
                </a:lnTo>
                <a:lnTo>
                  <a:pt x="1495" y="4422"/>
                </a:lnTo>
                <a:lnTo>
                  <a:pt x="1495" y="5443"/>
                </a:lnTo>
                <a:lnTo>
                  <a:pt x="2160" y="5443"/>
                </a:lnTo>
                <a:lnTo>
                  <a:pt x="4985" y="5443"/>
                </a:lnTo>
                <a:lnTo>
                  <a:pt x="5982" y="5443"/>
                </a:lnTo>
                <a:lnTo>
                  <a:pt x="1495" y="5443"/>
                </a:lnTo>
                <a:lnTo>
                  <a:pt x="1495" y="6463"/>
                </a:lnTo>
                <a:lnTo>
                  <a:pt x="2160" y="6463"/>
                </a:lnTo>
                <a:lnTo>
                  <a:pt x="4985" y="6463"/>
                </a:lnTo>
                <a:lnTo>
                  <a:pt x="5982" y="6463"/>
                </a:lnTo>
                <a:lnTo>
                  <a:pt x="1495" y="6463"/>
                </a:lnTo>
                <a:lnTo>
                  <a:pt x="1495" y="7483"/>
                </a:lnTo>
                <a:lnTo>
                  <a:pt x="2160" y="7483"/>
                </a:lnTo>
                <a:lnTo>
                  <a:pt x="4985" y="7483"/>
                </a:lnTo>
                <a:lnTo>
                  <a:pt x="5982" y="7483"/>
                </a:lnTo>
                <a:lnTo>
                  <a:pt x="1495" y="7483"/>
                </a:lnTo>
                <a:lnTo>
                  <a:pt x="1495" y="8504"/>
                </a:lnTo>
                <a:lnTo>
                  <a:pt x="2160" y="8504"/>
                </a:lnTo>
                <a:lnTo>
                  <a:pt x="4985" y="8504"/>
                </a:lnTo>
                <a:lnTo>
                  <a:pt x="5982" y="8504"/>
                </a:lnTo>
                <a:lnTo>
                  <a:pt x="1495" y="8504"/>
                </a:lnTo>
                <a:lnTo>
                  <a:pt x="1495" y="9524"/>
                </a:lnTo>
                <a:lnTo>
                  <a:pt x="2160" y="9524"/>
                </a:lnTo>
                <a:lnTo>
                  <a:pt x="4985" y="9524"/>
                </a:lnTo>
                <a:lnTo>
                  <a:pt x="5982" y="9524"/>
                </a:lnTo>
                <a:lnTo>
                  <a:pt x="1495" y="9524"/>
                </a:lnTo>
                <a:lnTo>
                  <a:pt x="1495" y="10545"/>
                </a:lnTo>
                <a:lnTo>
                  <a:pt x="2160" y="10545"/>
                </a:lnTo>
                <a:lnTo>
                  <a:pt x="4985" y="10545"/>
                </a:lnTo>
                <a:lnTo>
                  <a:pt x="5982" y="10545"/>
                </a:lnTo>
                <a:lnTo>
                  <a:pt x="1495" y="10545"/>
                </a:lnTo>
                <a:lnTo>
                  <a:pt x="1495" y="11565"/>
                </a:lnTo>
                <a:lnTo>
                  <a:pt x="2160" y="11565"/>
                </a:lnTo>
                <a:lnTo>
                  <a:pt x="4985" y="11565"/>
                </a:lnTo>
                <a:lnTo>
                  <a:pt x="5982" y="11565"/>
                </a:lnTo>
                <a:lnTo>
                  <a:pt x="1495" y="11565"/>
                </a:lnTo>
                <a:lnTo>
                  <a:pt x="1495" y="12586"/>
                </a:lnTo>
                <a:lnTo>
                  <a:pt x="2160" y="12586"/>
                </a:lnTo>
                <a:lnTo>
                  <a:pt x="4985" y="12586"/>
                </a:lnTo>
                <a:lnTo>
                  <a:pt x="5982" y="12586"/>
                </a:lnTo>
                <a:lnTo>
                  <a:pt x="1495" y="12586"/>
                </a:lnTo>
                <a:lnTo>
                  <a:pt x="1495" y="13606"/>
                </a:lnTo>
                <a:lnTo>
                  <a:pt x="2160" y="13606"/>
                </a:lnTo>
                <a:lnTo>
                  <a:pt x="4985" y="13606"/>
                </a:lnTo>
                <a:lnTo>
                  <a:pt x="5982" y="13606"/>
                </a:lnTo>
                <a:lnTo>
                  <a:pt x="1495" y="13606"/>
                </a:lnTo>
                <a:lnTo>
                  <a:pt x="1495" y="14627"/>
                </a:lnTo>
                <a:lnTo>
                  <a:pt x="2160" y="14627"/>
                </a:lnTo>
                <a:lnTo>
                  <a:pt x="4985" y="14627"/>
                </a:lnTo>
                <a:lnTo>
                  <a:pt x="5982" y="14627"/>
                </a:lnTo>
                <a:lnTo>
                  <a:pt x="1495" y="14627"/>
                </a:lnTo>
                <a:lnTo>
                  <a:pt x="1495" y="15647"/>
                </a:lnTo>
                <a:lnTo>
                  <a:pt x="2160" y="15647"/>
                </a:lnTo>
                <a:lnTo>
                  <a:pt x="4985" y="15647"/>
                </a:lnTo>
                <a:lnTo>
                  <a:pt x="5982" y="15647"/>
                </a:lnTo>
                <a:lnTo>
                  <a:pt x="1495" y="15647"/>
                </a:lnTo>
                <a:lnTo>
                  <a:pt x="1495" y="16668"/>
                </a:lnTo>
                <a:lnTo>
                  <a:pt x="2160" y="16668"/>
                </a:lnTo>
                <a:lnTo>
                  <a:pt x="4985" y="16668"/>
                </a:lnTo>
                <a:lnTo>
                  <a:pt x="5982" y="16668"/>
                </a:lnTo>
                <a:lnTo>
                  <a:pt x="1495" y="16668"/>
                </a:lnTo>
                <a:lnTo>
                  <a:pt x="1495" y="17688"/>
                </a:lnTo>
                <a:lnTo>
                  <a:pt x="2160" y="17688"/>
                </a:lnTo>
                <a:lnTo>
                  <a:pt x="4985" y="17688"/>
                </a:lnTo>
                <a:lnTo>
                  <a:pt x="5982" y="17688"/>
                </a:lnTo>
                <a:lnTo>
                  <a:pt x="1495" y="17688"/>
                </a:lnTo>
                <a:moveTo>
                  <a:pt x="1994" y="19729"/>
                </a:moveTo>
                <a:lnTo>
                  <a:pt x="1994" y="20069"/>
                </a:lnTo>
                <a:lnTo>
                  <a:pt x="1994" y="21260"/>
                </a:lnTo>
                <a:lnTo>
                  <a:pt x="1994" y="21600"/>
                </a:lnTo>
                <a:lnTo>
                  <a:pt x="1994" y="19729"/>
                </a:lnTo>
                <a:lnTo>
                  <a:pt x="2658" y="19729"/>
                </a:lnTo>
                <a:lnTo>
                  <a:pt x="2658" y="20069"/>
                </a:lnTo>
                <a:lnTo>
                  <a:pt x="2658" y="21260"/>
                </a:lnTo>
                <a:lnTo>
                  <a:pt x="2658" y="21600"/>
                </a:lnTo>
                <a:lnTo>
                  <a:pt x="2658" y="19729"/>
                </a:lnTo>
                <a:lnTo>
                  <a:pt x="3489" y="19729"/>
                </a:lnTo>
                <a:lnTo>
                  <a:pt x="3489" y="20069"/>
                </a:lnTo>
                <a:lnTo>
                  <a:pt x="3489" y="21260"/>
                </a:lnTo>
                <a:lnTo>
                  <a:pt x="3489" y="21600"/>
                </a:lnTo>
                <a:lnTo>
                  <a:pt x="3489" y="19729"/>
                </a:lnTo>
                <a:lnTo>
                  <a:pt x="4320" y="19729"/>
                </a:lnTo>
                <a:lnTo>
                  <a:pt x="4320" y="20069"/>
                </a:lnTo>
                <a:lnTo>
                  <a:pt x="4320" y="21260"/>
                </a:lnTo>
                <a:lnTo>
                  <a:pt x="4320" y="21600"/>
                </a:lnTo>
                <a:lnTo>
                  <a:pt x="4320" y="19729"/>
                </a:lnTo>
                <a:lnTo>
                  <a:pt x="5151" y="19729"/>
                </a:lnTo>
                <a:lnTo>
                  <a:pt x="5151" y="20069"/>
                </a:lnTo>
                <a:lnTo>
                  <a:pt x="5151" y="21260"/>
                </a:lnTo>
                <a:lnTo>
                  <a:pt x="5151" y="21600"/>
                </a:lnTo>
                <a:lnTo>
                  <a:pt x="5151" y="19729"/>
                </a:lnTo>
                <a:lnTo>
                  <a:pt x="5982" y="19729"/>
                </a:lnTo>
                <a:lnTo>
                  <a:pt x="5982" y="20069"/>
                </a:lnTo>
                <a:lnTo>
                  <a:pt x="5982" y="21260"/>
                </a:lnTo>
                <a:lnTo>
                  <a:pt x="5982" y="21600"/>
                </a:lnTo>
                <a:lnTo>
                  <a:pt x="5982" y="19729"/>
                </a:lnTo>
                <a:lnTo>
                  <a:pt x="6812" y="19729"/>
                </a:lnTo>
                <a:lnTo>
                  <a:pt x="6812" y="20069"/>
                </a:lnTo>
                <a:lnTo>
                  <a:pt x="6812" y="21260"/>
                </a:lnTo>
                <a:lnTo>
                  <a:pt x="6812" y="21600"/>
                </a:lnTo>
                <a:lnTo>
                  <a:pt x="6812" y="19729"/>
                </a:lnTo>
                <a:lnTo>
                  <a:pt x="7643" y="19729"/>
                </a:lnTo>
                <a:lnTo>
                  <a:pt x="7643" y="20069"/>
                </a:lnTo>
                <a:lnTo>
                  <a:pt x="7643" y="21260"/>
                </a:lnTo>
                <a:lnTo>
                  <a:pt x="7643" y="21600"/>
                </a:lnTo>
                <a:lnTo>
                  <a:pt x="7643" y="19729"/>
                </a:lnTo>
                <a:lnTo>
                  <a:pt x="8474" y="19729"/>
                </a:lnTo>
                <a:lnTo>
                  <a:pt x="8474" y="20069"/>
                </a:lnTo>
                <a:lnTo>
                  <a:pt x="8474" y="21260"/>
                </a:lnTo>
                <a:lnTo>
                  <a:pt x="8474" y="21600"/>
                </a:lnTo>
                <a:lnTo>
                  <a:pt x="8474" y="19729"/>
                </a:lnTo>
                <a:lnTo>
                  <a:pt x="9305" y="19729"/>
                </a:lnTo>
                <a:lnTo>
                  <a:pt x="9305" y="20069"/>
                </a:lnTo>
                <a:lnTo>
                  <a:pt x="9305" y="21260"/>
                </a:lnTo>
                <a:lnTo>
                  <a:pt x="9305" y="21600"/>
                </a:lnTo>
                <a:lnTo>
                  <a:pt x="9305" y="19729"/>
                </a:lnTo>
                <a:lnTo>
                  <a:pt x="10135" y="19729"/>
                </a:lnTo>
                <a:lnTo>
                  <a:pt x="10135" y="20069"/>
                </a:lnTo>
                <a:lnTo>
                  <a:pt x="10135" y="21260"/>
                </a:lnTo>
                <a:lnTo>
                  <a:pt x="10135" y="21600"/>
                </a:lnTo>
                <a:lnTo>
                  <a:pt x="10135" y="19729"/>
                </a:lnTo>
                <a:lnTo>
                  <a:pt x="10966" y="19729"/>
                </a:lnTo>
                <a:lnTo>
                  <a:pt x="10966" y="20069"/>
                </a:lnTo>
                <a:lnTo>
                  <a:pt x="10966" y="21260"/>
                </a:lnTo>
                <a:lnTo>
                  <a:pt x="10966" y="21600"/>
                </a:lnTo>
                <a:lnTo>
                  <a:pt x="10966" y="19729"/>
                </a:lnTo>
                <a:lnTo>
                  <a:pt x="11797" y="19729"/>
                </a:lnTo>
                <a:lnTo>
                  <a:pt x="11797" y="20069"/>
                </a:lnTo>
                <a:lnTo>
                  <a:pt x="11797" y="21260"/>
                </a:lnTo>
                <a:lnTo>
                  <a:pt x="11797" y="21600"/>
                </a:lnTo>
                <a:lnTo>
                  <a:pt x="11797" y="19729"/>
                </a:lnTo>
                <a:lnTo>
                  <a:pt x="12462" y="19729"/>
                </a:lnTo>
                <a:lnTo>
                  <a:pt x="12462" y="20069"/>
                </a:lnTo>
                <a:lnTo>
                  <a:pt x="12462" y="21260"/>
                </a:lnTo>
                <a:lnTo>
                  <a:pt x="12462" y="21600"/>
                </a:lnTo>
                <a:lnTo>
                  <a:pt x="12462" y="19729"/>
                </a:lnTo>
                <a:lnTo>
                  <a:pt x="13292" y="19729"/>
                </a:lnTo>
                <a:lnTo>
                  <a:pt x="13292" y="20069"/>
                </a:lnTo>
                <a:lnTo>
                  <a:pt x="13292" y="21260"/>
                </a:lnTo>
                <a:lnTo>
                  <a:pt x="13292" y="21600"/>
                </a:lnTo>
                <a:lnTo>
                  <a:pt x="13292" y="19729"/>
                </a:lnTo>
                <a:lnTo>
                  <a:pt x="14123" y="19729"/>
                </a:lnTo>
                <a:lnTo>
                  <a:pt x="14123" y="20069"/>
                </a:lnTo>
                <a:lnTo>
                  <a:pt x="14123" y="21260"/>
                </a:lnTo>
                <a:lnTo>
                  <a:pt x="14123" y="21600"/>
                </a:lnTo>
                <a:lnTo>
                  <a:pt x="14123" y="19729"/>
                </a:lnTo>
                <a:lnTo>
                  <a:pt x="14954" y="19729"/>
                </a:lnTo>
                <a:lnTo>
                  <a:pt x="14954" y="20069"/>
                </a:lnTo>
                <a:lnTo>
                  <a:pt x="14954" y="21260"/>
                </a:lnTo>
                <a:lnTo>
                  <a:pt x="14954" y="21600"/>
                </a:lnTo>
                <a:lnTo>
                  <a:pt x="14954" y="19729"/>
                </a:lnTo>
                <a:lnTo>
                  <a:pt x="15785" y="19729"/>
                </a:lnTo>
                <a:lnTo>
                  <a:pt x="15785" y="20069"/>
                </a:lnTo>
                <a:lnTo>
                  <a:pt x="15785" y="21260"/>
                </a:lnTo>
                <a:lnTo>
                  <a:pt x="15785" y="21600"/>
                </a:lnTo>
                <a:lnTo>
                  <a:pt x="15785" y="19729"/>
                </a:lnTo>
                <a:lnTo>
                  <a:pt x="16615" y="19729"/>
                </a:lnTo>
                <a:lnTo>
                  <a:pt x="16615" y="20069"/>
                </a:lnTo>
                <a:lnTo>
                  <a:pt x="16615" y="21260"/>
                </a:lnTo>
                <a:lnTo>
                  <a:pt x="16615" y="21600"/>
                </a:lnTo>
                <a:lnTo>
                  <a:pt x="16615" y="19729"/>
                </a:lnTo>
                <a:lnTo>
                  <a:pt x="17446" y="19729"/>
                </a:lnTo>
                <a:lnTo>
                  <a:pt x="17446" y="20069"/>
                </a:lnTo>
                <a:lnTo>
                  <a:pt x="17446" y="21260"/>
                </a:lnTo>
                <a:lnTo>
                  <a:pt x="17446" y="21600"/>
                </a:lnTo>
                <a:lnTo>
                  <a:pt x="17446" y="19729"/>
                </a:lnTo>
                <a:lnTo>
                  <a:pt x="18277" y="19729"/>
                </a:lnTo>
                <a:lnTo>
                  <a:pt x="18277" y="20069"/>
                </a:lnTo>
                <a:lnTo>
                  <a:pt x="18277" y="21260"/>
                </a:lnTo>
                <a:lnTo>
                  <a:pt x="18277" y="21600"/>
                </a:lnTo>
                <a:lnTo>
                  <a:pt x="18277" y="19729"/>
                </a:lnTo>
                <a:lnTo>
                  <a:pt x="19108" y="19729"/>
                </a:lnTo>
                <a:lnTo>
                  <a:pt x="19108" y="20069"/>
                </a:lnTo>
                <a:lnTo>
                  <a:pt x="19108" y="21260"/>
                </a:lnTo>
                <a:lnTo>
                  <a:pt x="19108" y="21600"/>
                </a:lnTo>
                <a:lnTo>
                  <a:pt x="19108" y="19729"/>
                </a:lnTo>
                <a:lnTo>
                  <a:pt x="19938" y="19729"/>
                </a:lnTo>
                <a:lnTo>
                  <a:pt x="19938" y="20069"/>
                </a:lnTo>
                <a:lnTo>
                  <a:pt x="19938" y="21260"/>
                </a:lnTo>
                <a:lnTo>
                  <a:pt x="19938" y="21600"/>
                </a:lnTo>
                <a:lnTo>
                  <a:pt x="19938" y="19729"/>
                </a:lnTo>
                <a:moveTo>
                  <a:pt x="1495" y="1531"/>
                </a:moveTo>
                <a:lnTo>
                  <a:pt x="5982" y="1531"/>
                </a:lnTo>
                <a:lnTo>
                  <a:pt x="5982" y="18539"/>
                </a:lnTo>
                <a:lnTo>
                  <a:pt x="1495" y="18539"/>
                </a:lnTo>
                <a:lnTo>
                  <a:pt x="1495" y="1531"/>
                </a:lnTo>
                <a:moveTo>
                  <a:pt x="7311" y="1531"/>
                </a:moveTo>
                <a:lnTo>
                  <a:pt x="7975" y="1531"/>
                </a:lnTo>
                <a:lnTo>
                  <a:pt x="7975" y="8334"/>
                </a:lnTo>
                <a:lnTo>
                  <a:pt x="7311" y="8334"/>
                </a:lnTo>
                <a:lnTo>
                  <a:pt x="7311" y="1531"/>
                </a:lnTo>
                <a:moveTo>
                  <a:pt x="7145" y="9865"/>
                </a:moveTo>
                <a:lnTo>
                  <a:pt x="8142" y="9865"/>
                </a:lnTo>
                <a:lnTo>
                  <a:pt x="8142" y="10715"/>
                </a:lnTo>
                <a:lnTo>
                  <a:pt x="7145" y="10715"/>
                </a:lnTo>
                <a:lnTo>
                  <a:pt x="7145" y="9865"/>
                </a:lnTo>
                <a:moveTo>
                  <a:pt x="8972" y="1531"/>
                </a:moveTo>
                <a:lnTo>
                  <a:pt x="12462" y="1531"/>
                </a:lnTo>
                <a:lnTo>
                  <a:pt x="12462" y="5443"/>
                </a:lnTo>
                <a:lnTo>
                  <a:pt x="8972" y="5443"/>
                </a:lnTo>
                <a:lnTo>
                  <a:pt x="8972" y="1531"/>
                </a:lnTo>
                <a:moveTo>
                  <a:pt x="13625" y="1531"/>
                </a:moveTo>
                <a:lnTo>
                  <a:pt x="20271" y="1531"/>
                </a:lnTo>
                <a:lnTo>
                  <a:pt x="20271" y="5443"/>
                </a:lnTo>
                <a:lnTo>
                  <a:pt x="13625" y="5443"/>
                </a:lnTo>
                <a:lnTo>
                  <a:pt x="13625" y="1531"/>
                </a:lnTo>
                <a:moveTo>
                  <a:pt x="18609" y="6463"/>
                </a:moveTo>
                <a:lnTo>
                  <a:pt x="20437" y="6463"/>
                </a:lnTo>
                <a:lnTo>
                  <a:pt x="20437" y="10885"/>
                </a:lnTo>
                <a:lnTo>
                  <a:pt x="18609" y="10885"/>
                </a:lnTo>
                <a:lnTo>
                  <a:pt x="18609" y="6463"/>
                </a:lnTo>
              </a:path>
            </a:pathLst>
          </a:custGeom>
          <a:solidFill>
            <a:srgbClr val="C0C0C0"/>
          </a:solidFill>
          <a:ln w="9525">
            <a:solidFill>
              <a:srgbClr val="000000"/>
            </a:solid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pic>
        <p:nvPicPr>
          <p:cNvPr id="1030" name="Picture 6" descr="C:\Users\jmeyer\AppData\Local\Microsoft\Windows\Temporary Internet Files\Content.IE5\N2OFKI5O\MC900290890[1].wmf"/>
          <p:cNvPicPr>
            <a:picLocks noChangeAspect="1" noChangeArrowheads="1"/>
          </p:cNvPicPr>
          <p:nvPr/>
        </p:nvPicPr>
        <p:blipFill>
          <a:blip r:embed="rId3" cstate="print"/>
          <a:srcRect/>
          <a:stretch>
            <a:fillRect/>
          </a:stretch>
        </p:blipFill>
        <p:spPr bwMode="auto">
          <a:xfrm>
            <a:off x="7315200" y="4876800"/>
            <a:ext cx="1039813" cy="908927"/>
          </a:xfrm>
          <a:prstGeom prst="rect">
            <a:avLst/>
          </a:prstGeom>
          <a:noFill/>
        </p:spPr>
      </p:pic>
      <p:pic>
        <p:nvPicPr>
          <p:cNvPr id="1031" name="Picture 7" descr="C:\Users\jmeyer\AppData\Local\Microsoft\Windows\Temporary Internet Files\Content.IE5\YS4EF9BN\MP900442250[1].jpg"/>
          <p:cNvPicPr>
            <a:picLocks noChangeAspect="1" noChangeArrowheads="1"/>
          </p:cNvPicPr>
          <p:nvPr/>
        </p:nvPicPr>
        <p:blipFill>
          <a:blip r:embed="rId4" cstate="print"/>
          <a:srcRect t="35512" b="28409"/>
          <a:stretch>
            <a:fillRect/>
          </a:stretch>
        </p:blipFill>
        <p:spPr bwMode="auto">
          <a:xfrm>
            <a:off x="7239000" y="3048000"/>
            <a:ext cx="1143000" cy="564914"/>
          </a:xfrm>
          <a:prstGeom prst="rect">
            <a:avLst/>
          </a:prstGeom>
          <a:noFill/>
          <a:effectLst>
            <a:outerShdw blurRad="50800" dist="38100" dir="2700000" algn="tl" rotWithShape="0">
              <a:prstClr val="black">
                <a:alpha val="40000"/>
              </a:prstClr>
            </a:outerShdw>
          </a:effectLst>
        </p:spPr>
      </p:pic>
      <p:grpSp>
        <p:nvGrpSpPr>
          <p:cNvPr id="2" name="Group 21"/>
          <p:cNvGrpSpPr/>
          <p:nvPr/>
        </p:nvGrpSpPr>
        <p:grpSpPr>
          <a:xfrm>
            <a:off x="7086600" y="5867400"/>
            <a:ext cx="1524000" cy="533400"/>
            <a:chOff x="7086600" y="5867400"/>
            <a:chExt cx="1524000" cy="533400"/>
          </a:xfrm>
        </p:grpSpPr>
        <p:sp>
          <p:nvSpPr>
            <p:cNvPr id="7" name="Flowchart: Punched Tape 6"/>
            <p:cNvSpPr/>
            <p:nvPr/>
          </p:nvSpPr>
          <p:spPr bwMode="auto">
            <a:xfrm>
              <a:off x="7086600" y="5867400"/>
              <a:ext cx="1524000" cy="533400"/>
            </a:xfrm>
            <a:prstGeom prst="flowChartPunchedTape">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12" name="Freeform 11"/>
            <p:cNvSpPr/>
            <p:nvPr/>
          </p:nvSpPr>
          <p:spPr bwMode="auto">
            <a:xfrm>
              <a:off x="7214287" y="6042454"/>
              <a:ext cx="65902" cy="234778"/>
            </a:xfrm>
            <a:custGeom>
              <a:avLst/>
              <a:gdLst>
                <a:gd name="connsiteX0" fmla="*/ 14416 w 65902"/>
                <a:gd name="connsiteY0" fmla="*/ 234778 h 234778"/>
                <a:gd name="connsiteX1" fmla="*/ 63843 w 65902"/>
                <a:gd name="connsiteY1" fmla="*/ 135924 h 234778"/>
                <a:gd name="connsiteX2" fmla="*/ 2059 w 65902"/>
                <a:gd name="connsiteY2" fmla="*/ 49427 h 234778"/>
                <a:gd name="connsiteX3" fmla="*/ 51486 w 65902"/>
                <a:gd name="connsiteY3" fmla="*/ 0 h 234778"/>
              </a:gdLst>
              <a:ahLst/>
              <a:cxnLst>
                <a:cxn ang="0">
                  <a:pos x="connsiteX0" y="connsiteY0"/>
                </a:cxn>
                <a:cxn ang="0">
                  <a:pos x="connsiteX1" y="connsiteY1"/>
                </a:cxn>
                <a:cxn ang="0">
                  <a:pos x="connsiteX2" y="connsiteY2"/>
                </a:cxn>
                <a:cxn ang="0">
                  <a:pos x="connsiteX3" y="connsiteY3"/>
                </a:cxn>
              </a:cxnLst>
              <a:rect l="l" t="t" r="r" b="b"/>
              <a:pathLst>
                <a:path w="65902" h="234778">
                  <a:moveTo>
                    <a:pt x="14416" y="234778"/>
                  </a:moveTo>
                  <a:cubicBezTo>
                    <a:pt x="40159" y="200797"/>
                    <a:pt x="65902" y="166816"/>
                    <a:pt x="63843" y="135924"/>
                  </a:cubicBezTo>
                  <a:cubicBezTo>
                    <a:pt x="61784" y="105032"/>
                    <a:pt x="4118" y="72081"/>
                    <a:pt x="2059" y="49427"/>
                  </a:cubicBezTo>
                  <a:cubicBezTo>
                    <a:pt x="0" y="26773"/>
                    <a:pt x="25743" y="13386"/>
                    <a:pt x="51486" y="0"/>
                  </a:cubicBezTo>
                </a:path>
              </a:pathLst>
            </a:cu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13" name="Freeform 12"/>
            <p:cNvSpPr/>
            <p:nvPr/>
          </p:nvSpPr>
          <p:spPr bwMode="auto">
            <a:xfrm>
              <a:off x="7391400" y="6019800"/>
              <a:ext cx="65902" cy="234778"/>
            </a:xfrm>
            <a:custGeom>
              <a:avLst/>
              <a:gdLst>
                <a:gd name="connsiteX0" fmla="*/ 14416 w 65902"/>
                <a:gd name="connsiteY0" fmla="*/ 234778 h 234778"/>
                <a:gd name="connsiteX1" fmla="*/ 63843 w 65902"/>
                <a:gd name="connsiteY1" fmla="*/ 135924 h 234778"/>
                <a:gd name="connsiteX2" fmla="*/ 2059 w 65902"/>
                <a:gd name="connsiteY2" fmla="*/ 49427 h 234778"/>
                <a:gd name="connsiteX3" fmla="*/ 51486 w 65902"/>
                <a:gd name="connsiteY3" fmla="*/ 0 h 234778"/>
              </a:gdLst>
              <a:ahLst/>
              <a:cxnLst>
                <a:cxn ang="0">
                  <a:pos x="connsiteX0" y="connsiteY0"/>
                </a:cxn>
                <a:cxn ang="0">
                  <a:pos x="connsiteX1" y="connsiteY1"/>
                </a:cxn>
                <a:cxn ang="0">
                  <a:pos x="connsiteX2" y="connsiteY2"/>
                </a:cxn>
                <a:cxn ang="0">
                  <a:pos x="connsiteX3" y="connsiteY3"/>
                </a:cxn>
              </a:cxnLst>
              <a:rect l="l" t="t" r="r" b="b"/>
              <a:pathLst>
                <a:path w="65902" h="234778">
                  <a:moveTo>
                    <a:pt x="14416" y="234778"/>
                  </a:moveTo>
                  <a:cubicBezTo>
                    <a:pt x="40159" y="200797"/>
                    <a:pt x="65902" y="166816"/>
                    <a:pt x="63843" y="135924"/>
                  </a:cubicBezTo>
                  <a:cubicBezTo>
                    <a:pt x="61784" y="105032"/>
                    <a:pt x="4118" y="72081"/>
                    <a:pt x="2059" y="49427"/>
                  </a:cubicBezTo>
                  <a:cubicBezTo>
                    <a:pt x="0" y="26773"/>
                    <a:pt x="25743" y="13386"/>
                    <a:pt x="51486" y="0"/>
                  </a:cubicBezTo>
                </a:path>
              </a:pathLst>
            </a:cu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14" name="Freeform 13"/>
            <p:cNvSpPr/>
            <p:nvPr/>
          </p:nvSpPr>
          <p:spPr bwMode="auto">
            <a:xfrm>
              <a:off x="7543800" y="6096000"/>
              <a:ext cx="65902" cy="234778"/>
            </a:xfrm>
            <a:custGeom>
              <a:avLst/>
              <a:gdLst>
                <a:gd name="connsiteX0" fmla="*/ 14416 w 65902"/>
                <a:gd name="connsiteY0" fmla="*/ 234778 h 234778"/>
                <a:gd name="connsiteX1" fmla="*/ 63843 w 65902"/>
                <a:gd name="connsiteY1" fmla="*/ 135924 h 234778"/>
                <a:gd name="connsiteX2" fmla="*/ 2059 w 65902"/>
                <a:gd name="connsiteY2" fmla="*/ 49427 h 234778"/>
                <a:gd name="connsiteX3" fmla="*/ 51486 w 65902"/>
                <a:gd name="connsiteY3" fmla="*/ 0 h 234778"/>
              </a:gdLst>
              <a:ahLst/>
              <a:cxnLst>
                <a:cxn ang="0">
                  <a:pos x="connsiteX0" y="connsiteY0"/>
                </a:cxn>
                <a:cxn ang="0">
                  <a:pos x="connsiteX1" y="connsiteY1"/>
                </a:cxn>
                <a:cxn ang="0">
                  <a:pos x="connsiteX2" y="connsiteY2"/>
                </a:cxn>
                <a:cxn ang="0">
                  <a:pos x="connsiteX3" y="connsiteY3"/>
                </a:cxn>
              </a:cxnLst>
              <a:rect l="l" t="t" r="r" b="b"/>
              <a:pathLst>
                <a:path w="65902" h="234778">
                  <a:moveTo>
                    <a:pt x="14416" y="234778"/>
                  </a:moveTo>
                  <a:cubicBezTo>
                    <a:pt x="40159" y="200797"/>
                    <a:pt x="65902" y="166816"/>
                    <a:pt x="63843" y="135924"/>
                  </a:cubicBezTo>
                  <a:cubicBezTo>
                    <a:pt x="61784" y="105032"/>
                    <a:pt x="4118" y="72081"/>
                    <a:pt x="2059" y="49427"/>
                  </a:cubicBezTo>
                  <a:cubicBezTo>
                    <a:pt x="0" y="26773"/>
                    <a:pt x="25743" y="13386"/>
                    <a:pt x="51486" y="0"/>
                  </a:cubicBezTo>
                </a:path>
              </a:pathLst>
            </a:cu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15" name="Freeform 14"/>
            <p:cNvSpPr/>
            <p:nvPr/>
          </p:nvSpPr>
          <p:spPr bwMode="auto">
            <a:xfrm>
              <a:off x="7696200" y="6019800"/>
              <a:ext cx="65902" cy="234778"/>
            </a:xfrm>
            <a:custGeom>
              <a:avLst/>
              <a:gdLst>
                <a:gd name="connsiteX0" fmla="*/ 14416 w 65902"/>
                <a:gd name="connsiteY0" fmla="*/ 234778 h 234778"/>
                <a:gd name="connsiteX1" fmla="*/ 63843 w 65902"/>
                <a:gd name="connsiteY1" fmla="*/ 135924 h 234778"/>
                <a:gd name="connsiteX2" fmla="*/ 2059 w 65902"/>
                <a:gd name="connsiteY2" fmla="*/ 49427 h 234778"/>
                <a:gd name="connsiteX3" fmla="*/ 51486 w 65902"/>
                <a:gd name="connsiteY3" fmla="*/ 0 h 234778"/>
              </a:gdLst>
              <a:ahLst/>
              <a:cxnLst>
                <a:cxn ang="0">
                  <a:pos x="connsiteX0" y="connsiteY0"/>
                </a:cxn>
                <a:cxn ang="0">
                  <a:pos x="connsiteX1" y="connsiteY1"/>
                </a:cxn>
                <a:cxn ang="0">
                  <a:pos x="connsiteX2" y="connsiteY2"/>
                </a:cxn>
                <a:cxn ang="0">
                  <a:pos x="connsiteX3" y="connsiteY3"/>
                </a:cxn>
              </a:cxnLst>
              <a:rect l="l" t="t" r="r" b="b"/>
              <a:pathLst>
                <a:path w="65902" h="234778">
                  <a:moveTo>
                    <a:pt x="14416" y="234778"/>
                  </a:moveTo>
                  <a:cubicBezTo>
                    <a:pt x="40159" y="200797"/>
                    <a:pt x="65902" y="166816"/>
                    <a:pt x="63843" y="135924"/>
                  </a:cubicBezTo>
                  <a:cubicBezTo>
                    <a:pt x="61784" y="105032"/>
                    <a:pt x="4118" y="72081"/>
                    <a:pt x="2059" y="49427"/>
                  </a:cubicBezTo>
                  <a:cubicBezTo>
                    <a:pt x="0" y="26773"/>
                    <a:pt x="25743" y="13386"/>
                    <a:pt x="51486" y="0"/>
                  </a:cubicBezTo>
                </a:path>
              </a:pathLst>
            </a:cu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16" name="Freeform 15"/>
            <p:cNvSpPr/>
            <p:nvPr/>
          </p:nvSpPr>
          <p:spPr bwMode="auto">
            <a:xfrm>
              <a:off x="8001000" y="5943600"/>
              <a:ext cx="65902" cy="234778"/>
            </a:xfrm>
            <a:custGeom>
              <a:avLst/>
              <a:gdLst>
                <a:gd name="connsiteX0" fmla="*/ 14416 w 65902"/>
                <a:gd name="connsiteY0" fmla="*/ 234778 h 234778"/>
                <a:gd name="connsiteX1" fmla="*/ 63843 w 65902"/>
                <a:gd name="connsiteY1" fmla="*/ 135924 h 234778"/>
                <a:gd name="connsiteX2" fmla="*/ 2059 w 65902"/>
                <a:gd name="connsiteY2" fmla="*/ 49427 h 234778"/>
                <a:gd name="connsiteX3" fmla="*/ 51486 w 65902"/>
                <a:gd name="connsiteY3" fmla="*/ 0 h 234778"/>
              </a:gdLst>
              <a:ahLst/>
              <a:cxnLst>
                <a:cxn ang="0">
                  <a:pos x="connsiteX0" y="connsiteY0"/>
                </a:cxn>
                <a:cxn ang="0">
                  <a:pos x="connsiteX1" y="connsiteY1"/>
                </a:cxn>
                <a:cxn ang="0">
                  <a:pos x="connsiteX2" y="connsiteY2"/>
                </a:cxn>
                <a:cxn ang="0">
                  <a:pos x="connsiteX3" y="connsiteY3"/>
                </a:cxn>
              </a:cxnLst>
              <a:rect l="l" t="t" r="r" b="b"/>
              <a:pathLst>
                <a:path w="65902" h="234778">
                  <a:moveTo>
                    <a:pt x="14416" y="234778"/>
                  </a:moveTo>
                  <a:cubicBezTo>
                    <a:pt x="40159" y="200797"/>
                    <a:pt x="65902" y="166816"/>
                    <a:pt x="63843" y="135924"/>
                  </a:cubicBezTo>
                  <a:cubicBezTo>
                    <a:pt x="61784" y="105032"/>
                    <a:pt x="4118" y="72081"/>
                    <a:pt x="2059" y="49427"/>
                  </a:cubicBezTo>
                  <a:cubicBezTo>
                    <a:pt x="0" y="26773"/>
                    <a:pt x="25743" y="13386"/>
                    <a:pt x="51486" y="0"/>
                  </a:cubicBezTo>
                </a:path>
              </a:pathLst>
            </a:cu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17" name="Freeform 16"/>
            <p:cNvSpPr/>
            <p:nvPr/>
          </p:nvSpPr>
          <p:spPr bwMode="auto">
            <a:xfrm>
              <a:off x="7848600" y="6019800"/>
              <a:ext cx="65902" cy="234778"/>
            </a:xfrm>
            <a:custGeom>
              <a:avLst/>
              <a:gdLst>
                <a:gd name="connsiteX0" fmla="*/ 14416 w 65902"/>
                <a:gd name="connsiteY0" fmla="*/ 234778 h 234778"/>
                <a:gd name="connsiteX1" fmla="*/ 63843 w 65902"/>
                <a:gd name="connsiteY1" fmla="*/ 135924 h 234778"/>
                <a:gd name="connsiteX2" fmla="*/ 2059 w 65902"/>
                <a:gd name="connsiteY2" fmla="*/ 49427 h 234778"/>
                <a:gd name="connsiteX3" fmla="*/ 51486 w 65902"/>
                <a:gd name="connsiteY3" fmla="*/ 0 h 234778"/>
              </a:gdLst>
              <a:ahLst/>
              <a:cxnLst>
                <a:cxn ang="0">
                  <a:pos x="connsiteX0" y="connsiteY0"/>
                </a:cxn>
                <a:cxn ang="0">
                  <a:pos x="connsiteX1" y="connsiteY1"/>
                </a:cxn>
                <a:cxn ang="0">
                  <a:pos x="connsiteX2" y="connsiteY2"/>
                </a:cxn>
                <a:cxn ang="0">
                  <a:pos x="connsiteX3" y="connsiteY3"/>
                </a:cxn>
              </a:cxnLst>
              <a:rect l="l" t="t" r="r" b="b"/>
              <a:pathLst>
                <a:path w="65902" h="234778">
                  <a:moveTo>
                    <a:pt x="14416" y="234778"/>
                  </a:moveTo>
                  <a:cubicBezTo>
                    <a:pt x="40159" y="200797"/>
                    <a:pt x="65902" y="166816"/>
                    <a:pt x="63843" y="135924"/>
                  </a:cubicBezTo>
                  <a:cubicBezTo>
                    <a:pt x="61784" y="105032"/>
                    <a:pt x="4118" y="72081"/>
                    <a:pt x="2059" y="49427"/>
                  </a:cubicBezTo>
                  <a:cubicBezTo>
                    <a:pt x="0" y="26773"/>
                    <a:pt x="25743" y="13386"/>
                    <a:pt x="51486" y="0"/>
                  </a:cubicBezTo>
                </a:path>
              </a:pathLst>
            </a:cu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18" name="Freeform 17"/>
            <p:cNvSpPr/>
            <p:nvPr/>
          </p:nvSpPr>
          <p:spPr bwMode="auto">
            <a:xfrm>
              <a:off x="8305800" y="6019800"/>
              <a:ext cx="65902" cy="234778"/>
            </a:xfrm>
            <a:custGeom>
              <a:avLst/>
              <a:gdLst>
                <a:gd name="connsiteX0" fmla="*/ 14416 w 65902"/>
                <a:gd name="connsiteY0" fmla="*/ 234778 h 234778"/>
                <a:gd name="connsiteX1" fmla="*/ 63843 w 65902"/>
                <a:gd name="connsiteY1" fmla="*/ 135924 h 234778"/>
                <a:gd name="connsiteX2" fmla="*/ 2059 w 65902"/>
                <a:gd name="connsiteY2" fmla="*/ 49427 h 234778"/>
                <a:gd name="connsiteX3" fmla="*/ 51486 w 65902"/>
                <a:gd name="connsiteY3" fmla="*/ 0 h 234778"/>
              </a:gdLst>
              <a:ahLst/>
              <a:cxnLst>
                <a:cxn ang="0">
                  <a:pos x="connsiteX0" y="connsiteY0"/>
                </a:cxn>
                <a:cxn ang="0">
                  <a:pos x="connsiteX1" y="connsiteY1"/>
                </a:cxn>
                <a:cxn ang="0">
                  <a:pos x="connsiteX2" y="connsiteY2"/>
                </a:cxn>
                <a:cxn ang="0">
                  <a:pos x="connsiteX3" y="connsiteY3"/>
                </a:cxn>
              </a:cxnLst>
              <a:rect l="l" t="t" r="r" b="b"/>
              <a:pathLst>
                <a:path w="65902" h="234778">
                  <a:moveTo>
                    <a:pt x="14416" y="234778"/>
                  </a:moveTo>
                  <a:cubicBezTo>
                    <a:pt x="40159" y="200797"/>
                    <a:pt x="65902" y="166816"/>
                    <a:pt x="63843" y="135924"/>
                  </a:cubicBezTo>
                  <a:cubicBezTo>
                    <a:pt x="61784" y="105032"/>
                    <a:pt x="4118" y="72081"/>
                    <a:pt x="2059" y="49427"/>
                  </a:cubicBezTo>
                  <a:cubicBezTo>
                    <a:pt x="0" y="26773"/>
                    <a:pt x="25743" y="13386"/>
                    <a:pt x="51486" y="0"/>
                  </a:cubicBezTo>
                </a:path>
              </a:pathLst>
            </a:cu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19" name="Freeform 18"/>
            <p:cNvSpPr/>
            <p:nvPr/>
          </p:nvSpPr>
          <p:spPr bwMode="auto">
            <a:xfrm>
              <a:off x="8153400" y="5943600"/>
              <a:ext cx="65902" cy="234778"/>
            </a:xfrm>
            <a:custGeom>
              <a:avLst/>
              <a:gdLst>
                <a:gd name="connsiteX0" fmla="*/ 14416 w 65902"/>
                <a:gd name="connsiteY0" fmla="*/ 234778 h 234778"/>
                <a:gd name="connsiteX1" fmla="*/ 63843 w 65902"/>
                <a:gd name="connsiteY1" fmla="*/ 135924 h 234778"/>
                <a:gd name="connsiteX2" fmla="*/ 2059 w 65902"/>
                <a:gd name="connsiteY2" fmla="*/ 49427 h 234778"/>
                <a:gd name="connsiteX3" fmla="*/ 51486 w 65902"/>
                <a:gd name="connsiteY3" fmla="*/ 0 h 234778"/>
              </a:gdLst>
              <a:ahLst/>
              <a:cxnLst>
                <a:cxn ang="0">
                  <a:pos x="connsiteX0" y="connsiteY0"/>
                </a:cxn>
                <a:cxn ang="0">
                  <a:pos x="connsiteX1" y="connsiteY1"/>
                </a:cxn>
                <a:cxn ang="0">
                  <a:pos x="connsiteX2" y="connsiteY2"/>
                </a:cxn>
                <a:cxn ang="0">
                  <a:pos x="connsiteX3" y="connsiteY3"/>
                </a:cxn>
              </a:cxnLst>
              <a:rect l="l" t="t" r="r" b="b"/>
              <a:pathLst>
                <a:path w="65902" h="234778">
                  <a:moveTo>
                    <a:pt x="14416" y="234778"/>
                  </a:moveTo>
                  <a:cubicBezTo>
                    <a:pt x="40159" y="200797"/>
                    <a:pt x="65902" y="166816"/>
                    <a:pt x="63843" y="135924"/>
                  </a:cubicBezTo>
                  <a:cubicBezTo>
                    <a:pt x="61784" y="105032"/>
                    <a:pt x="4118" y="72081"/>
                    <a:pt x="2059" y="49427"/>
                  </a:cubicBezTo>
                  <a:cubicBezTo>
                    <a:pt x="0" y="26773"/>
                    <a:pt x="25743" y="13386"/>
                    <a:pt x="51486" y="0"/>
                  </a:cubicBezTo>
                </a:path>
              </a:pathLst>
            </a:cu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20" name="Freeform 19"/>
            <p:cNvSpPr/>
            <p:nvPr/>
          </p:nvSpPr>
          <p:spPr bwMode="auto">
            <a:xfrm>
              <a:off x="8458200" y="6019800"/>
              <a:ext cx="65902" cy="234778"/>
            </a:xfrm>
            <a:custGeom>
              <a:avLst/>
              <a:gdLst>
                <a:gd name="connsiteX0" fmla="*/ 14416 w 65902"/>
                <a:gd name="connsiteY0" fmla="*/ 234778 h 234778"/>
                <a:gd name="connsiteX1" fmla="*/ 63843 w 65902"/>
                <a:gd name="connsiteY1" fmla="*/ 135924 h 234778"/>
                <a:gd name="connsiteX2" fmla="*/ 2059 w 65902"/>
                <a:gd name="connsiteY2" fmla="*/ 49427 h 234778"/>
                <a:gd name="connsiteX3" fmla="*/ 51486 w 65902"/>
                <a:gd name="connsiteY3" fmla="*/ 0 h 234778"/>
              </a:gdLst>
              <a:ahLst/>
              <a:cxnLst>
                <a:cxn ang="0">
                  <a:pos x="connsiteX0" y="connsiteY0"/>
                </a:cxn>
                <a:cxn ang="0">
                  <a:pos x="connsiteX1" y="connsiteY1"/>
                </a:cxn>
                <a:cxn ang="0">
                  <a:pos x="connsiteX2" y="connsiteY2"/>
                </a:cxn>
                <a:cxn ang="0">
                  <a:pos x="connsiteX3" y="connsiteY3"/>
                </a:cxn>
              </a:cxnLst>
              <a:rect l="l" t="t" r="r" b="b"/>
              <a:pathLst>
                <a:path w="65902" h="234778">
                  <a:moveTo>
                    <a:pt x="14416" y="234778"/>
                  </a:moveTo>
                  <a:cubicBezTo>
                    <a:pt x="40159" y="200797"/>
                    <a:pt x="65902" y="166816"/>
                    <a:pt x="63843" y="135924"/>
                  </a:cubicBezTo>
                  <a:cubicBezTo>
                    <a:pt x="61784" y="105032"/>
                    <a:pt x="4118" y="72081"/>
                    <a:pt x="2059" y="49427"/>
                  </a:cubicBezTo>
                  <a:cubicBezTo>
                    <a:pt x="0" y="26773"/>
                    <a:pt x="25743" y="13386"/>
                    <a:pt x="51486" y="0"/>
                  </a:cubicBezTo>
                </a:path>
              </a:pathLst>
            </a:cu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t>ASCEM Visualization</a:t>
            </a:r>
            <a:endParaRPr lang="en-US" dirty="0" smtClean="0"/>
          </a:p>
        </p:txBody>
      </p:sp>
      <p:sp>
        <p:nvSpPr>
          <p:cNvPr id="4099" name="Content Placeholder 2"/>
          <p:cNvSpPr>
            <a:spLocks noGrp="1"/>
          </p:cNvSpPr>
          <p:nvPr>
            <p:ph idx="1"/>
          </p:nvPr>
        </p:nvSpPr>
        <p:spPr>
          <a:xfrm>
            <a:off x="533400" y="1193800"/>
            <a:ext cx="8229600" cy="5130800"/>
          </a:xfrm>
        </p:spPr>
        <p:txBody>
          <a:bodyPr/>
          <a:lstStyle/>
          <a:p>
            <a:r>
              <a:rPr lang="en-US" dirty="0" smtClean="0"/>
              <a:t>Use case: </a:t>
            </a:r>
            <a:r>
              <a:rPr lang="en-US" b="0" dirty="0" smtClean="0"/>
              <a:t>F Area</a:t>
            </a:r>
            <a:br>
              <a:rPr lang="en-US" b="0" dirty="0" smtClean="0"/>
            </a:br>
            <a:r>
              <a:rPr lang="en-US" b="0" dirty="0" smtClean="0"/>
              <a:t>(Acidic, U-contaminated water; pH treatment)</a:t>
            </a:r>
          </a:p>
          <a:p>
            <a:r>
              <a:rPr lang="en-US" dirty="0" smtClean="0"/>
              <a:t>Goal: </a:t>
            </a:r>
            <a:r>
              <a:rPr lang="en-US" b="0" dirty="0" smtClean="0"/>
              <a:t>Develop visual analysis tool to help determine when pH treatment can be turned off</a:t>
            </a:r>
          </a:p>
          <a:p>
            <a:r>
              <a:rPr lang="en-US" dirty="0" smtClean="0"/>
              <a:t>Software Development:</a:t>
            </a:r>
            <a:br>
              <a:rPr lang="en-US" dirty="0" smtClean="0"/>
            </a:br>
            <a:r>
              <a:rPr lang="en-US" b="0" dirty="0" err="1" smtClean="0"/>
              <a:t>VisIt</a:t>
            </a:r>
            <a:r>
              <a:rPr lang="en-US" b="0" dirty="0" smtClean="0"/>
              <a:t> visualization templates for</a:t>
            </a:r>
          </a:p>
          <a:p>
            <a:pPr lvl="1"/>
            <a:r>
              <a:rPr lang="en-US" b="0" dirty="0" smtClean="0"/>
              <a:t>U concentration (Google Maps Overlay)</a:t>
            </a:r>
          </a:p>
          <a:p>
            <a:pPr lvl="1"/>
            <a:r>
              <a:rPr lang="en-US" b="0" dirty="0" smtClean="0"/>
              <a:t>pH (Google Maps Overlay)</a:t>
            </a:r>
            <a:br>
              <a:rPr lang="en-US" b="0" dirty="0" smtClean="0"/>
            </a:br>
            <a:endParaRPr lang="en-US" sz="1200" b="0" dirty="0" smtClean="0"/>
          </a:p>
          <a:p>
            <a:r>
              <a:rPr lang="en-US" dirty="0" smtClean="0"/>
              <a:t>Requirements:</a:t>
            </a:r>
          </a:p>
          <a:p>
            <a:pPr lvl="1"/>
            <a:r>
              <a:rPr lang="en-US" b="0" dirty="0" smtClean="0"/>
              <a:t>Historical Data</a:t>
            </a:r>
          </a:p>
          <a:p>
            <a:pPr lvl="1"/>
            <a:r>
              <a:rPr lang="en-US" b="0" dirty="0" smtClean="0"/>
              <a:t>Predicted Data</a:t>
            </a:r>
          </a:p>
        </p:txBody>
      </p:sp>
      <p:pic>
        <p:nvPicPr>
          <p:cNvPr id="2053" name="Picture 5"/>
          <p:cNvPicPr>
            <a:picLocks noChangeAspect="1" noChangeArrowheads="1"/>
          </p:cNvPicPr>
          <p:nvPr/>
        </p:nvPicPr>
        <p:blipFill>
          <a:blip r:embed="rId2" cstate="print"/>
          <a:srcRect/>
          <a:stretch>
            <a:fillRect/>
          </a:stretch>
        </p:blipFill>
        <p:spPr bwMode="auto">
          <a:xfrm>
            <a:off x="3886200" y="5257800"/>
            <a:ext cx="1219200" cy="1219200"/>
          </a:xfrm>
          <a:prstGeom prst="rect">
            <a:avLst/>
          </a:prstGeom>
          <a:noFill/>
          <a:ln w="9525">
            <a:noFill/>
            <a:miter lim="800000"/>
            <a:headEnd/>
            <a:tailEnd/>
          </a:ln>
        </p:spPr>
      </p:pic>
      <p:pic>
        <p:nvPicPr>
          <p:cNvPr id="2050" name="Picture 2" descr="C:\Users\jmeyer\AppData\Local\Microsoft\Windows\Temporary Internet Files\Content.IE5\YJBVJ782\MC900153634[1].wmf"/>
          <p:cNvPicPr>
            <a:picLocks noChangeAspect="1" noChangeArrowheads="1"/>
          </p:cNvPicPr>
          <p:nvPr/>
        </p:nvPicPr>
        <p:blipFill>
          <a:blip r:embed="rId3" cstate="print"/>
          <a:srcRect/>
          <a:stretch>
            <a:fillRect/>
          </a:stretch>
        </p:blipFill>
        <p:spPr bwMode="auto">
          <a:xfrm>
            <a:off x="4038600" y="4572000"/>
            <a:ext cx="990600" cy="712190"/>
          </a:xfrm>
          <a:prstGeom prst="rect">
            <a:avLst/>
          </a:prstGeom>
          <a:noFill/>
        </p:spPr>
      </p:pic>
      <p:pic>
        <p:nvPicPr>
          <p:cNvPr id="2054" name="Picture 6" descr="C:\Users\jmeyer\AppData\Local\Microsoft\Windows\Temporary Internet Files\Content.IE5\IBFZWC7I\MC900437093[1].png"/>
          <p:cNvPicPr>
            <a:picLocks noChangeAspect="1" noChangeArrowheads="1"/>
          </p:cNvPicPr>
          <p:nvPr/>
        </p:nvPicPr>
        <p:blipFill>
          <a:blip r:embed="rId4" cstate="print"/>
          <a:srcRect/>
          <a:stretch>
            <a:fillRect/>
          </a:stretch>
        </p:blipFill>
        <p:spPr bwMode="auto">
          <a:xfrm>
            <a:off x="7162800" y="1371600"/>
            <a:ext cx="685800" cy="685800"/>
          </a:xfrm>
          <a:prstGeom prst="rect">
            <a:avLst/>
          </a:prstGeom>
          <a:noFill/>
        </p:spPr>
      </p:pic>
      <p:pic>
        <p:nvPicPr>
          <p:cNvPr id="2055" name="Picture 7" descr="C:\Users\jmeyer\AppData\Local\Microsoft\Windows\Temporary Internet Files\Content.IE5\YS4EF9BN\MC900278998[1].wmf"/>
          <p:cNvPicPr>
            <a:picLocks noChangeAspect="1" noChangeArrowheads="1"/>
          </p:cNvPicPr>
          <p:nvPr/>
        </p:nvPicPr>
        <p:blipFill>
          <a:blip r:embed="rId5" cstate="print"/>
          <a:srcRect/>
          <a:stretch>
            <a:fillRect/>
          </a:stretch>
        </p:blipFill>
        <p:spPr bwMode="auto">
          <a:xfrm>
            <a:off x="7772400" y="1371600"/>
            <a:ext cx="533400" cy="638847"/>
          </a:xfrm>
          <a:prstGeom prst="rect">
            <a:avLst/>
          </a:prstGeom>
          <a:noFill/>
        </p:spPr>
      </p:pic>
      <p:pic>
        <p:nvPicPr>
          <p:cNvPr id="2058" name="Picture 10" descr="C:\Users\jmeyer\AppData\Local\Microsoft\Windows\Temporary Internet Files\Content.IE5\IBFZWC7I\MC900437575[1].wmf"/>
          <p:cNvPicPr>
            <a:picLocks noChangeAspect="1" noChangeArrowheads="1"/>
          </p:cNvPicPr>
          <p:nvPr/>
        </p:nvPicPr>
        <p:blipFill>
          <a:blip r:embed="rId6" cstate="print"/>
          <a:srcRect/>
          <a:stretch>
            <a:fillRect/>
          </a:stretch>
        </p:blipFill>
        <p:spPr bwMode="auto">
          <a:xfrm>
            <a:off x="6781800" y="2362200"/>
            <a:ext cx="1462087" cy="891633"/>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533400" y="1193800"/>
            <a:ext cx="8229600" cy="5130800"/>
          </a:xfrm>
        </p:spPr>
        <p:txBody>
          <a:bodyPr/>
          <a:lstStyle/>
          <a:p>
            <a:r>
              <a:rPr lang="en-US" dirty="0" smtClean="0"/>
              <a:t>Visualization:</a:t>
            </a:r>
          </a:p>
          <a:p>
            <a:pPr lvl="1"/>
            <a:r>
              <a:rPr lang="en-US" b="0" dirty="0" smtClean="0"/>
              <a:t>U-238 conc.</a:t>
            </a:r>
          </a:p>
          <a:p>
            <a:pPr lvl="1"/>
            <a:r>
              <a:rPr lang="en-US" b="0" dirty="0" smtClean="0"/>
              <a:t>Well sites</a:t>
            </a:r>
          </a:p>
          <a:p>
            <a:pPr lvl="1"/>
            <a:r>
              <a:rPr lang="en-US" b="0" dirty="0" smtClean="0"/>
              <a:t>Depositional</a:t>
            </a:r>
            <a:br>
              <a:rPr lang="en-US" b="0" dirty="0" smtClean="0"/>
            </a:br>
            <a:r>
              <a:rPr lang="en-US" b="0" dirty="0" smtClean="0"/>
              <a:t>Environment</a:t>
            </a:r>
            <a:br>
              <a:rPr lang="en-US" b="0" dirty="0" smtClean="0"/>
            </a:br>
            <a:r>
              <a:rPr lang="en-US" b="0" dirty="0" smtClean="0"/>
              <a:t/>
            </a:r>
            <a:br>
              <a:rPr lang="en-US" b="0" dirty="0" smtClean="0"/>
            </a:br>
            <a:endParaRPr lang="en-US" b="0" dirty="0" smtClean="0"/>
          </a:p>
          <a:p>
            <a:pPr lvl="1">
              <a:buNone/>
            </a:pPr>
            <a:r>
              <a:rPr lang="en-US" b="0" dirty="0" smtClean="0"/>
              <a:t>             </a:t>
            </a:r>
            <a:r>
              <a:rPr lang="en-US" b="0" dirty="0" smtClean="0">
                <a:solidFill>
                  <a:srgbClr val="00279F"/>
                </a:solidFill>
              </a:rPr>
              <a:t>F area</a:t>
            </a:r>
          </a:p>
          <a:p>
            <a:pPr lvl="1">
              <a:buNone/>
            </a:pPr>
            <a:endParaRPr lang="en-US" b="0" dirty="0" smtClean="0"/>
          </a:p>
          <a:p>
            <a:pPr lvl="1">
              <a:buNone/>
            </a:pPr>
            <a:endParaRPr lang="en-US" b="0" dirty="0" smtClean="0"/>
          </a:p>
          <a:p>
            <a:pPr lvl="1">
              <a:buNone/>
            </a:pPr>
            <a:endParaRPr lang="en-US" b="0" dirty="0" smtClean="0"/>
          </a:p>
          <a:p>
            <a:pPr lvl="1">
              <a:buNone/>
            </a:pPr>
            <a:r>
              <a:rPr lang="en-US" b="0" dirty="0" smtClean="0"/>
              <a:t>                    </a:t>
            </a:r>
            <a:r>
              <a:rPr lang="en-US" sz="1400" b="0" dirty="0" err="1" smtClean="0"/>
              <a:t>VisIt</a:t>
            </a:r>
            <a:endParaRPr lang="en-US" sz="1400" b="0" dirty="0" smtClean="0"/>
          </a:p>
          <a:p>
            <a:pPr lvl="1"/>
            <a:endParaRPr lang="en-US" b="0" dirty="0" smtClean="0"/>
          </a:p>
        </p:txBody>
      </p:sp>
      <p:sp>
        <p:nvSpPr>
          <p:cNvPr id="4098" name="Title 1"/>
          <p:cNvSpPr>
            <a:spLocks noGrp="1"/>
          </p:cNvSpPr>
          <p:nvPr>
            <p:ph type="title"/>
          </p:nvPr>
        </p:nvSpPr>
        <p:spPr/>
        <p:txBody>
          <a:bodyPr/>
          <a:lstStyle/>
          <a:p>
            <a:r>
              <a:rPr lang="en-US" dirty="0" smtClean="0"/>
              <a:t>Environmental Cleanup</a:t>
            </a:r>
          </a:p>
        </p:txBody>
      </p:sp>
      <p:pic>
        <p:nvPicPr>
          <p:cNvPr id="31" name="Picture 30" descr="visit_jennifer1.png"/>
          <p:cNvPicPr>
            <a:picLocks noChangeAspect="1"/>
          </p:cNvPicPr>
          <p:nvPr/>
        </p:nvPicPr>
        <p:blipFill>
          <a:blip r:embed="rId2" cstate="print"/>
          <a:stretch>
            <a:fillRect/>
          </a:stretch>
        </p:blipFill>
        <p:spPr>
          <a:xfrm>
            <a:off x="3200400" y="1371600"/>
            <a:ext cx="5506919" cy="4953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latin typeface="Calibri" charset="0"/>
                <a:ea typeface="ＭＳ Ｐゴシック" charset="-128"/>
              </a:rPr>
              <a:t>ASCEM </a:t>
            </a:r>
            <a:r>
              <a:rPr lang="en-US" dirty="0" smtClean="0">
                <a:latin typeface="Calibri" charset="0"/>
                <a:ea typeface="ＭＳ Ｐゴシック" charset="-128"/>
              </a:rPr>
              <a:t>Visualization</a:t>
            </a:r>
            <a:endParaRPr lang="en-US" dirty="0" smtClean="0">
              <a:latin typeface="Calibri" charset="0"/>
              <a:ea typeface="ＭＳ Ｐゴシック" charset="-128"/>
            </a:endParaRPr>
          </a:p>
        </p:txBody>
      </p:sp>
      <p:sp>
        <p:nvSpPr>
          <p:cNvPr id="12291" name="Content Placeholder 2"/>
          <p:cNvSpPr>
            <a:spLocks noGrp="1"/>
          </p:cNvSpPr>
          <p:nvPr>
            <p:ph idx="1"/>
          </p:nvPr>
        </p:nvSpPr>
        <p:spPr/>
        <p:txBody>
          <a:bodyPr/>
          <a:lstStyle/>
          <a:p>
            <a:r>
              <a:rPr lang="en-US" sz="2600" dirty="0" smtClean="0">
                <a:latin typeface="Calibri" charset="0"/>
                <a:ea typeface="ＭＳ Ｐゴシック" charset="-128"/>
              </a:rPr>
              <a:t>Visual data exploration of</a:t>
            </a:r>
          </a:p>
          <a:p>
            <a:pPr lvl="1"/>
            <a:r>
              <a:rPr lang="en-US" sz="2600" dirty="0" smtClean="0">
                <a:latin typeface="Calibri" charset="0"/>
                <a:ea typeface="ＭＳ Ｐゴシック" charset="-128"/>
              </a:rPr>
              <a:t>Part 1: Historical field data.</a:t>
            </a:r>
          </a:p>
          <a:p>
            <a:pPr lvl="1"/>
            <a:r>
              <a:rPr lang="en-US" sz="2600" dirty="0" smtClean="0">
                <a:latin typeface="Calibri" charset="0"/>
                <a:ea typeface="ＭＳ Ｐゴシック" charset="-128"/>
              </a:rPr>
              <a:t>Part 2: Simulation data.</a:t>
            </a:r>
          </a:p>
          <a:p>
            <a:pPr lvl="1"/>
            <a:r>
              <a:rPr lang="en-US" sz="2600" dirty="0" smtClean="0">
                <a:latin typeface="Calibri" charset="0"/>
                <a:ea typeface="ＭＳ Ｐゴシック" charset="-128"/>
              </a:rPr>
              <a:t>Part 3: Ensemble data.</a:t>
            </a:r>
          </a:p>
        </p:txBody>
      </p:sp>
      <p:pic>
        <p:nvPicPr>
          <p:cNvPr id="4" name="Picture 5" descr="E:\LBLDesk\ASCEM\VisDemo-reportStuff\fig1b.jpg"/>
          <p:cNvPicPr>
            <a:picLocks noChangeAspect="1" noChangeArrowheads="1"/>
          </p:cNvPicPr>
          <p:nvPr/>
        </p:nvPicPr>
        <p:blipFill>
          <a:blip r:embed="rId2" cstate="print"/>
          <a:srcRect/>
          <a:stretch>
            <a:fillRect/>
          </a:stretch>
        </p:blipFill>
        <p:spPr bwMode="auto">
          <a:xfrm>
            <a:off x="5126869" y="1385590"/>
            <a:ext cx="3506107" cy="2981027"/>
          </a:xfrm>
          <a:prstGeom prst="rect">
            <a:avLst/>
          </a:prstGeom>
          <a:noFill/>
          <a:ln w="9525">
            <a:solidFill>
              <a:schemeClr val="tx1"/>
            </a:solidFill>
            <a:miter lim="800000"/>
            <a:headEnd/>
            <a:tailEnd/>
          </a:ln>
          <a:effectLst>
            <a:outerShdw dist="38100" dir="2700000" algn="tl" rotWithShape="0">
              <a:srgbClr val="808080">
                <a:alpha val="42999"/>
              </a:srgbClr>
            </a:outerShdw>
          </a:effectLst>
        </p:spPr>
      </p:pic>
      <p:pic>
        <p:nvPicPr>
          <p:cNvPr id="5" name="Picture 4" descr="fbasin_markus_0003.jpeg"/>
          <p:cNvPicPr>
            <a:picLocks noChangeAspect="1"/>
          </p:cNvPicPr>
          <p:nvPr/>
        </p:nvPicPr>
        <p:blipFill>
          <a:blip r:embed="rId3" cstate="print"/>
          <a:srcRect/>
          <a:stretch>
            <a:fillRect/>
          </a:stretch>
        </p:blipFill>
        <p:spPr bwMode="auto">
          <a:xfrm>
            <a:off x="1295400" y="3352800"/>
            <a:ext cx="3303512" cy="2817316"/>
          </a:xfrm>
          <a:prstGeom prst="rect">
            <a:avLst/>
          </a:prstGeom>
          <a:noFill/>
          <a:ln w="9525">
            <a:solidFill>
              <a:schemeClr val="tx1"/>
            </a:solidFill>
            <a:miter lim="800000"/>
            <a:headEnd/>
            <a:tailEnd/>
          </a:ln>
          <a:effectLst>
            <a:outerShdw dist="38100" dir="2700000" algn="tl" rotWithShape="0">
              <a:srgbClr val="808080">
                <a:alpha val="42999"/>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smtClean="0">
                <a:latin typeface="Calibri" charset="0"/>
                <a:ea typeface="ＭＳ Ｐゴシック" charset="-128"/>
              </a:rPr>
              <a:t>ASCEM Visualization</a:t>
            </a:r>
            <a:endParaRPr lang="en-US" dirty="0" smtClean="0">
              <a:latin typeface="Calibri" charset="0"/>
              <a:ea typeface="ＭＳ Ｐゴシック" charset="-128"/>
            </a:endParaRPr>
          </a:p>
        </p:txBody>
      </p:sp>
      <p:sp>
        <p:nvSpPr>
          <p:cNvPr id="13315" name="Content Placeholder 2"/>
          <p:cNvSpPr>
            <a:spLocks noGrp="1"/>
          </p:cNvSpPr>
          <p:nvPr>
            <p:ph idx="1"/>
          </p:nvPr>
        </p:nvSpPr>
        <p:spPr>
          <a:xfrm>
            <a:off x="381000" y="1143000"/>
            <a:ext cx="7437665" cy="5562600"/>
          </a:xfrm>
        </p:spPr>
        <p:txBody>
          <a:bodyPr/>
          <a:lstStyle/>
          <a:p>
            <a:r>
              <a:rPr lang="en-US" sz="2000" dirty="0" smtClean="0">
                <a:latin typeface="Calibri" charset="0"/>
                <a:ea typeface="ＭＳ Ｐゴシック" charset="-128"/>
              </a:rPr>
              <a:t>Visual data exploration of different types of geospatially registered data for the F-area seepage basin:</a:t>
            </a:r>
          </a:p>
          <a:p>
            <a:pPr lvl="1"/>
            <a:r>
              <a:rPr lang="en-US" sz="2000" dirty="0" smtClean="0">
                <a:latin typeface="Calibri" charset="0"/>
                <a:ea typeface="ＭＳ Ｐゴシック" charset="-128"/>
              </a:rPr>
              <a:t>Observation wells, surface topography, depositional environment, observed concentration from many years.</a:t>
            </a:r>
          </a:p>
          <a:p>
            <a:r>
              <a:rPr lang="en-US" sz="2000" dirty="0" smtClean="0">
                <a:latin typeface="Calibri" charset="0"/>
                <a:ea typeface="ＭＳ Ｐゴシック" charset="-128"/>
              </a:rPr>
              <a:t>Objectives</a:t>
            </a:r>
            <a:r>
              <a:rPr lang="en-US" sz="2000" dirty="0" smtClean="0">
                <a:latin typeface="Calibri" charset="0"/>
                <a:ea typeface="ＭＳ Ｐゴシック" charset="-128"/>
              </a:rPr>
              <a:t>:</a:t>
            </a:r>
          </a:p>
          <a:p>
            <a:pPr lvl="1"/>
            <a:r>
              <a:rPr lang="en-US" sz="2000" dirty="0" smtClean="0">
                <a:latin typeface="Calibri" charset="0"/>
                <a:ea typeface="ＭＳ Ｐゴシック" charset="-128"/>
              </a:rPr>
              <a:t>3D navigation through the F-area historical concentration data.</a:t>
            </a:r>
          </a:p>
          <a:p>
            <a:pPr lvl="1"/>
            <a:r>
              <a:rPr lang="en-US" sz="2000" dirty="0" smtClean="0">
                <a:latin typeface="Calibri" charset="0"/>
                <a:ea typeface="ＭＳ Ｐゴシック" charset="-128"/>
              </a:rPr>
              <a:t>Temporal browsing to show time evolving  contaminant plume.</a:t>
            </a:r>
          </a:p>
          <a:p>
            <a:pPr lvl="1"/>
            <a:r>
              <a:rPr lang="en-US" sz="2000" dirty="0" smtClean="0">
                <a:latin typeface="Calibri" charset="0"/>
                <a:ea typeface="ＭＳ Ｐゴシック" charset="-128"/>
              </a:rPr>
              <a:t>Selectively enable display of several different types of data.</a:t>
            </a:r>
          </a:p>
          <a:p>
            <a:r>
              <a:rPr lang="en-US" sz="2000" dirty="0" smtClean="0">
                <a:latin typeface="Calibri" charset="0"/>
                <a:ea typeface="ＭＳ Ｐゴシック" charset="-128"/>
              </a:rPr>
              <a:t>Approach</a:t>
            </a:r>
          </a:p>
          <a:p>
            <a:pPr lvl="1"/>
            <a:r>
              <a:rPr lang="en-US" sz="2000" dirty="0" smtClean="0">
                <a:latin typeface="Calibri" charset="0"/>
                <a:ea typeface="ＭＳ Ｐゴシック" charset="-128"/>
              </a:rPr>
              <a:t>Add new capabilities to well-established, production-quality, open source visual data analysis and exploration software infrastructure to meet ASCEM needs. </a:t>
            </a:r>
          </a:p>
          <a:p>
            <a:pPr lvl="1"/>
            <a:r>
              <a:rPr lang="en-US" sz="2000" dirty="0" smtClean="0">
                <a:latin typeface="Calibri" charset="0"/>
                <a:ea typeface="ＭＳ Ｐゴシック" charset="-128"/>
              </a:rPr>
              <a:t>Demonstrate viability via application to ASCEM-specific problems. </a:t>
            </a:r>
          </a:p>
        </p:txBody>
      </p:sp>
      <p:pic>
        <p:nvPicPr>
          <p:cNvPr id="3076" name="Picture 4" descr="E:\LBLDesk\ASCEM\VisDemo-reportStuff\fig2a.jpg"/>
          <p:cNvPicPr>
            <a:picLocks noChangeAspect="1" noChangeArrowheads="1"/>
          </p:cNvPicPr>
          <p:nvPr/>
        </p:nvPicPr>
        <p:blipFill>
          <a:blip r:embed="rId2" cstate="print"/>
          <a:srcRect/>
          <a:stretch>
            <a:fillRect/>
          </a:stretch>
        </p:blipFill>
        <p:spPr bwMode="auto">
          <a:xfrm>
            <a:off x="7603370" y="2013645"/>
            <a:ext cx="1282095" cy="1089422"/>
          </a:xfrm>
          <a:prstGeom prst="rect">
            <a:avLst/>
          </a:prstGeom>
          <a:noFill/>
          <a:ln w="9525">
            <a:solidFill>
              <a:schemeClr val="bg2"/>
            </a:solidFill>
            <a:miter lim="800000"/>
            <a:headEnd/>
            <a:tailEnd/>
          </a:ln>
          <a:effectLst>
            <a:outerShdw dist="38100" dir="2700000" algn="tl" rotWithShape="0">
              <a:srgbClr val="808080">
                <a:alpha val="42999"/>
              </a:srgbClr>
            </a:outerShdw>
          </a:effectLst>
        </p:spPr>
      </p:pic>
      <p:pic>
        <p:nvPicPr>
          <p:cNvPr id="3077" name="Picture 5" descr="E:\LBLDesk\ASCEM\VisDemo-reportStuff\fig2b.jpg"/>
          <p:cNvPicPr>
            <a:picLocks noChangeAspect="1" noChangeArrowheads="1"/>
          </p:cNvPicPr>
          <p:nvPr/>
        </p:nvPicPr>
        <p:blipFill>
          <a:blip r:embed="rId3" cstate="print"/>
          <a:srcRect/>
          <a:stretch>
            <a:fillRect/>
          </a:stretch>
        </p:blipFill>
        <p:spPr bwMode="auto">
          <a:xfrm>
            <a:off x="7586738" y="3293567"/>
            <a:ext cx="1313846" cy="1116211"/>
          </a:xfrm>
          <a:prstGeom prst="rect">
            <a:avLst/>
          </a:prstGeom>
          <a:noFill/>
          <a:ln w="9525">
            <a:solidFill>
              <a:schemeClr val="bg2"/>
            </a:solidFill>
            <a:miter lim="800000"/>
            <a:headEnd/>
            <a:tailEnd/>
          </a:ln>
          <a:effectLst>
            <a:outerShdw dist="38100" dir="2700000" algn="tl" rotWithShape="0">
              <a:srgbClr val="808080">
                <a:alpha val="42999"/>
              </a:srgbClr>
            </a:outerShdw>
          </a:effectLst>
        </p:spPr>
      </p:pic>
      <p:pic>
        <p:nvPicPr>
          <p:cNvPr id="3078" name="Picture 6" descr="E:\LBLDesk\ASCEM\VisDemo-reportStuff\fig2c.jpg"/>
          <p:cNvPicPr>
            <a:picLocks noChangeAspect="1" noChangeArrowheads="1"/>
          </p:cNvPicPr>
          <p:nvPr/>
        </p:nvPicPr>
        <p:blipFill>
          <a:blip r:embed="rId4" cstate="print"/>
          <a:srcRect/>
          <a:stretch>
            <a:fillRect/>
          </a:stretch>
        </p:blipFill>
        <p:spPr bwMode="auto">
          <a:xfrm>
            <a:off x="7585227" y="4624091"/>
            <a:ext cx="1318381" cy="1120675"/>
          </a:xfrm>
          <a:prstGeom prst="rect">
            <a:avLst/>
          </a:prstGeom>
          <a:noFill/>
          <a:ln w="9525">
            <a:solidFill>
              <a:schemeClr val="bg2"/>
            </a:solidFill>
            <a:miter lim="800000"/>
            <a:headEnd/>
            <a:tailEnd/>
          </a:ln>
          <a:effectLst>
            <a:outerShdw dist="38100" dir="2700000" algn="tl" rotWithShape="0">
              <a:srgbClr val="808080">
                <a:alpha val="42999"/>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smtClean="0">
                <a:latin typeface="Calibri" charset="0"/>
                <a:ea typeface="ＭＳ Ｐゴシック" charset="-128"/>
              </a:rPr>
              <a:t>ASCEM Visualization</a:t>
            </a:r>
            <a:endParaRPr lang="en-US" dirty="0" smtClean="0">
              <a:latin typeface="Calibri" charset="0"/>
              <a:ea typeface="ＭＳ Ｐゴシック" charset="-128"/>
            </a:endParaRPr>
          </a:p>
        </p:txBody>
      </p:sp>
      <p:sp>
        <p:nvSpPr>
          <p:cNvPr id="14339" name="Content Placeholder 2"/>
          <p:cNvSpPr>
            <a:spLocks noGrp="1"/>
          </p:cNvSpPr>
          <p:nvPr>
            <p:ph idx="1"/>
          </p:nvPr>
        </p:nvSpPr>
        <p:spPr>
          <a:xfrm>
            <a:off x="457200" y="1219200"/>
            <a:ext cx="3675441" cy="4525864"/>
          </a:xfrm>
        </p:spPr>
        <p:txBody>
          <a:bodyPr/>
          <a:lstStyle/>
          <a:p>
            <a:r>
              <a:rPr lang="en-US" sz="2000" dirty="0" smtClean="0">
                <a:latin typeface="Calibri" charset="0"/>
                <a:ea typeface="ＭＳ Ｐゴシック" charset="-128"/>
              </a:rPr>
              <a:t>3D, temporal browsing of concentration data, geospatially registered surface topography, GIS data, and observation wells.</a:t>
            </a:r>
          </a:p>
          <a:p>
            <a:r>
              <a:rPr lang="en-US" sz="2000" dirty="0" smtClean="0">
                <a:latin typeface="Calibri" charset="0"/>
                <a:ea typeface="ＭＳ Ｐゴシック" charset="-128"/>
                <a:hlinkClick r:id="rId3" action="ppaction://hlinkfile"/>
              </a:rPr>
              <a:t>Movie</a:t>
            </a:r>
            <a:r>
              <a:rPr lang="en-US" sz="2000" dirty="0" smtClean="0">
                <a:latin typeface="Calibri" charset="0"/>
                <a:ea typeface="ＭＳ Ｐゴシック" charset="-128"/>
              </a:rPr>
              <a:t> showing 3D navigation</a:t>
            </a:r>
          </a:p>
          <a:p>
            <a:r>
              <a:rPr lang="en-US" sz="2000" dirty="0" smtClean="0">
                <a:latin typeface="Calibri" charset="0"/>
                <a:ea typeface="ＭＳ Ｐゴシック" charset="-128"/>
                <a:hlinkClick r:id="rId4" action="ppaction://hlinkfile"/>
              </a:rPr>
              <a:t>Movie</a:t>
            </a:r>
            <a:r>
              <a:rPr lang="en-US" sz="2000" dirty="0" smtClean="0">
                <a:latin typeface="Calibri" charset="0"/>
                <a:ea typeface="ＭＳ Ｐゴシック" charset="-128"/>
              </a:rPr>
              <a:t> showing time evolving  U238 concentration.</a:t>
            </a:r>
          </a:p>
          <a:p>
            <a:r>
              <a:rPr lang="en-US" sz="2000" dirty="0" smtClean="0">
                <a:latin typeface="Calibri" charset="0"/>
                <a:ea typeface="ＭＳ Ｐゴシック" charset="-128"/>
                <a:hlinkClick r:id="rId5" action="ppaction://hlinkfile"/>
              </a:rPr>
              <a:t>Movie</a:t>
            </a:r>
            <a:r>
              <a:rPr lang="en-US" sz="2000" dirty="0" smtClean="0">
                <a:latin typeface="Calibri" charset="0"/>
                <a:ea typeface="ＭＳ Ｐゴシック" charset="-128"/>
              </a:rPr>
              <a:t> showing time evolving U238 plume computed via resample/</a:t>
            </a:r>
            <a:r>
              <a:rPr lang="en-US" sz="2000" dirty="0" err="1" smtClean="0">
                <a:latin typeface="Calibri" charset="0"/>
                <a:ea typeface="ＭＳ Ｐゴシック" charset="-128"/>
              </a:rPr>
              <a:t>isosurface</a:t>
            </a:r>
            <a:r>
              <a:rPr lang="en-US" sz="2000" dirty="0" smtClean="0">
                <a:latin typeface="Calibri" charset="0"/>
                <a:ea typeface="ＭＳ Ｐゴシック" charset="-128"/>
              </a:rPr>
              <a:t> operators. </a:t>
            </a:r>
            <a:endParaRPr lang="en-US" dirty="0" smtClean="0">
              <a:latin typeface="Calibri" charset="0"/>
              <a:ea typeface="ＭＳ Ｐゴシック" charset="-128"/>
            </a:endParaRPr>
          </a:p>
        </p:txBody>
      </p:sp>
      <p:pic>
        <p:nvPicPr>
          <p:cNvPr id="4100" name="Picture 5" descr="E:\LBLDesk\ASCEM\VisDemo-reportStuff\fig1b.jpg"/>
          <p:cNvPicPr>
            <a:picLocks noChangeAspect="1" noChangeArrowheads="1"/>
          </p:cNvPicPr>
          <p:nvPr/>
        </p:nvPicPr>
        <p:blipFill>
          <a:blip r:embed="rId6" cstate="print"/>
          <a:srcRect/>
          <a:stretch>
            <a:fillRect/>
          </a:stretch>
        </p:blipFill>
        <p:spPr bwMode="auto">
          <a:xfrm>
            <a:off x="4342191" y="1497212"/>
            <a:ext cx="4528155" cy="3848695"/>
          </a:xfrm>
          <a:prstGeom prst="rect">
            <a:avLst/>
          </a:prstGeom>
          <a:noFill/>
          <a:ln w="9525">
            <a:solidFill>
              <a:schemeClr val="bg2"/>
            </a:solidFill>
            <a:miter lim="800000"/>
            <a:headEnd/>
            <a:tailEnd/>
          </a:ln>
          <a:effectLst>
            <a:outerShdw dist="38100" dir="2700000" algn="tl" rotWithShape="0">
              <a:srgbClr val="808080">
                <a:alpha val="42999"/>
              </a:srgbClr>
            </a:outerShdw>
          </a:effectLst>
        </p:spPr>
      </p:pic>
      <p:pic>
        <p:nvPicPr>
          <p:cNvPr id="4101" name="Picture 6" descr="E:\LBLDesk\ASCEM\VisDemo-reportStuff\fig3a.jpg"/>
          <p:cNvPicPr>
            <a:picLocks noChangeAspect="1" noChangeArrowheads="1"/>
          </p:cNvPicPr>
          <p:nvPr/>
        </p:nvPicPr>
        <p:blipFill>
          <a:blip r:embed="rId7" cstate="print"/>
          <a:srcRect/>
          <a:stretch>
            <a:fillRect/>
          </a:stretch>
        </p:blipFill>
        <p:spPr bwMode="auto">
          <a:xfrm>
            <a:off x="2362200" y="4953000"/>
            <a:ext cx="1771952" cy="1495722"/>
          </a:xfrm>
          <a:prstGeom prst="rect">
            <a:avLst/>
          </a:prstGeom>
          <a:noFill/>
          <a:ln w="9525">
            <a:noFill/>
            <a:miter lim="800000"/>
            <a:headEnd/>
            <a:tailEnd/>
          </a:ln>
          <a:effectLst>
            <a:outerShdw dist="38100" dir="2700000" algn="tl" rotWithShape="0">
              <a:srgbClr val="808080">
                <a:alpha val="42999"/>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lbltempp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lbltemppc.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lbltemppc.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bltemppc.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bltemppc.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bltemppc.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bltemppc.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bltemppc.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bltemppc.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C:\MSOffice\Templates\Presentation Designs\lbltemppc.pot</Template>
  <TotalTime>1731</TotalTime>
  <Pages>1</Pages>
  <Words>657</Words>
  <Application>Microsoft Office PowerPoint</Application>
  <PresentationFormat>On-screen Show (4:3)</PresentationFormat>
  <Paragraphs>121</Paragraphs>
  <Slides>15</Slides>
  <Notes>6</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lbltemppc</vt:lpstr>
      <vt:lpstr>   Advanced Simulation Capability for Environmental Management    ASCEM Visualization Thrust</vt:lpstr>
      <vt:lpstr>HPC – Unstructured Mesh</vt:lpstr>
      <vt:lpstr>HPC Simulation and Visualization</vt:lpstr>
      <vt:lpstr>Collaboration and Integration</vt:lpstr>
      <vt:lpstr>ASCEM Visualization</vt:lpstr>
      <vt:lpstr>Environmental Cleanup</vt:lpstr>
      <vt:lpstr>ASCEM Visualization</vt:lpstr>
      <vt:lpstr>ASCEM Visualization</vt:lpstr>
      <vt:lpstr>ASCEM Visualization</vt:lpstr>
      <vt:lpstr>HPC – Partitioning of the Unstructured Mesh</vt:lpstr>
      <vt:lpstr>HPC Simulation of Non-Reactive Contaminant </vt:lpstr>
      <vt:lpstr>HPC Simulation of pH Using Unstructured Grid</vt:lpstr>
      <vt:lpstr>Google Maps Overlay (VisIt)</vt:lpstr>
      <vt:lpstr>Summary </vt:lpstr>
      <vt:lpstr>Joerg Meyer JoergMeyer@lbl.gov </vt:lpstr>
    </vt:vector>
  </TitlesOfParts>
  <Company>Lawrence Berkeley Nat'l 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Energy Saver</dc:title>
  <dc:subject>Berkeley Lab Generic Presentation</dc:subject>
  <dc:creator>LBNL PC User</dc:creator>
  <cp:keywords>Presentation Generic</cp:keywords>
  <cp:lastModifiedBy>jmeyer</cp:lastModifiedBy>
  <cp:revision>55</cp:revision>
  <cp:lastPrinted>1997-04-01T08:22:02Z</cp:lastPrinted>
  <dcterms:created xsi:type="dcterms:W3CDTF">1999-07-21T21:17:04Z</dcterms:created>
  <dcterms:modified xsi:type="dcterms:W3CDTF">2011-04-29T13:41:31Z</dcterms:modified>
</cp:coreProperties>
</file>