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6" r:id="rId5"/>
    <p:sldId id="268" r:id="rId6"/>
    <p:sldId id="263" r:id="rId7"/>
    <p:sldId id="269" r:id="rId8"/>
    <p:sldId id="270" r:id="rId9"/>
    <p:sldId id="258" r:id="rId10"/>
    <p:sldId id="262" r:id="rId11"/>
    <p:sldId id="271" r:id="rId12"/>
    <p:sldId id="261" r:id="rId1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2D5977"/>
    <a:srgbClr val="316283"/>
    <a:srgbClr val="325282"/>
    <a:srgbClr val="385C88"/>
    <a:srgbClr val="85AEFF"/>
    <a:srgbClr val="E88018"/>
    <a:srgbClr val="000C32"/>
    <a:srgbClr val="00279F"/>
    <a:srgbClr val="32537A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278563" y="8696325"/>
            <a:ext cx="53816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0" tIns="58738" rIns="120650" bIns="58738" anchor="ctr">
            <a:spAutoFit/>
          </a:bodyPr>
          <a:lstStyle/>
          <a:p>
            <a:pPr algn="r" defTabSz="1216025">
              <a:defRPr/>
            </a:pPr>
            <a:fld id="{F1853EE8-1FB2-4EE8-BF9A-66C0F42F5BCD}" type="slidenum">
              <a:rPr lang="en-US" altLang="en-US" sz="1900">
                <a:latin typeface="Arial" charset="0"/>
              </a:rPr>
              <a:pPr algn="r" defTabSz="1216025">
                <a:defRPr/>
              </a:pPr>
              <a:t>‹#›</a:t>
            </a:fld>
            <a:endParaRPr lang="en-US" altLang="en-US" sz="19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0650" tIns="58738" rIns="120650" bIns="58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78563" y="8696325"/>
            <a:ext cx="53816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0650" tIns="58738" rIns="120650" bIns="58738" anchor="ctr">
            <a:spAutoFit/>
          </a:bodyPr>
          <a:lstStyle/>
          <a:p>
            <a:pPr algn="r" defTabSz="1216025">
              <a:defRPr/>
            </a:pPr>
            <a:fld id="{2696948C-DED5-46EF-9EBF-FA2BA30C398E}" type="slidenum">
              <a:rPr lang="en-US" altLang="en-US" sz="1900">
                <a:latin typeface="Arial" charset="0"/>
              </a:rPr>
              <a:pPr algn="r" defTabSz="1216025">
                <a:defRPr/>
              </a:pPr>
              <a:t>‹#›</a:t>
            </a:fld>
            <a:endParaRPr lang="en-US" altLang="en-US" sz="19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3325" y="50800"/>
            <a:ext cx="2009775" cy="6273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50800"/>
            <a:ext cx="5876925" cy="6273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-47625" y="6616700"/>
            <a:ext cx="922972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27" name="Picture 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5300" y="6500813"/>
            <a:ext cx="5499100" cy="217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50800"/>
            <a:ext cx="75057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One line title (two lines possible)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(suggestion:  avoid going beyond third level for the On Site Review Presentation- your stuff may be too detailed for the audience and hard to read in the back of the room)</a:t>
            </a:r>
          </a:p>
          <a:p>
            <a:pPr lvl="2"/>
            <a:r>
              <a:rPr lang="en-US" altLang="en-US" smtClean="0"/>
              <a:t>Fourth level</a:t>
            </a: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-28575" y="933450"/>
            <a:ext cx="7724775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31" name="Picture 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5400" y="223838"/>
            <a:ext cx="1270000" cy="804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600200"/>
            <a:ext cx="9144000" cy="1981200"/>
          </a:xfrm>
          <a:prstGeom prst="rect">
            <a:avLst/>
          </a:prstGeom>
          <a:gradFill>
            <a:gsLst>
              <a:gs pos="0">
                <a:srgbClr val="2D5977"/>
              </a:gs>
              <a:gs pos="39999">
                <a:srgbClr val="85AEFF"/>
              </a:gs>
              <a:gs pos="70000">
                <a:srgbClr val="C4D6EB"/>
              </a:gs>
              <a:gs pos="100000">
                <a:schemeClr val="bg1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458200" cy="2133600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b="0" cap="small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Report:</a:t>
            </a:r>
            <a: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1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Lawrence Berkeley National Laboratory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altLang="en-US" cap="small" dirty="0" err="1" smtClean="0">
                <a:solidFill>
                  <a:srgbClr val="000C32"/>
                </a:solidFill>
              </a:rPr>
              <a:t>Joerg</a:t>
            </a:r>
            <a:r>
              <a:rPr lang="en-US" altLang="en-US" cap="small" dirty="0" smtClean="0">
                <a:solidFill>
                  <a:srgbClr val="000C32"/>
                </a:solidFill>
              </a:rPr>
              <a:t> Meyer</a:t>
            </a:r>
            <a:r>
              <a:rPr lang="en-US" altLang="en-US" sz="2000" b="0" cap="small" dirty="0" smtClean="0">
                <a:solidFill>
                  <a:srgbClr val="000C32"/>
                </a:solidFill>
              </a:rPr>
              <a:t/>
            </a:r>
            <a:br>
              <a:rPr lang="en-US" altLang="en-US" sz="2000" b="0" cap="small" dirty="0" smtClean="0">
                <a:solidFill>
                  <a:srgbClr val="000C32"/>
                </a:solidFill>
              </a:rPr>
            </a:br>
            <a:endParaRPr lang="en-US" altLang="en-US" sz="900" b="0" cap="small" dirty="0" smtClean="0">
              <a:solidFill>
                <a:srgbClr val="000C32"/>
              </a:solidFill>
            </a:endParaRPr>
          </a:p>
          <a:p>
            <a:r>
              <a:rPr lang="en-US" altLang="en-US" sz="1600" b="0" dirty="0" smtClean="0">
                <a:solidFill>
                  <a:srgbClr val="000C32"/>
                </a:solidFill>
              </a:rPr>
              <a:t>joergmeyer@lbl.gov</a:t>
            </a:r>
            <a:r>
              <a:rPr lang="en-US" altLang="en-US" sz="1600" b="0" cap="small" dirty="0" smtClean="0">
                <a:solidFill>
                  <a:srgbClr val="000C32"/>
                </a:solidFill>
              </a:rPr>
              <a:t/>
            </a:r>
            <a:br>
              <a:rPr lang="en-US" altLang="en-US" sz="1600" b="0" cap="small" dirty="0" smtClean="0">
                <a:solidFill>
                  <a:srgbClr val="000C32"/>
                </a:solidFill>
              </a:rPr>
            </a:br>
            <a:endParaRPr lang="en-US" altLang="en-US" sz="1600" b="0" cap="small" dirty="0" smtClean="0">
              <a:solidFill>
                <a:srgbClr val="000C32"/>
              </a:solidFill>
            </a:endParaRPr>
          </a:p>
        </p:txBody>
      </p:sp>
      <p:pic>
        <p:nvPicPr>
          <p:cNvPr id="4" name="Picture 3" descr="asheville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1784400"/>
          </a:xfrm>
          <a:prstGeom prst="rect">
            <a:avLst/>
          </a:prstGeom>
        </p:spPr>
      </p:pic>
      <p:pic>
        <p:nvPicPr>
          <p:cNvPr id="5" name="Picture 4" descr="LB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191000"/>
            <a:ext cx="1860849" cy="122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4191000"/>
            <a:ext cx="1149164" cy="1163601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4000" y="152400"/>
            <a:ext cx="7505700" cy="635000"/>
          </a:xfrm>
        </p:spPr>
        <p:txBody>
          <a:bodyPr/>
          <a:lstStyle/>
          <a:p>
            <a:r>
              <a:rPr lang="en-US" smtClean="0"/>
              <a:t>DOE/ASCR Exascale SDM Project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229600" cy="5130800"/>
          </a:xfrm>
        </p:spPr>
        <p:txBody>
          <a:bodyPr/>
          <a:lstStyle/>
          <a:p>
            <a:pPr marL="0">
              <a:buNone/>
            </a:pPr>
            <a:r>
              <a:rPr lang="en-US" dirty="0" smtClean="0">
                <a:latin typeface="+mj-lt"/>
              </a:rPr>
              <a:t>ExaHDF5: </a:t>
            </a:r>
            <a:r>
              <a:rPr lang="en-US" b="0" dirty="0" smtClean="0">
                <a:latin typeface="+mj-lt"/>
              </a:rPr>
              <a:t>An I/O Platform for </a:t>
            </a:r>
            <a:r>
              <a:rPr lang="en-US" b="0" dirty="0" err="1" smtClean="0">
                <a:latin typeface="+mj-lt"/>
              </a:rPr>
              <a:t>Exascale</a:t>
            </a:r>
            <a:r>
              <a:rPr lang="en-US" b="0" dirty="0" smtClean="0">
                <a:latin typeface="+mj-lt"/>
              </a:rPr>
              <a:t> data models, analysis and performance</a:t>
            </a:r>
          </a:p>
          <a:p>
            <a:r>
              <a:rPr lang="en-US" sz="2000" b="0" dirty="0" smtClean="0"/>
              <a:t>Taking HDF5 to the </a:t>
            </a:r>
            <a:r>
              <a:rPr lang="en-US" sz="2000" b="0" dirty="0" err="1" smtClean="0"/>
              <a:t>Exascale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Removing collective operations, Fault tolerance, Auto-tuning, Asynchronous I/O</a:t>
            </a:r>
          </a:p>
          <a:p>
            <a:pPr lvl="1"/>
            <a:r>
              <a:rPr lang="en-US" sz="2000" b="0" dirty="0" smtClean="0"/>
              <a:t>Benefits </a:t>
            </a:r>
            <a:r>
              <a:rPr lang="en-US" sz="2000" b="0" i="1" dirty="0" smtClean="0"/>
              <a:t>all</a:t>
            </a:r>
            <a:r>
              <a:rPr lang="en-US" sz="2000" b="0" dirty="0" smtClean="0"/>
              <a:t> HDF5 and NetCDF-4 users</a:t>
            </a:r>
          </a:p>
          <a:p>
            <a:r>
              <a:rPr lang="en-US" sz="2000" b="0" dirty="0" smtClean="0"/>
              <a:t>Taking </a:t>
            </a:r>
            <a:r>
              <a:rPr lang="en-US" sz="2000" b="0" dirty="0" err="1" smtClean="0"/>
              <a:t>FastBit</a:t>
            </a:r>
            <a:r>
              <a:rPr lang="en-US" sz="2000" b="0" dirty="0" smtClean="0"/>
              <a:t> to the </a:t>
            </a:r>
            <a:r>
              <a:rPr lang="en-US" sz="2000" b="0" dirty="0" err="1" smtClean="0"/>
              <a:t>Exascale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Index/Query on distributed multi-core platforms</a:t>
            </a:r>
          </a:p>
          <a:p>
            <a:pPr lvl="1"/>
            <a:r>
              <a:rPr lang="en-US" sz="2000" b="0" dirty="0" smtClean="0"/>
              <a:t>Operates on generic </a:t>
            </a:r>
            <a:r>
              <a:rPr lang="en-US" sz="2000" b="0" dirty="0" err="1" smtClean="0"/>
              <a:t>NetCDF</a:t>
            </a:r>
            <a:r>
              <a:rPr lang="en-US" sz="2000" b="0" dirty="0" smtClean="0"/>
              <a:t> and HDF5 files</a:t>
            </a:r>
          </a:p>
          <a:p>
            <a:r>
              <a:rPr lang="en-US" sz="2000" b="0" dirty="0" smtClean="0"/>
              <a:t>Designing easy to use data models for climate, groundwater and accelerator modeling</a:t>
            </a:r>
          </a:p>
          <a:p>
            <a:pPr lvl="1"/>
            <a:r>
              <a:rPr lang="en-US" sz="2000" b="0" dirty="0" smtClean="0"/>
              <a:t>Hide complexity of underlying file system</a:t>
            </a:r>
          </a:p>
          <a:p>
            <a:pPr lvl="1"/>
            <a:r>
              <a:rPr lang="en-US" sz="2000" b="0" dirty="0" smtClean="0"/>
              <a:t>H5hut, GCRM 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</p:txBody>
      </p:sp>
      <p:pic>
        <p:nvPicPr>
          <p:cNvPr id="4" name="Picture 3" descr="hd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257800"/>
            <a:ext cx="1066800" cy="83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4000" y="152400"/>
            <a:ext cx="7505700" cy="635000"/>
          </a:xfrm>
        </p:spPr>
        <p:txBody>
          <a:bodyPr/>
          <a:lstStyle/>
          <a:p>
            <a:r>
              <a:rPr lang="en-US" dirty="0" smtClean="0"/>
              <a:t>NSF/RDAV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229600" cy="5130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Recent accomplishments</a:t>
            </a:r>
          </a:p>
          <a:p>
            <a:r>
              <a:rPr lang="en-US" b="0" smtClean="0"/>
              <a:t>Vis software deployment 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66800" y="2133600"/>
            <a:ext cx="2286000" cy="2362200"/>
            <a:chOff x="1066800" y="2133600"/>
            <a:chExt cx="2286000" cy="2362200"/>
          </a:xfrm>
        </p:grpSpPr>
        <p:pic>
          <p:nvPicPr>
            <p:cNvPr id="4100" name="Picture 3" descr="Oak_Ridge_National_Lab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6800" y="2209800"/>
              <a:ext cx="1706563" cy="228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1" name="Picture 4" descr="nautilus.png"/>
            <p:cNvPicPr>
              <a:picLocks noChangeAspect="1"/>
            </p:cNvPicPr>
            <p:nvPr/>
          </p:nvPicPr>
          <p:blipFill>
            <a:blip r:embed="rId4" cstate="print">
              <a:lum bright="-16000" contrast="8000"/>
            </a:blip>
            <a:srcRect/>
            <a:stretch>
              <a:fillRect/>
            </a:stretch>
          </p:blipFill>
          <p:spPr bwMode="auto">
            <a:xfrm>
              <a:off x="2590800" y="2133600"/>
              <a:ext cx="762000" cy="185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102" name="Picture 5" descr="krake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187575"/>
            <a:ext cx="4267200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0" y="4038600"/>
            <a:ext cx="1298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Nautilus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505200"/>
            <a:ext cx="363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+</a:t>
            </a:r>
          </a:p>
        </p:txBody>
      </p:sp>
      <p:pic>
        <p:nvPicPr>
          <p:cNvPr id="4105" name="Picture 8" descr="ParaView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029200"/>
            <a:ext cx="3787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9" descr="visit_logo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985078"/>
            <a:ext cx="2133600" cy="89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71800" y="4495800"/>
            <a:ext cx="1828800" cy="457200"/>
            <a:chOff x="3047999" y="4648200"/>
            <a:chExt cx="1828801" cy="457200"/>
          </a:xfrm>
        </p:grpSpPr>
        <p:sp>
          <p:nvSpPr>
            <p:cNvPr id="11" name="Up Arrow 10"/>
            <p:cNvSpPr/>
            <p:nvPr/>
          </p:nvSpPr>
          <p:spPr bwMode="auto">
            <a:xfrm>
              <a:off x="3047999" y="4648200"/>
              <a:ext cx="304800" cy="457200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2" name="Up Arrow 11"/>
            <p:cNvSpPr/>
            <p:nvPr/>
          </p:nvSpPr>
          <p:spPr bwMode="auto">
            <a:xfrm>
              <a:off x="4572000" y="4648200"/>
              <a:ext cx="304800" cy="457200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3" name="Up Arrow 12"/>
            <p:cNvSpPr/>
            <p:nvPr/>
          </p:nvSpPr>
          <p:spPr bwMode="auto">
            <a:xfrm rot="3059673">
              <a:off x="3397249" y="4681538"/>
              <a:ext cx="304800" cy="457200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15" name="Up Arrow 14"/>
            <p:cNvSpPr/>
            <p:nvPr/>
          </p:nvSpPr>
          <p:spPr bwMode="auto">
            <a:xfrm rot="18540327" flipH="1">
              <a:off x="4235450" y="4681538"/>
              <a:ext cx="304800" cy="457200"/>
            </a:xfrm>
            <a:prstGeom prst="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0600" y="5943600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Free, interactive parallel visualization and graphical analysis tool for viewing scientific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5943600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</a:rPr>
              <a:t>Parallel, open-source, multi-platform data analysis and visualization application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38694" y="4441479"/>
            <a:ext cx="6781800" cy="1381126"/>
            <a:chOff x="2438694" y="4441479"/>
            <a:chExt cx="6781800" cy="1381126"/>
          </a:xfrm>
        </p:grpSpPr>
        <p:sp>
          <p:nvSpPr>
            <p:cNvPr id="19" name="Explosion 2 18"/>
            <p:cNvSpPr/>
            <p:nvPr/>
          </p:nvSpPr>
          <p:spPr bwMode="auto">
            <a:xfrm rot="-720000">
              <a:off x="2438694" y="4822480"/>
              <a:ext cx="2514600" cy="1000125"/>
            </a:xfrm>
            <a:prstGeom prst="irregularSeal2">
              <a:avLst/>
            </a:prstGeom>
            <a:gradFill flip="none" rotWithShape="1">
              <a:gsLst>
                <a:gs pos="0">
                  <a:srgbClr val="FFF200">
                    <a:alpha val="0"/>
                  </a:srgbClr>
                </a:gs>
                <a:gs pos="45000">
                  <a:srgbClr val="E88018">
                    <a:alpha val="80000"/>
                  </a:srgbClr>
                </a:gs>
                <a:gs pos="70000">
                  <a:srgbClr val="FF0300">
                    <a:alpha val="74000"/>
                  </a:srgbClr>
                </a:gs>
                <a:gs pos="100000">
                  <a:srgbClr val="4D0808">
                    <a:alpha val="42000"/>
                  </a:srgbClr>
                </a:gs>
              </a:gsLst>
              <a:lin ang="2700000" scaled="0"/>
              <a:tileRect/>
            </a:gra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Ver. 2.2.2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/>
              </a:r>
              <a:b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now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available!</a:t>
              </a:r>
            </a:p>
          </p:txBody>
        </p:sp>
        <p:sp>
          <p:nvSpPr>
            <p:cNvPr id="20" name="Explosion 2 19"/>
            <p:cNvSpPr/>
            <p:nvPr/>
          </p:nvSpPr>
          <p:spPr bwMode="auto">
            <a:xfrm rot="-720000">
              <a:off x="6705894" y="4441479"/>
              <a:ext cx="2514600" cy="1000125"/>
            </a:xfrm>
            <a:prstGeom prst="irregularSeal2">
              <a:avLst/>
            </a:prstGeom>
            <a:gradFill flip="none" rotWithShape="1">
              <a:gsLst>
                <a:gs pos="0">
                  <a:srgbClr val="FFF200">
                    <a:alpha val="0"/>
                  </a:srgbClr>
                </a:gs>
                <a:gs pos="45000">
                  <a:srgbClr val="E88018">
                    <a:alpha val="80000"/>
                  </a:srgbClr>
                </a:gs>
                <a:gs pos="70000">
                  <a:srgbClr val="FF0300">
                    <a:alpha val="74000"/>
                  </a:srgbClr>
                </a:gs>
                <a:gs pos="100000">
                  <a:srgbClr val="4D0808">
                    <a:alpha val="42000"/>
                  </a:srgbClr>
                </a:gs>
              </a:gsLst>
              <a:lin ang="2700000" scaled="0"/>
              <a:tileRect/>
            </a:gra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Ver. 3.10.0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/>
              </a:r>
              <a:b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</a:b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now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available!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762000" y="4648200"/>
            <a:ext cx="79248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sz="2400" cap="none" dirty="0" err="1" smtClean="0">
                <a:solidFill>
                  <a:schemeClr val="tx1"/>
                </a:solidFill>
                <a:latin typeface="+mn-lt"/>
              </a:rPr>
              <a:t>Joerg</a:t>
            </a:r>
            <a:r>
              <a:rPr lang="en-US" sz="2400" cap="none" dirty="0" smtClean="0">
                <a:solidFill>
                  <a:schemeClr val="tx1"/>
                </a:solidFill>
                <a:latin typeface="+mn-lt"/>
              </a:rPr>
              <a:t> Meyer</a:t>
            </a:r>
            <a:br>
              <a:rPr lang="en-US" sz="2400" cap="none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0" cap="none" dirty="0" smtClean="0">
                <a:solidFill>
                  <a:schemeClr val="tx1"/>
                </a:solidFill>
                <a:latin typeface="+mn-lt"/>
              </a:rPr>
              <a:t>JoergMeyer@lbl.gov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00279F"/>
                </a:solidFill>
                <a:latin typeface="+mj-lt"/>
              </a:rPr>
              <a:t>Questions?</a:t>
            </a:r>
          </a:p>
          <a:p>
            <a:pPr algn="ctr">
              <a:defRPr/>
            </a:pPr>
            <a:endParaRPr lang="en-US" sz="400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4191000"/>
            <a:ext cx="792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85000"/>
              </a:lnSpc>
              <a:defRPr/>
            </a:pPr>
            <a:r>
              <a:rPr lang="en-US" sz="2800" b="1" kern="0" dirty="0">
                <a:latin typeface="+mn-lt"/>
                <a:ea typeface="+mj-ea"/>
                <a:cs typeface="+mj-cs"/>
              </a:rPr>
              <a:t>Additional information:</a:t>
            </a:r>
          </a:p>
          <a:p>
            <a:pPr>
              <a:lnSpc>
                <a:spcPct val="85000"/>
              </a:lnSpc>
              <a:defRPr/>
            </a:pPr>
            <a:endParaRPr lang="en-US" sz="2000" kern="0" dirty="0">
              <a:solidFill>
                <a:srgbClr val="00279F"/>
              </a:solidFill>
              <a:latin typeface="+mn-lt"/>
              <a:ea typeface="+mj-ea"/>
              <a:cs typeface="+mj-cs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2800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>LBNL Vis Group:</a:t>
            </a:r>
            <a:r>
              <a:rPr lang="en-US" sz="28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/>
            </a:r>
            <a:br>
              <a:rPr lang="en-US" sz="28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</a:br>
            <a:r>
              <a:rPr lang="en-US" sz="11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> </a:t>
            </a:r>
            <a:r>
              <a:rPr lang="en-US" sz="28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/>
            </a:r>
            <a:br>
              <a:rPr lang="en-US" sz="28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</a:br>
            <a:r>
              <a:rPr lang="en-US" sz="2800" b="1" kern="0" dirty="0" smtClean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>http</a:t>
            </a:r>
            <a:r>
              <a:rPr lang="en-US" sz="2800" b="1" kern="0" dirty="0">
                <a:solidFill>
                  <a:srgbClr val="00279F"/>
                </a:solidFill>
                <a:latin typeface="+mn-lt"/>
                <a:ea typeface="+mj-ea"/>
                <a:cs typeface="Aharoni" pitchFamily="2" charset="-79"/>
              </a:rPr>
              <a:t>://vis.lbl.gov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4000" y="152400"/>
            <a:ext cx="7505700" cy="635000"/>
          </a:xfrm>
        </p:spPr>
        <p:txBody>
          <a:bodyPr/>
          <a:lstStyle/>
          <a:p>
            <a:r>
              <a:rPr lang="en-US" dirty="0" smtClean="0"/>
              <a:t>LBNL Visualization Group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7924800" cy="5283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Introduction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		     Wes Bethel</a:t>
            </a:r>
            <a:br>
              <a:rPr lang="en-US" dirty="0" smtClean="0"/>
            </a:br>
            <a:r>
              <a:rPr lang="en-US" dirty="0" smtClean="0"/>
              <a:t>		     </a:t>
            </a:r>
            <a:r>
              <a:rPr lang="en-US" sz="2000" b="0" dirty="0" smtClean="0"/>
              <a:t>(Vis Group Lead)</a:t>
            </a:r>
          </a:p>
          <a:p>
            <a:pPr>
              <a:buFontTx/>
              <a:buNone/>
            </a:pPr>
            <a:endParaRPr lang="en-US" sz="3200" b="0" dirty="0" smtClean="0"/>
          </a:p>
          <a:p>
            <a:r>
              <a:rPr lang="en-US" dirty="0" smtClean="0"/>
              <a:t>Recent hires: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Hari</a:t>
            </a:r>
            <a:r>
              <a:rPr lang="en-US" sz="2000" dirty="0" smtClean="0"/>
              <a:t> Krishnan   </a:t>
            </a:r>
            <a:r>
              <a:rPr lang="en-US" sz="2000" dirty="0" err="1" smtClean="0"/>
              <a:t>Burlen</a:t>
            </a:r>
            <a:r>
              <a:rPr lang="en-US" sz="2000" dirty="0" smtClean="0"/>
              <a:t> </a:t>
            </a:r>
            <a:r>
              <a:rPr lang="en-US" sz="2000" dirty="0" err="1" smtClean="0"/>
              <a:t>Loring</a:t>
            </a:r>
            <a:r>
              <a:rPr lang="en-US" sz="2000" dirty="0" smtClean="0"/>
              <a:t>     </a:t>
            </a:r>
            <a:r>
              <a:rPr lang="en-US" sz="2000" dirty="0" err="1" smtClean="0"/>
              <a:t>Joerg</a:t>
            </a:r>
            <a:r>
              <a:rPr lang="en-US" sz="2000" dirty="0" smtClean="0"/>
              <a:t> Meyer     Oliver </a:t>
            </a:r>
            <a:r>
              <a:rPr lang="en-US" sz="2000" dirty="0" err="1" smtClean="0"/>
              <a:t>Rübel</a:t>
            </a:r>
            <a:endParaRPr lang="en-US" sz="2000" dirty="0" smtClean="0"/>
          </a:p>
          <a:p>
            <a:pPr algn="ctr">
              <a:buFontTx/>
              <a:buNone/>
            </a:pPr>
            <a:r>
              <a:rPr lang="en-US" sz="2000" b="0" dirty="0" smtClean="0"/>
              <a:t>(Computer Systems Engineers)</a:t>
            </a:r>
          </a:p>
        </p:txBody>
      </p:sp>
      <p:pic>
        <p:nvPicPr>
          <p:cNvPr id="4" name="Picture 3" descr="ewbethel.jpg"/>
          <p:cNvPicPr>
            <a:picLocks noChangeAspect="1"/>
          </p:cNvPicPr>
          <p:nvPr/>
        </p:nvPicPr>
        <p:blipFill>
          <a:blip r:embed="rId2" cstate="print">
            <a:lum bright="6000" contrast="28000"/>
          </a:blip>
          <a:srcRect l="14055" r="16820" b="21179"/>
          <a:stretch>
            <a:fillRect/>
          </a:stretch>
        </p:blipFill>
        <p:spPr>
          <a:xfrm>
            <a:off x="1219200" y="1752600"/>
            <a:ext cx="1219200" cy="146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urlen.jpg"/>
          <p:cNvPicPr>
            <a:picLocks noChangeAspect="1"/>
          </p:cNvPicPr>
          <p:nvPr/>
        </p:nvPicPr>
        <p:blipFill>
          <a:blip r:embed="rId3" cstate="print"/>
          <a:srcRect l="4506" t="26667" r="18352" b="16667"/>
          <a:stretch>
            <a:fillRect/>
          </a:stretch>
        </p:blipFill>
        <p:spPr>
          <a:xfrm>
            <a:off x="3124200" y="3962400"/>
            <a:ext cx="1219200" cy="1594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jmeyer.jpg"/>
          <p:cNvPicPr>
            <a:picLocks noChangeAspect="1"/>
          </p:cNvPicPr>
          <p:nvPr/>
        </p:nvPicPr>
        <p:blipFill>
          <a:blip r:embed="rId4" cstate="print"/>
          <a:srcRect l="14238" t="5882" r="10265" b="17647"/>
          <a:stretch>
            <a:fillRect/>
          </a:stretch>
        </p:blipFill>
        <p:spPr>
          <a:xfrm>
            <a:off x="5029200" y="3962400"/>
            <a:ext cx="116937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ari.jpg"/>
          <p:cNvPicPr>
            <a:picLocks noChangeAspect="1"/>
          </p:cNvPicPr>
          <p:nvPr/>
        </p:nvPicPr>
        <p:blipFill>
          <a:blip r:embed="rId5" cstate="print"/>
          <a:srcRect l="7746" t="5000" r="7746" b="20000"/>
          <a:stretch>
            <a:fillRect/>
          </a:stretch>
        </p:blipFill>
        <p:spPr>
          <a:xfrm>
            <a:off x="1219200" y="3962400"/>
            <a:ext cx="1219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Berkeley_Lab_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1270000"/>
            <a:ext cx="3390900" cy="225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jmeyer.jpg"/>
          <p:cNvPicPr>
            <a:picLocks noChangeAspect="1"/>
          </p:cNvPicPr>
          <p:nvPr/>
        </p:nvPicPr>
        <p:blipFill>
          <a:blip r:embed="rId7" cstate="print">
            <a:lum contrast="30000"/>
          </a:blip>
          <a:srcRect l="16941" t="4762" r="21154" b="33333"/>
          <a:stretch>
            <a:fillRect/>
          </a:stretch>
        </p:blipFill>
        <p:spPr>
          <a:xfrm>
            <a:off x="6934200" y="3962400"/>
            <a:ext cx="1143000" cy="16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LBNL Visualization Base Program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4953000" cy="513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Problem(s): </a:t>
            </a:r>
            <a:r>
              <a:rPr lang="en-US" sz="2000" b="0" dirty="0" smtClean="0"/>
              <a:t>scientific discovery hindered by sheer </a:t>
            </a:r>
            <a:r>
              <a:rPr lang="en-US" sz="2000" b="0" dirty="0" smtClean="0">
                <a:solidFill>
                  <a:srgbClr val="002060"/>
                </a:solidFill>
              </a:rPr>
              <a:t>size</a:t>
            </a:r>
            <a:r>
              <a:rPr lang="en-US" sz="2000" b="0" dirty="0" smtClean="0"/>
              <a:t> and </a:t>
            </a:r>
            <a:r>
              <a:rPr lang="en-US" sz="2000" b="0" dirty="0" smtClean="0">
                <a:solidFill>
                  <a:srgbClr val="002060"/>
                </a:solidFill>
              </a:rPr>
              <a:t>complexity</a:t>
            </a:r>
            <a:r>
              <a:rPr lang="en-US" sz="2000" b="0" dirty="0" smtClean="0"/>
              <a:t> of data.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Approach:  </a:t>
            </a:r>
            <a:r>
              <a:rPr lang="en-US" sz="2000" b="0" dirty="0" smtClean="0"/>
              <a:t>R&amp;D in areas of </a:t>
            </a:r>
            <a:r>
              <a:rPr lang="en-US" sz="2000" b="0" dirty="0" smtClean="0">
                <a:solidFill>
                  <a:srgbClr val="002060"/>
                </a:solidFill>
              </a:rPr>
              <a:t>parallelism</a:t>
            </a:r>
            <a:r>
              <a:rPr lang="en-US" sz="2000" b="0" dirty="0" smtClean="0"/>
              <a:t> in </a:t>
            </a:r>
            <a:r>
              <a:rPr lang="en-US" sz="2000" b="0" dirty="0" err="1" smtClean="0"/>
              <a:t>vis</a:t>
            </a:r>
            <a:r>
              <a:rPr lang="en-US" sz="2000" b="0" dirty="0" smtClean="0"/>
              <a:t>/analysis, </a:t>
            </a:r>
            <a:r>
              <a:rPr lang="en-US" sz="2000" b="0" dirty="0" smtClean="0">
                <a:solidFill>
                  <a:srgbClr val="002060"/>
                </a:solidFill>
              </a:rPr>
              <a:t>feature-based</a:t>
            </a:r>
            <a:r>
              <a:rPr lang="en-US" sz="2000" b="0" dirty="0" smtClean="0"/>
              <a:t> filtering and analysis, </a:t>
            </a:r>
            <a:r>
              <a:rPr lang="en-US" sz="2000" b="0" dirty="0" smtClean="0">
                <a:solidFill>
                  <a:srgbClr val="002060"/>
                </a:solidFill>
              </a:rPr>
              <a:t>query-driven</a:t>
            </a:r>
            <a:r>
              <a:rPr lang="en-US" sz="2000" b="0" dirty="0" smtClean="0"/>
              <a:t> visualization and analysis.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Impact: </a:t>
            </a:r>
            <a:r>
              <a:rPr lang="en-US" sz="2000" b="0" dirty="0" smtClean="0"/>
              <a:t>new understanding </a:t>
            </a:r>
            <a:r>
              <a:rPr lang="en-US" sz="2000" b="0" dirty="0" smtClean="0"/>
              <a:t>of technologies/architectures </a:t>
            </a:r>
            <a:r>
              <a:rPr lang="en-US" sz="2000" b="0" dirty="0" smtClean="0"/>
              <a:t>for </a:t>
            </a:r>
            <a:r>
              <a:rPr lang="en-US" sz="2000" b="0" dirty="0" smtClean="0">
                <a:solidFill>
                  <a:srgbClr val="002060"/>
                </a:solidFill>
              </a:rPr>
              <a:t>running </a:t>
            </a:r>
            <a:r>
              <a:rPr lang="en-US" sz="2000" b="0" dirty="0" err="1" smtClean="0">
                <a:solidFill>
                  <a:srgbClr val="002060"/>
                </a:solidFill>
              </a:rPr>
              <a:t>vis</a:t>
            </a:r>
            <a:r>
              <a:rPr lang="en-US" sz="2000" b="0" dirty="0" smtClean="0">
                <a:solidFill>
                  <a:srgbClr val="002060"/>
                </a:solidFill>
              </a:rPr>
              <a:t> and analysis algorithms at highest-ever levels of concurrency</a:t>
            </a:r>
            <a:r>
              <a:rPr lang="en-US" sz="2000" b="0" dirty="0" smtClean="0"/>
              <a:t> on advanced platforms, many specific impacts on science through ongoing </a:t>
            </a:r>
            <a:r>
              <a:rPr lang="en-US" sz="2000" b="0" dirty="0" smtClean="0">
                <a:solidFill>
                  <a:srgbClr val="002060"/>
                </a:solidFill>
              </a:rPr>
              <a:t>collaborations</a:t>
            </a:r>
            <a:r>
              <a:rPr lang="en-US" sz="2000" b="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Images: </a:t>
            </a:r>
            <a:r>
              <a:rPr lang="en-US" sz="2000" b="0" dirty="0" smtClean="0"/>
              <a:t>(top) results of </a:t>
            </a:r>
            <a:r>
              <a:rPr lang="en-US" sz="2000" b="0" dirty="0" smtClean="0">
                <a:solidFill>
                  <a:srgbClr val="002060"/>
                </a:solidFill>
              </a:rPr>
              <a:t>216K-way parallel run </a:t>
            </a:r>
            <a:r>
              <a:rPr lang="en-US" sz="2000" b="0" dirty="0" smtClean="0"/>
              <a:t>of new hybrid-parallel technology on </a:t>
            </a:r>
            <a:r>
              <a:rPr lang="en-US" sz="2000" b="0" dirty="0" err="1" smtClean="0"/>
              <a:t>JaguarPF</a:t>
            </a:r>
            <a:r>
              <a:rPr lang="en-US" sz="2000" b="0" dirty="0" smtClean="0"/>
              <a:t> on a 3TB dataset. (Bottom) </a:t>
            </a:r>
            <a:r>
              <a:rPr lang="en-US" sz="2000" b="0" dirty="0" smtClean="0">
                <a:solidFill>
                  <a:srgbClr val="002060"/>
                </a:solidFill>
              </a:rPr>
              <a:t>globe display</a:t>
            </a:r>
            <a:r>
              <a:rPr lang="en-US" sz="2000" b="0" dirty="0" smtClean="0"/>
              <a:t> in LBNL booth at SC conference.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pic>
        <p:nvPicPr>
          <p:cNvPr id="20484" name="Picture 4" descr="E:\LBLDesk\DOECGF-2011\output-216K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295400"/>
            <a:ext cx="2239963" cy="22399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5" descr="E:\LBLDesk\DOECGF-2011\SC09-globe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238500" cy="215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SciDAC Visualization and Analytics Center for Enabling Technology</a:t>
            </a:r>
          </a:p>
        </p:txBody>
      </p:sp>
      <p:sp>
        <p:nvSpPr>
          <p:cNvPr id="22531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4876800" cy="513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Problem. </a:t>
            </a:r>
            <a:r>
              <a:rPr lang="en-US" sz="2000" b="0" dirty="0" smtClean="0"/>
              <a:t>Need for production-quality, </a:t>
            </a:r>
            <a:r>
              <a:rPr lang="en-US" sz="2000" b="0" dirty="0" err="1" smtClean="0">
                <a:solidFill>
                  <a:srgbClr val="002060"/>
                </a:solidFill>
              </a:rPr>
              <a:t>petascale</a:t>
            </a:r>
            <a:r>
              <a:rPr lang="en-US" sz="2000" b="0" dirty="0" smtClean="0">
                <a:solidFill>
                  <a:srgbClr val="002060"/>
                </a:solidFill>
              </a:rPr>
              <a:t>-capable visualization s/w </a:t>
            </a:r>
            <a:r>
              <a:rPr lang="en-US" sz="2000" b="0" dirty="0" smtClean="0"/>
              <a:t>infrastructure to enable scientific knowledge discovery.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Approach.</a:t>
            </a:r>
            <a:r>
              <a:rPr lang="en-US" sz="2000" b="0" dirty="0" smtClean="0"/>
              <a:t> Blend of R&amp;D, software engineering, and direct application interactions to </a:t>
            </a:r>
            <a:r>
              <a:rPr lang="en-US" sz="2000" b="0" dirty="0" smtClean="0">
                <a:solidFill>
                  <a:srgbClr val="002060"/>
                </a:solidFill>
              </a:rPr>
              <a:t>produce high quality visualization software and tools</a:t>
            </a:r>
            <a:r>
              <a:rPr lang="en-US" sz="2000" b="0" dirty="0" smtClean="0"/>
              <a:t>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Impact.</a:t>
            </a:r>
            <a:r>
              <a:rPr lang="en-US" sz="2000" b="0" dirty="0" smtClean="0"/>
              <a:t> Delivering high-quality, </a:t>
            </a:r>
            <a:r>
              <a:rPr lang="en-US" sz="2000" b="0" dirty="0" err="1" smtClean="0"/>
              <a:t>petascale</a:t>
            </a:r>
            <a:r>
              <a:rPr lang="en-US" sz="2000" b="0" dirty="0" smtClean="0"/>
              <a:t>-capable </a:t>
            </a:r>
            <a:r>
              <a:rPr lang="en-US" sz="2000" b="0" dirty="0" err="1" smtClean="0"/>
              <a:t>vis</a:t>
            </a:r>
            <a:r>
              <a:rPr lang="en-US" sz="2000" b="0" dirty="0" smtClean="0"/>
              <a:t> s/w, numerous direct </a:t>
            </a:r>
            <a:r>
              <a:rPr lang="en-US" sz="2000" b="0" dirty="0" smtClean="0">
                <a:solidFill>
                  <a:srgbClr val="002060"/>
                </a:solidFill>
              </a:rPr>
              <a:t>impacts on science applications </a:t>
            </a:r>
            <a:r>
              <a:rPr lang="en-US" sz="2000" b="0" dirty="0" smtClean="0"/>
              <a:t>(knowledge discovery, cost savings, etc.)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Images.</a:t>
            </a:r>
            <a:r>
              <a:rPr lang="en-US" sz="2000" b="0" dirty="0" smtClean="0"/>
              <a:t> (Top) </a:t>
            </a:r>
            <a:r>
              <a:rPr lang="en-US" sz="2000" b="0" dirty="0" err="1" smtClean="0">
                <a:solidFill>
                  <a:srgbClr val="002060"/>
                </a:solidFill>
              </a:rPr>
              <a:t>VisIt</a:t>
            </a:r>
            <a:r>
              <a:rPr lang="en-US" sz="2000" b="0" dirty="0" smtClean="0"/>
              <a:t> generated image of 2T zone data on 32K cores of </a:t>
            </a:r>
            <a:r>
              <a:rPr lang="en-US" sz="2000" b="0" dirty="0" smtClean="0"/>
              <a:t>F</a:t>
            </a:r>
            <a:r>
              <a:rPr lang="en-US" sz="2000" b="0" dirty="0" smtClean="0"/>
              <a:t>ranklin</a:t>
            </a:r>
            <a:r>
              <a:rPr lang="en-US" sz="2000" b="0" dirty="0" smtClean="0"/>
              <a:t>. (Bottom) </a:t>
            </a:r>
            <a:r>
              <a:rPr lang="en-US" sz="2000" b="0" dirty="0" err="1" smtClean="0"/>
              <a:t>VisIt</a:t>
            </a:r>
            <a:r>
              <a:rPr lang="en-US" sz="2000" b="0" dirty="0" smtClean="0"/>
              <a:t> image of type II SN simulation.</a:t>
            </a:r>
            <a:endParaRPr lang="en-US" sz="2000" dirty="0" smtClean="0"/>
          </a:p>
        </p:txBody>
      </p:sp>
      <p:pic>
        <p:nvPicPr>
          <p:cNvPr id="22532" name="Picture 3076" descr="E:\LBLDesk\DOECGF-2011\snVolRen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3077" descr="E:\LBLDesk\DOECGF-2011\cover_SciDAC-Rev_Special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2266950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Analysis of</a:t>
            </a:r>
            <a:br>
              <a:rPr lang="en-US" dirty="0" smtClean="0"/>
            </a:br>
            <a:r>
              <a:rPr lang="en-US" dirty="0" smtClean="0"/>
              <a:t>Ultra-scale Climate Data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193800"/>
            <a:ext cx="5334000" cy="513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Problem. </a:t>
            </a:r>
            <a:r>
              <a:rPr lang="en-US" sz="2000" b="0" dirty="0" smtClean="0"/>
              <a:t>Traditional climate </a:t>
            </a:r>
            <a:r>
              <a:rPr lang="en-US" sz="2000" b="0" dirty="0" err="1" smtClean="0"/>
              <a:t>vis</a:t>
            </a:r>
            <a:r>
              <a:rPr lang="en-US" sz="2000" b="0" dirty="0" smtClean="0"/>
              <a:t> and analysis tools won’t work on </a:t>
            </a:r>
            <a:r>
              <a:rPr lang="en-US" sz="2000" b="0" dirty="0" smtClean="0">
                <a:solidFill>
                  <a:srgbClr val="002060"/>
                </a:solidFill>
              </a:rPr>
              <a:t>increasing large and complex climate simulation data</a:t>
            </a:r>
            <a:r>
              <a:rPr lang="en-US" sz="2000" b="0" dirty="0" smtClean="0"/>
              <a:t>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Approach. </a:t>
            </a:r>
            <a:r>
              <a:rPr lang="en-US" sz="2000" b="0" dirty="0" smtClean="0"/>
              <a:t>Combination of leverage/extend </a:t>
            </a:r>
            <a:r>
              <a:rPr lang="en-US" sz="2000" b="0" dirty="0" smtClean="0">
                <a:solidFill>
                  <a:srgbClr val="002060"/>
                </a:solidFill>
              </a:rPr>
              <a:t>scalable </a:t>
            </a:r>
            <a:r>
              <a:rPr lang="en-US" sz="2000" b="0" dirty="0" err="1" smtClean="0">
                <a:solidFill>
                  <a:srgbClr val="002060"/>
                </a:solidFill>
              </a:rPr>
              <a:t>vis</a:t>
            </a:r>
            <a:r>
              <a:rPr lang="en-US" sz="2000" b="0" dirty="0" smtClean="0">
                <a:solidFill>
                  <a:srgbClr val="002060"/>
                </a:solidFill>
              </a:rPr>
              <a:t> s/w</a:t>
            </a:r>
            <a:r>
              <a:rPr lang="en-US" sz="2000" b="0" dirty="0" smtClean="0"/>
              <a:t>, and develop new analysis tools to </a:t>
            </a:r>
            <a:r>
              <a:rPr lang="en-US" sz="2000" b="0" dirty="0" smtClean="0">
                <a:solidFill>
                  <a:srgbClr val="002060"/>
                </a:solidFill>
              </a:rPr>
              <a:t>study specific classes of climate science problems</a:t>
            </a:r>
            <a:r>
              <a:rPr lang="en-US" sz="2000" b="0" dirty="0" smtClean="0"/>
              <a:t>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Impact. </a:t>
            </a:r>
            <a:r>
              <a:rPr lang="en-US" sz="2000" b="0" dirty="0" smtClean="0"/>
              <a:t>New s/w that directly meets needs of climate science community, esp. </a:t>
            </a:r>
            <a:r>
              <a:rPr lang="en-US" sz="2000" b="0" dirty="0" err="1" smtClean="0"/>
              <a:t>wrt</a:t>
            </a:r>
            <a:r>
              <a:rPr lang="en-US" sz="2000" b="0" dirty="0" smtClean="0"/>
              <a:t> upcoming IPCC assessment.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Images. </a:t>
            </a:r>
            <a:r>
              <a:rPr lang="en-US" sz="2000" b="0" dirty="0" smtClean="0"/>
              <a:t>(Top) Our team has developed </a:t>
            </a:r>
            <a:r>
              <a:rPr lang="en-US" sz="2000" b="0" dirty="0" smtClean="0">
                <a:solidFill>
                  <a:srgbClr val="002060"/>
                </a:solidFill>
              </a:rPr>
              <a:t>s/w for detecting and analyzing atmospheric rivers</a:t>
            </a:r>
            <a:r>
              <a:rPr lang="en-US" sz="2000" b="0" dirty="0" smtClean="0"/>
              <a:t> using supervised machine learning. (Bottom) Our team applies </a:t>
            </a:r>
            <a:r>
              <a:rPr lang="en-US" sz="2000" b="0" dirty="0" smtClean="0">
                <a:solidFill>
                  <a:srgbClr val="002060"/>
                </a:solidFill>
              </a:rPr>
              <a:t>statistical models to predict seasonal, regional precipitation extremes</a:t>
            </a:r>
            <a:r>
              <a:rPr lang="en-US" sz="2000" b="0" dirty="0" smtClean="0"/>
              <a:t>. </a:t>
            </a:r>
            <a:endParaRPr lang="en-US" sz="2000" dirty="0" smtClean="0"/>
          </a:p>
        </p:txBody>
      </p:sp>
      <p:pic>
        <p:nvPicPr>
          <p:cNvPr id="21508" name="Picture 11" descr="dec111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1508125"/>
            <a:ext cx="2457450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1509" name="Object 1029"/>
          <p:cNvGraphicFramePr>
            <a:graphicFrameLocks noChangeAspect="1"/>
          </p:cNvGraphicFramePr>
          <p:nvPr/>
        </p:nvGraphicFramePr>
        <p:xfrm>
          <a:off x="5861050" y="3962400"/>
          <a:ext cx="3054350" cy="1524000"/>
        </p:xfrm>
        <a:graphic>
          <a:graphicData uri="http://schemas.openxmlformats.org/presentationml/2006/ole">
            <p:oleObj spid="_x0000_s22530" name="Image" r:id="rId4" imgW="5955556" imgH="29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DOE/BER: Climate Modeling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59700" cy="5181600"/>
          </a:xfrm>
        </p:spPr>
        <p:txBody>
          <a:bodyPr/>
          <a:lstStyle/>
          <a:p>
            <a:pPr marL="0">
              <a:buNone/>
            </a:pPr>
            <a:r>
              <a:rPr lang="en-US" b="0" dirty="0" smtClean="0"/>
              <a:t>Visualization and Analysis support of</a:t>
            </a:r>
            <a:br>
              <a:rPr lang="en-US" b="0" dirty="0" smtClean="0"/>
            </a:br>
            <a:r>
              <a:rPr lang="en-US" b="0" dirty="0" smtClean="0"/>
              <a:t>Global Cloud Resolving Models</a:t>
            </a:r>
          </a:p>
          <a:p>
            <a:r>
              <a:rPr lang="en-US" sz="2000" b="0" dirty="0" smtClean="0"/>
              <a:t>Data Models for geodesic unstructured grid</a:t>
            </a:r>
          </a:p>
          <a:p>
            <a:r>
              <a:rPr lang="en-US" sz="2000" b="0" dirty="0" smtClean="0">
                <a:solidFill>
                  <a:srgbClr val="002060"/>
                </a:solidFill>
              </a:rPr>
              <a:t>Parallel </a:t>
            </a:r>
            <a:r>
              <a:rPr lang="en-US" sz="2000" b="0" dirty="0" err="1" smtClean="0">
                <a:solidFill>
                  <a:srgbClr val="002060"/>
                </a:solidFill>
              </a:rPr>
              <a:t>plugin</a:t>
            </a:r>
            <a:r>
              <a:rPr lang="en-US" sz="2000" b="0" dirty="0" smtClean="0">
                <a:solidFill>
                  <a:srgbClr val="002060"/>
                </a:solidFill>
              </a:rPr>
              <a:t> </a:t>
            </a:r>
            <a:r>
              <a:rPr lang="en-US" sz="2000" b="0" dirty="0" smtClean="0"/>
              <a:t>development in </a:t>
            </a:r>
            <a:r>
              <a:rPr lang="en-US" sz="2000" b="0" dirty="0" err="1" smtClean="0">
                <a:solidFill>
                  <a:srgbClr val="002060"/>
                </a:solidFill>
              </a:rPr>
              <a:t>VisIt</a:t>
            </a:r>
            <a:endParaRPr lang="en-US" sz="2000" b="0" dirty="0" smtClean="0">
              <a:solidFill>
                <a:srgbClr val="002060"/>
              </a:solidFill>
            </a:endParaRPr>
          </a:p>
          <a:p>
            <a:pPr lvl="1"/>
            <a:r>
              <a:rPr lang="en-US" sz="2000" b="0" dirty="0" smtClean="0"/>
              <a:t>Profiling and benchmarking of I/O</a:t>
            </a:r>
          </a:p>
          <a:p>
            <a:r>
              <a:rPr lang="en-US" sz="2000" b="0" dirty="0" err="1" smtClean="0"/>
              <a:t>VisIt</a:t>
            </a:r>
            <a:r>
              <a:rPr lang="en-US" sz="2000" b="0" dirty="0" smtClean="0"/>
              <a:t> Climate skin development for ease of use</a:t>
            </a:r>
          </a:p>
          <a:p>
            <a:pPr lvl="1"/>
            <a:r>
              <a:rPr lang="en-US" sz="2000" b="0" dirty="0" smtClean="0"/>
              <a:t>Custom plots and operators</a:t>
            </a:r>
          </a:p>
        </p:txBody>
      </p:sp>
      <p:pic>
        <p:nvPicPr>
          <p:cNvPr id="6148" name="Picture 4" descr="gcrm-vorticity-012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4419600" cy="248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SciDAC-e: Math and Geometric Tools for Energy-Related Gas Separations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3800"/>
            <a:ext cx="5562600" cy="513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Problem. </a:t>
            </a:r>
            <a:r>
              <a:rPr lang="en-US" sz="2000" b="0" dirty="0" smtClean="0"/>
              <a:t>A limiting factor in </a:t>
            </a:r>
            <a:r>
              <a:rPr lang="en-US" sz="2000" b="0" dirty="0" smtClean="0">
                <a:solidFill>
                  <a:srgbClr val="002060"/>
                </a:solidFill>
              </a:rPr>
              <a:t>characterizing porous media for use in carbon capture </a:t>
            </a:r>
            <a:r>
              <a:rPr lang="en-US" sz="2000" b="0" dirty="0" smtClean="0"/>
              <a:t>is the lack of tools for structural analysis.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Approach. </a:t>
            </a:r>
            <a:r>
              <a:rPr lang="en-US" sz="2000" b="0" dirty="0" smtClean="0"/>
              <a:t>Apply Fast Marching methods to </a:t>
            </a:r>
            <a:r>
              <a:rPr lang="en-US" sz="2000" b="0" dirty="0" smtClean="0">
                <a:solidFill>
                  <a:srgbClr val="002060"/>
                </a:solidFill>
              </a:rPr>
              <a:t>find voids and isolated regions</a:t>
            </a:r>
            <a:r>
              <a:rPr lang="en-US" sz="2000" b="0" dirty="0" smtClean="0"/>
              <a:t>, which can then be quantitatively analyzed. Develop highly scalable codes to </a:t>
            </a:r>
            <a:r>
              <a:rPr lang="en-US" sz="2000" b="0" dirty="0" smtClean="0">
                <a:solidFill>
                  <a:srgbClr val="002060"/>
                </a:solidFill>
              </a:rPr>
              <a:t>facilitate real-time analysis</a:t>
            </a:r>
            <a:r>
              <a:rPr lang="en-US" sz="2000" b="0" dirty="0" smtClean="0"/>
              <a:t>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Impact. </a:t>
            </a:r>
            <a:r>
              <a:rPr lang="en-US" sz="2000" b="0" dirty="0" smtClean="0"/>
              <a:t>Help </a:t>
            </a:r>
            <a:r>
              <a:rPr lang="en-US" sz="2000" b="0" dirty="0" smtClean="0">
                <a:solidFill>
                  <a:srgbClr val="002060"/>
                </a:solidFill>
              </a:rPr>
              <a:t>advance materials understanding </a:t>
            </a:r>
            <a:r>
              <a:rPr lang="en-US" sz="2000" b="0" dirty="0" smtClean="0"/>
              <a:t>to achieve better carbon capture, sequestration.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Images.</a:t>
            </a:r>
            <a:r>
              <a:rPr lang="en-US" sz="2000" b="0" dirty="0" smtClean="0"/>
              <a:t> These three show the propagation of a front through 3D, </a:t>
            </a:r>
            <a:r>
              <a:rPr lang="en-US" sz="2000" b="0" dirty="0" smtClean="0">
                <a:solidFill>
                  <a:srgbClr val="002060"/>
                </a:solidFill>
              </a:rPr>
              <a:t>revealing channels (green) and inaccessible voids</a:t>
            </a:r>
            <a:r>
              <a:rPr lang="en-US" sz="2000" b="0" dirty="0" smtClean="0"/>
              <a:t>, which are then eliminated from use in future simulations evaluating different carbon capture/sequestration strategies.</a:t>
            </a:r>
            <a:endParaRPr lang="en-US" sz="2000" dirty="0" smtClean="0"/>
          </a:p>
        </p:txBody>
      </p:sp>
      <p:pic>
        <p:nvPicPr>
          <p:cNvPr id="24580" name="Picture 2" descr="C:\Maciek_data\projects\FMM\FMM_iccs_paper\figures\DDR_paper_with_structure000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81200"/>
            <a:ext cx="28940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Maciek_data\projects\FMM\FMM_iccs_paper\figures\DDR_paper_with_structure00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388" y="3144838"/>
            <a:ext cx="289401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Maciek_data\projects\FMM\FMM_iccs_paper\figures\DDR_paper_with_structure000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8956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SciDAC-e: Vis and Analysis for Nanoscale Control of CO2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3800"/>
            <a:ext cx="4419600" cy="513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Problem.</a:t>
            </a:r>
            <a:r>
              <a:rPr lang="en-US" sz="2000" b="0" dirty="0" smtClean="0"/>
              <a:t> </a:t>
            </a:r>
            <a:r>
              <a:rPr lang="en-US" sz="2000" b="0" dirty="0" smtClean="0">
                <a:solidFill>
                  <a:srgbClr val="002060"/>
                </a:solidFill>
              </a:rPr>
              <a:t>CO2 sequestration strategy evaluation </a:t>
            </a:r>
            <a:r>
              <a:rPr lang="en-US" sz="2000" b="0" dirty="0" smtClean="0"/>
              <a:t>needs better tools for analyzing experimental data.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Approach.</a:t>
            </a:r>
            <a:r>
              <a:rPr lang="en-US" sz="2000" b="0" dirty="0" smtClean="0"/>
              <a:t>  Develop new </a:t>
            </a:r>
            <a:r>
              <a:rPr lang="en-US" sz="2000" b="0" dirty="0" smtClean="0">
                <a:solidFill>
                  <a:srgbClr val="002060"/>
                </a:solidFill>
              </a:rPr>
              <a:t>3D image analysis and surface reconstruction</a:t>
            </a:r>
            <a:r>
              <a:rPr lang="en-US" sz="2000" b="0" dirty="0" smtClean="0"/>
              <a:t> software tools. 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Impact. </a:t>
            </a:r>
            <a:r>
              <a:rPr lang="en-US" sz="2000" b="0" dirty="0" smtClean="0"/>
              <a:t>Reconstruction and analysis from experimental data provide data critical for accurate CO2 </a:t>
            </a:r>
            <a:r>
              <a:rPr lang="en-US" sz="2000" b="0" dirty="0" err="1" smtClean="0"/>
              <a:t>sequestation</a:t>
            </a:r>
            <a:r>
              <a:rPr lang="en-US" sz="2000" b="0" dirty="0" smtClean="0"/>
              <a:t> modeling.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Images.</a:t>
            </a:r>
            <a:r>
              <a:rPr lang="en-US" sz="2000" b="0" dirty="0" smtClean="0"/>
              <a:t> (Top) 2D slice of </a:t>
            </a:r>
            <a:r>
              <a:rPr lang="en-US" sz="2000" b="0" dirty="0" err="1" smtClean="0"/>
              <a:t>micromodel</a:t>
            </a:r>
            <a:r>
              <a:rPr lang="en-US" sz="2000" b="0" dirty="0" smtClean="0"/>
              <a:t> (observed). (Middle) </a:t>
            </a:r>
            <a:r>
              <a:rPr lang="en-US" sz="2000" b="0" dirty="0" smtClean="0">
                <a:solidFill>
                  <a:srgbClr val="002060"/>
                </a:solidFill>
              </a:rPr>
              <a:t>3D segmentation/surface reconstruction of porous media. </a:t>
            </a:r>
            <a:r>
              <a:rPr lang="en-US" sz="2000" b="0" dirty="0" smtClean="0"/>
              <a:t>(Bottom) CO2 flow rates computed by simulation.</a:t>
            </a:r>
            <a:endParaRPr lang="en-US" sz="2000" dirty="0" smtClean="0"/>
          </a:p>
        </p:txBody>
      </p:sp>
      <p:pic>
        <p:nvPicPr>
          <p:cNvPr id="25604" name="Picture 1" descr="movie_sm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95600"/>
            <a:ext cx="3327400" cy="184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ucess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143000"/>
            <a:ext cx="1584111" cy="1600200"/>
          </a:xfrm>
          <a:prstGeom prst="ellipse">
            <a:avLst/>
          </a:prstGeom>
          <a:ln w="63500" cap="rnd">
            <a:noFill/>
          </a:ln>
          <a:effectLst>
            <a:outerShdw blurRad="2032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Result_oct6_afterFill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953000"/>
            <a:ext cx="3288675" cy="14462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4000" y="152400"/>
            <a:ext cx="7505700" cy="635000"/>
          </a:xfrm>
        </p:spPr>
        <p:txBody>
          <a:bodyPr/>
          <a:lstStyle/>
          <a:p>
            <a:r>
              <a:rPr lang="en-US" smtClean="0"/>
              <a:t>NEAMS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8229600" cy="5130800"/>
          </a:xfrm>
        </p:spPr>
        <p:txBody>
          <a:bodyPr/>
          <a:lstStyle/>
          <a:p>
            <a:r>
              <a:rPr lang="en-US" dirty="0" smtClean="0"/>
              <a:t>Purpose: </a:t>
            </a:r>
            <a:r>
              <a:rPr lang="en-US" b="0" dirty="0" smtClean="0"/>
              <a:t>provide visualization support to reactor campaign of NEAMS </a:t>
            </a:r>
            <a:r>
              <a:rPr lang="en-US" b="0" dirty="0" smtClean="0"/>
              <a:t>(Nuclear </a:t>
            </a:r>
            <a:r>
              <a:rPr lang="en-US" b="0" dirty="0" smtClean="0"/>
              <a:t>E</a:t>
            </a:r>
            <a:r>
              <a:rPr lang="en-US" b="0" dirty="0" smtClean="0"/>
              <a:t>ngineering </a:t>
            </a:r>
            <a:r>
              <a:rPr lang="en-US" b="0" dirty="0" smtClean="0"/>
              <a:t>A</a:t>
            </a:r>
            <a:r>
              <a:rPr lang="en-US" b="0" dirty="0" smtClean="0"/>
              <a:t>dvanced </a:t>
            </a:r>
            <a:r>
              <a:rPr lang="en-US" b="0" dirty="0" smtClean="0"/>
              <a:t>M</a:t>
            </a:r>
            <a:r>
              <a:rPr lang="en-US" b="0" dirty="0" smtClean="0"/>
              <a:t>odeling </a:t>
            </a:r>
            <a:r>
              <a:rPr lang="en-US" b="0" dirty="0" smtClean="0"/>
              <a:t>and </a:t>
            </a:r>
            <a:r>
              <a:rPr lang="en-US" b="0" dirty="0" smtClean="0"/>
              <a:t>Simulation</a:t>
            </a:r>
            <a:r>
              <a:rPr lang="en-US" b="0" dirty="0" smtClean="0"/>
              <a:t>), specially Nek5000 code, which does thermal hydraulics simulations.</a:t>
            </a:r>
          </a:p>
          <a:p>
            <a:r>
              <a:rPr lang="en-US" dirty="0" smtClean="0"/>
              <a:t>Approach: </a:t>
            </a:r>
            <a:r>
              <a:rPr lang="en-US" b="0" dirty="0" smtClean="0"/>
              <a:t>deploying and customizing </a:t>
            </a:r>
            <a:r>
              <a:rPr lang="en-US" b="0" dirty="0" err="1" smtClean="0"/>
              <a:t>VisIt</a:t>
            </a:r>
            <a:r>
              <a:rPr lang="en-US" b="0" dirty="0" smtClean="0"/>
              <a:t> for Nek5000 community</a:t>
            </a:r>
          </a:p>
          <a:p>
            <a:r>
              <a:rPr lang="en-US" dirty="0" smtClean="0"/>
              <a:t>Key aspects</a:t>
            </a:r>
            <a:r>
              <a:rPr lang="en-US" b="0" dirty="0" smtClean="0"/>
              <a:t>: flow analysis, large unstructured meshes, in situ processing</a:t>
            </a:r>
            <a:endParaRPr lang="en-US" dirty="0" smtClean="0"/>
          </a:p>
          <a:p>
            <a:endParaRPr lang="en-US" b="0" dirty="0" smtClean="0"/>
          </a:p>
        </p:txBody>
      </p:sp>
      <p:pic>
        <p:nvPicPr>
          <p:cNvPr id="4" name="Picture 9" descr="visit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0"/>
            <a:ext cx="311483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ltemppc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ltemppc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bltemppc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ltemppc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ltemppc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Designs\lbltemppc.pot</Template>
  <TotalTime>2233</TotalTime>
  <Pages>1</Pages>
  <Words>694</Words>
  <Application>Microsoft Office PowerPoint</Application>
  <PresentationFormat>On-screen Show (4:3)</PresentationFormat>
  <Paragraphs>76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lbltemppc</vt:lpstr>
      <vt:lpstr>Image</vt:lpstr>
      <vt:lpstr>   Site Report:   Lawrence Berkeley National Laboratory</vt:lpstr>
      <vt:lpstr>LBNL Visualization Group</vt:lpstr>
      <vt:lpstr>LBNL Visualization Base Program</vt:lpstr>
      <vt:lpstr>SciDAC Visualization and Analytics Center for Enabling Technology</vt:lpstr>
      <vt:lpstr>Visualization and Analysis of Ultra-scale Climate Data</vt:lpstr>
      <vt:lpstr>DOE/BER: Climate Modeling</vt:lpstr>
      <vt:lpstr>SciDAC-e: Math and Geometric Tools for Energy-Related Gas Separations</vt:lpstr>
      <vt:lpstr>SciDAC-e: Vis and Analysis for Nanoscale Control of CO2</vt:lpstr>
      <vt:lpstr>NEAMS</vt:lpstr>
      <vt:lpstr>DOE/ASCR Exascale SDM Project</vt:lpstr>
      <vt:lpstr>NSF/RDAV</vt:lpstr>
      <vt:lpstr>Joerg Meyer JoergMeyer@lbl.gov </vt:lpstr>
    </vt:vector>
  </TitlesOfParts>
  <Company>Lawrence Berkeley Nat'l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Energy Saver</dc:title>
  <dc:subject>Berkeley Lab Generic Presentation</dc:subject>
  <dc:creator>LBNL PC User</dc:creator>
  <cp:keywords>Presentation Generic</cp:keywords>
  <cp:lastModifiedBy>jmeyer</cp:lastModifiedBy>
  <cp:revision>85</cp:revision>
  <cp:lastPrinted>1997-04-01T08:22:02Z</cp:lastPrinted>
  <dcterms:created xsi:type="dcterms:W3CDTF">1999-07-21T21:17:04Z</dcterms:created>
  <dcterms:modified xsi:type="dcterms:W3CDTF">2011-04-27T13:15:35Z</dcterms:modified>
</cp:coreProperties>
</file>