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pdf" ContentType="application/pdf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D30AA5"/>
    <a:srgbClr val="A2AB00"/>
    <a:srgbClr val="730000"/>
    <a:srgbClr val="043504"/>
    <a:srgbClr val="0099CC"/>
    <a:srgbClr val="423174"/>
    <a:srgbClr val="00279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88" d="100"/>
          <a:sy n="88" d="100"/>
        </p:scale>
        <p:origin x="-1440" y="-96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88" y="4443413"/>
            <a:ext cx="5100637" cy="4202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06" tIns="46912" rIns="92206" bIns="46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0737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2438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04875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57313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09750" algn="l" defTabSz="9048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tackedblk [Converted]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7924800" y="72100"/>
            <a:ext cx="1143000" cy="461300"/>
          </a:xfrm>
          <a:prstGeom prst="rect">
            <a:avLst/>
          </a:prstGeom>
        </p:spPr>
      </p:pic>
      <p:pic>
        <p:nvPicPr>
          <p:cNvPr id="10" name="Picture 9" descr="SnSCornerBlack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2286000" cy="1306286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80772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Subtitle 24 pt</a:t>
            </a:r>
          </a:p>
          <a:p>
            <a:pPr lvl="1"/>
            <a:r>
              <a:rPr lang="en-US" dirty="0"/>
              <a:t>Second level 22 pt</a:t>
            </a:r>
          </a:p>
          <a:p>
            <a:pPr lvl="2"/>
            <a:r>
              <a:rPr lang="en-US" dirty="0"/>
              <a:t>Third level 20 pt</a:t>
            </a:r>
          </a:p>
          <a:p>
            <a:pPr lvl="3"/>
            <a:r>
              <a:rPr lang="en-US" dirty="0"/>
              <a:t>Fourth level 18pt</a:t>
            </a:r>
          </a:p>
          <a:p>
            <a:pPr lvl="4"/>
            <a:r>
              <a:rPr lang="en-US" dirty="0"/>
              <a:t>Fifth level 18pt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0"/>
            <a:ext cx="6324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 - 28 Point Helvetica </a:t>
            </a:r>
            <a:r>
              <a:rPr lang="en-US" dirty="0" smtClean="0"/>
              <a:t>Bold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i="0">
          <a:solidFill>
            <a:schemeClr val="tx1"/>
          </a:solidFill>
          <a:latin typeface="Helvetica"/>
          <a:ea typeface="ＭＳ Ｐゴシック" charset="-128"/>
          <a:cs typeface="Helvetic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Arial" charset="0"/>
        </a:defRPr>
      </a:lvl9pPr>
    </p:titleStyle>
    <p:bodyStyle>
      <a:lvl1pPr marL="34290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200" b="0">
          <a:solidFill>
            <a:schemeClr val="tx1"/>
          </a:solidFill>
          <a:latin typeface="+mn-lt"/>
          <a:ea typeface="ＭＳ Ｐゴシック" charset="-128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0">
          <a:solidFill>
            <a:schemeClr val="tx1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0">
          <a:solidFill>
            <a:schemeClr val="tx1"/>
          </a:solidFill>
          <a:latin typeface="+mn-lt"/>
          <a:ea typeface="ＭＳ Ｐゴシック" charset="-128"/>
        </a:defRPr>
      </a:lvl4pPr>
      <a:lvl5pPr marL="19431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0">
          <a:solidFill>
            <a:schemeClr val="tx1"/>
          </a:solidFill>
          <a:latin typeface="+mn-lt"/>
          <a:ea typeface="ＭＳ Ｐゴシック" charset="-128"/>
        </a:defRPr>
      </a:lvl5pPr>
      <a:lvl6pPr marL="24003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6pPr>
      <a:lvl7pPr marL="28575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7pPr>
      <a:lvl8pPr marL="33147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8pPr>
      <a:lvl9pPr marL="3771900" indent="-1143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b="1"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df"/><Relationship Id="rId5" Type="http://schemas.openxmlformats.org/officeDocument/2006/relationships/image" Target="../media/image3.png"/><Relationship Id="rId4" Type="http://schemas.openxmlformats.org/officeDocument/2006/relationships/image" Target="../media/image3.pd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nSCornerBlac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286000" cy="1306286"/>
          </a:xfrm>
          <a:prstGeom prst="rect">
            <a:avLst/>
          </a:prstGeom>
        </p:spPr>
      </p:pic>
      <p:pic>
        <p:nvPicPr>
          <p:cNvPr id="17" name="Picture 16" descr="NNSAclr [Converted]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7924800" y="609600"/>
            <a:ext cx="932065" cy="274320"/>
          </a:xfrm>
          <a:prstGeom prst="rect">
            <a:avLst/>
          </a:prstGeom>
        </p:spPr>
      </p:pic>
      <p:pic>
        <p:nvPicPr>
          <p:cNvPr id="13" name="Picture 12" descr="stackedblk [Converted]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7924800" y="72100"/>
            <a:ext cx="1143000" cy="461300"/>
          </a:xfrm>
          <a:prstGeom prst="rect">
            <a:avLst/>
          </a:prstGeom>
        </p:spPr>
      </p:pic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838200"/>
          </a:xfrm>
          <a:noFill/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Helvetica"/>
                <a:cs typeface="Helvetica"/>
              </a:rPr>
              <a:t>Site Report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133600"/>
            <a:ext cx="6553200" cy="3810000"/>
          </a:xfrm>
        </p:spPr>
        <p:txBody>
          <a:bodyPr/>
          <a:lstStyle/>
          <a:p>
            <a:pPr marL="342900" indent="-171450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DOECGF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defRPr/>
            </a:pPr>
            <a:endParaRPr 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defRPr/>
            </a:pPr>
            <a:r>
              <a:rPr lang="en-US" sz="2000" dirty="0" smtClean="0"/>
              <a:t>April 26, 2011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defRPr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342900" indent="-171450">
              <a:lnSpc>
                <a:spcPts val="2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W. Alan Scott</a:t>
            </a:r>
          </a:p>
          <a:p>
            <a:pPr marL="342900" indent="-171450">
              <a:lnSpc>
                <a:spcPts val="2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Sandia National Laboratories</a:t>
            </a:r>
          </a:p>
          <a:p>
            <a:pPr marL="342900" indent="-171450">
              <a:lnSpc>
                <a:spcPts val="2000"/>
              </a:lnSpc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171450">
              <a:lnSpc>
                <a:spcPts val="2000"/>
              </a:lnSpc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171450">
              <a:lnSpc>
                <a:spcPts val="2000"/>
              </a:lnSpc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2900" indent="-171450">
              <a:lnSpc>
                <a:spcPts val="2000"/>
              </a:lnSpc>
              <a:defRPr/>
            </a:pP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034486" y="6283325"/>
            <a:ext cx="5119990" cy="5052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dirty="0" smtClean="0"/>
              <a:t>Sandia National Laboratories is a multi-program laboratory managed and operated by Sandia Corporation, </a:t>
            </a:r>
          </a:p>
          <a:p>
            <a:pPr algn="ctr"/>
            <a:r>
              <a:rPr lang="en-US" sz="900" dirty="0" smtClean="0"/>
              <a:t>a wholly owned subsidiary of Lockheed Martin Corporation, for the U.S. Department of Energy’s National </a:t>
            </a:r>
          </a:p>
          <a:p>
            <a:pPr algn="ctr"/>
            <a:r>
              <a:rPr lang="en-US" sz="900" dirty="0" smtClean="0"/>
              <a:t>Nuclear Security Administration under contract DE-AC04-94AL85000.</a:t>
            </a:r>
            <a:endParaRPr lang="en-US" sz="900" dirty="0" smtClean="0">
              <a:solidFill>
                <a:srgbClr val="000000"/>
              </a:solidFill>
              <a:latin typeface="Helvetica" pitchFamily="-11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1461 Mission: Provide innovative, leading-edge scalable analysis and visualization solutions that enable understanding of complex </a:t>
            </a:r>
            <a:r>
              <a:rPr lang="en-US" dirty="0" smtClean="0"/>
              <a:t>data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9326 Mission:  Provide user and application support in </a:t>
            </a:r>
            <a:r>
              <a:rPr lang="en-US" dirty="0" err="1" smtClean="0"/>
              <a:t>Sandia's</a:t>
            </a:r>
            <a:r>
              <a:rPr lang="en-US" dirty="0" smtClean="0"/>
              <a:t> scientific, high performance computing environment.  Support ParaView and </a:t>
            </a:r>
            <a:r>
              <a:rPr lang="en-US" dirty="0" err="1" smtClean="0"/>
              <a:t>EnSight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9328 Mission: Provide hardware and system software support for customers on high performance computing </a:t>
            </a:r>
            <a:r>
              <a:rPr lang="en-US" dirty="0" smtClean="0"/>
              <a:t>platforms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Develop, deploy and support ParaView 3.10.1</a:t>
            </a:r>
          </a:p>
          <a:p>
            <a:pPr lvl="1"/>
            <a:r>
              <a:rPr lang="en-US" dirty="0" smtClean="0"/>
              <a:t>Current user base ~80 users/month</a:t>
            </a:r>
          </a:p>
          <a:p>
            <a:r>
              <a:rPr lang="en-US" dirty="0" smtClean="0"/>
              <a:t>Deploy and support </a:t>
            </a:r>
            <a:r>
              <a:rPr lang="en-US" dirty="0" err="1" smtClean="0"/>
              <a:t>EnSight</a:t>
            </a:r>
            <a:r>
              <a:rPr lang="en-US" dirty="0" smtClean="0"/>
              <a:t> 9.2.1</a:t>
            </a:r>
          </a:p>
          <a:p>
            <a:pPr lvl="1"/>
            <a:r>
              <a:rPr lang="en-US" dirty="0" smtClean="0"/>
              <a:t>Current user base ~140 users/month</a:t>
            </a:r>
          </a:p>
          <a:p>
            <a:r>
              <a:rPr lang="en-US" dirty="0" smtClean="0"/>
              <a:t>Develop new algorithms for ParaView and VTK</a:t>
            </a:r>
          </a:p>
          <a:p>
            <a:pPr lvl="1"/>
            <a:r>
              <a:rPr lang="en-US" dirty="0" smtClean="0"/>
              <a:t>Prism, Material Interface Filter, CTH AMR</a:t>
            </a:r>
          </a:p>
          <a:p>
            <a:r>
              <a:rPr lang="en-US" dirty="0" smtClean="0"/>
              <a:t>Develop scalable I/O software solutions for ParaView</a:t>
            </a:r>
          </a:p>
          <a:p>
            <a:pPr lvl="1"/>
            <a:r>
              <a:rPr lang="en-US" dirty="0" smtClean="0"/>
              <a:t>Interactive scaling, memory footprint and In-situ</a:t>
            </a:r>
          </a:p>
          <a:p>
            <a:r>
              <a:rPr lang="en-US" dirty="0" smtClean="0"/>
              <a:t>Continued Titan framework development</a:t>
            </a:r>
          </a:p>
          <a:p>
            <a:r>
              <a:rPr lang="en-US" dirty="0" smtClean="0"/>
              <a:t>Cielo installation and user support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ParaView growth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4179" y="1066800"/>
            <a:ext cx="805564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Unclassified</a:t>
            </a:r>
          </a:p>
          <a:p>
            <a:pPr lvl="1"/>
            <a:r>
              <a:rPr lang="en-US" dirty="0" err="1" smtClean="0"/>
              <a:t>Redsky</a:t>
            </a:r>
            <a:r>
              <a:rPr lang="en-US" dirty="0" smtClean="0"/>
              <a:t> - 2823 (8 core) general nodes</a:t>
            </a:r>
          </a:p>
          <a:p>
            <a:pPr lvl="2"/>
            <a:r>
              <a:rPr lang="en-US" dirty="0" smtClean="0"/>
              <a:t>64 nodes are dedicated to </a:t>
            </a:r>
            <a:r>
              <a:rPr lang="en-US" dirty="0" err="1" smtClean="0"/>
              <a:t>viz</a:t>
            </a:r>
            <a:endParaRPr lang="en-US" dirty="0" smtClean="0"/>
          </a:p>
          <a:p>
            <a:pPr lvl="1"/>
            <a:r>
              <a:rPr lang="en-US" dirty="0" err="1" smtClean="0"/>
              <a:t>Blackrose</a:t>
            </a:r>
            <a:endParaRPr lang="en-US" dirty="0" smtClean="0"/>
          </a:p>
          <a:p>
            <a:pPr lvl="2"/>
            <a:r>
              <a:rPr lang="en-US" dirty="0" smtClean="0"/>
              <a:t>132 </a:t>
            </a:r>
            <a:r>
              <a:rPr lang="en-US" dirty="0" err="1" smtClean="0"/>
              <a:t>viz</a:t>
            </a:r>
            <a:r>
              <a:rPr lang="en-US" dirty="0" smtClean="0"/>
              <a:t> nodes with dedicated graphics cards</a:t>
            </a:r>
          </a:p>
          <a:p>
            <a:pPr lvl="1"/>
            <a:r>
              <a:rPr lang="en-US" dirty="0" smtClean="0"/>
              <a:t>Glory – 272 (16 core) general nodes</a:t>
            </a:r>
          </a:p>
          <a:p>
            <a:r>
              <a:rPr lang="en-US" dirty="0" smtClean="0"/>
              <a:t>Classified</a:t>
            </a:r>
          </a:p>
          <a:p>
            <a:pPr lvl="1"/>
            <a:r>
              <a:rPr lang="en-US" dirty="0" err="1" smtClean="0"/>
              <a:t>Redsky</a:t>
            </a:r>
            <a:r>
              <a:rPr lang="en-US" dirty="0" smtClean="0"/>
              <a:t>-s – a section of </a:t>
            </a:r>
            <a:r>
              <a:rPr lang="en-US" dirty="0" err="1" smtClean="0"/>
              <a:t>Redsky</a:t>
            </a:r>
            <a:r>
              <a:rPr lang="en-US" dirty="0" smtClean="0"/>
              <a:t> listed above</a:t>
            </a:r>
          </a:p>
          <a:p>
            <a:pPr lvl="2"/>
            <a:r>
              <a:rPr lang="en-US" dirty="0" smtClean="0"/>
              <a:t>16 nodes are dedicated to </a:t>
            </a:r>
            <a:r>
              <a:rPr lang="en-US" dirty="0" err="1" smtClean="0"/>
              <a:t>viz</a:t>
            </a:r>
            <a:endParaRPr lang="en-US" dirty="0" smtClean="0"/>
          </a:p>
          <a:p>
            <a:pPr lvl="1"/>
            <a:r>
              <a:rPr lang="en-US" dirty="0" smtClean="0"/>
              <a:t>Unity, Whitney – 272 (16 core) general nodes each</a:t>
            </a:r>
          </a:p>
          <a:p>
            <a:pPr lvl="1"/>
            <a:r>
              <a:rPr lang="en-US" dirty="0" smtClean="0"/>
              <a:t>Cielo – 6332 nodes, each with two 8 core AMD </a:t>
            </a:r>
            <a:r>
              <a:rPr lang="en-US" dirty="0" err="1" smtClean="0"/>
              <a:t>Opterons</a:t>
            </a:r>
            <a:endParaRPr lang="en-US" dirty="0" smtClean="0"/>
          </a:p>
          <a:p>
            <a:pPr lvl="2"/>
            <a:r>
              <a:rPr lang="en-US" dirty="0" smtClean="0"/>
              <a:t>372 nodes are dedicated to </a:t>
            </a:r>
            <a:r>
              <a:rPr lang="en-US" dirty="0" err="1" smtClean="0"/>
              <a:t>viz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 scaling issues for interactive ParaView on Cielo</a:t>
            </a:r>
          </a:p>
          <a:p>
            <a:r>
              <a:rPr lang="en-US" dirty="0" smtClean="0"/>
              <a:t>Address latency issues for interactive ParaView on Cielo</a:t>
            </a:r>
          </a:p>
          <a:p>
            <a:r>
              <a:rPr lang="en-US" dirty="0" smtClean="0"/>
              <a:t>Continue to build in-situ visualization capabilities</a:t>
            </a:r>
          </a:p>
          <a:p>
            <a:pPr lvl="1"/>
            <a:r>
              <a:rPr lang="en-US" dirty="0" smtClean="0"/>
              <a:t>Integrate with Sandia simulation codes</a:t>
            </a:r>
          </a:p>
          <a:p>
            <a:pPr lvl="1"/>
            <a:r>
              <a:rPr lang="en-US" dirty="0" smtClean="0"/>
              <a:t>Partner with I/O experts to interface with staging capabilities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8211</TotalTime>
  <Words>238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Site Report</vt:lpstr>
      <vt:lpstr>Group mission</vt:lpstr>
      <vt:lpstr>Activities</vt:lpstr>
      <vt:lpstr>ParaView growth</vt:lpstr>
      <vt:lpstr>Hardware</vt:lpstr>
      <vt:lpstr>Upcoming year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32pt</dc:title>
  <dc:creator>alan</dc:creator>
  <cp:lastModifiedBy>alan</cp:lastModifiedBy>
  <cp:revision>48</cp:revision>
  <dcterms:created xsi:type="dcterms:W3CDTF">2010-11-08T20:18:04Z</dcterms:created>
  <dcterms:modified xsi:type="dcterms:W3CDTF">2011-04-27T15:46:02Z</dcterms:modified>
</cp:coreProperties>
</file>