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notesSlides/notesSlide5.xml" ContentType="application/vnd.openxmlformats-officedocument.presentationml.notes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charts/chart2.xml" ContentType="application/vnd.openxmlformats-officedocument.drawingml.chart+xml"/>
  <Override PartName="/ppt/presentation.xml" ContentType="application/vnd.openxmlformats-officedocument.presentationml.presentation.main+xml"/>
  <Default Extension="xlsx" ContentType="application/vnd.openxmlformats-officedocument.spreadsheetml.sheet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0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9" r:id="rId3"/>
    <p:sldId id="258" r:id="rId4"/>
    <p:sldId id="294" r:id="rId5"/>
    <p:sldId id="260" r:id="rId6"/>
    <p:sldId id="261" r:id="rId7"/>
    <p:sldId id="262" r:id="rId8"/>
    <p:sldId id="263" r:id="rId9"/>
    <p:sldId id="293" r:id="rId10"/>
    <p:sldId id="264" r:id="rId11"/>
    <p:sldId id="265" r:id="rId12"/>
    <p:sldId id="266" r:id="rId13"/>
    <p:sldId id="292" r:id="rId14"/>
    <p:sldId id="295" r:id="rId15"/>
    <p:sldId id="269" r:id="rId16"/>
    <p:sldId id="267" r:id="rId17"/>
    <p:sldId id="270" r:id="rId18"/>
    <p:sldId id="289" r:id="rId19"/>
    <p:sldId id="272" r:id="rId20"/>
    <p:sldId id="285" r:id="rId21"/>
    <p:sldId id="286" r:id="rId22"/>
    <p:sldId id="273" r:id="rId23"/>
    <p:sldId id="283" r:id="rId24"/>
    <p:sldId id="274" r:id="rId25"/>
    <p:sldId id="275" r:id="rId26"/>
    <p:sldId id="291" r:id="rId27"/>
    <p:sldId id="276" r:id="rId28"/>
    <p:sldId id="277" r:id="rId29"/>
    <p:sldId id="278" r:id="rId30"/>
    <p:sldId id="280" r:id="rId31"/>
    <p:sldId id="290" r:id="rId32"/>
    <p:sldId id="281" r:id="rId33"/>
    <p:sldId id="284" r:id="rId34"/>
    <p:sldId id="279" r:id="rId35"/>
    <p:sldId id="282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ECF5F6"/>
    <a:srgbClr val="C14E4C"/>
    <a:srgbClr val="9CBC59"/>
    <a:srgbClr val="07BCBF"/>
    <a:srgbClr val="F6B22A"/>
    <a:srgbClr val="83A5D0"/>
    <a:srgbClr val="02380C"/>
    <a:srgbClr val="D8FCE1"/>
    <a:srgbClr val="FDE1DF"/>
  </p:clrMru>
  <p:extLst>
    <p:ext uri="{E76CE94A-603C-4142-B9EB-6D1370010A27}">
      <p14:discardImageEditData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0"/>
    </p:ext>
    <p:ext uri="{D31A062A-798A-4329-ABDD-BBA856620510}">
      <p14:defaultImageDpi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127" autoAdjust="0"/>
    <p:restoredTop sz="88306" autoAdjust="0"/>
  </p:normalViewPr>
  <p:slideViewPr>
    <p:cSldViewPr snapToGrid="0" snapToObjects="1">
      <p:cViewPr varScale="1">
        <p:scale>
          <a:sx n="105" d="100"/>
          <a:sy n="105" d="100"/>
        </p:scale>
        <p:origin x="-100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7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"/>
  <c:chart>
    <c:plotArea>
      <c:layout>
        <c:manualLayout>
          <c:layoutTarget val="inner"/>
          <c:xMode val="edge"/>
          <c:yMode val="edge"/>
          <c:x val="0.215873915442098"/>
          <c:y val="0.180625"/>
          <c:w val="0.692848939264758"/>
          <c:h val="0.616"/>
        </c:manualLayout>
      </c:layout>
      <c:scatterChart>
        <c:scatterStyle val="lineMarker"/>
        <c:ser>
          <c:idx val="0"/>
          <c:order val="0"/>
          <c:tx>
            <c:strRef>
              <c:f>Sheet1!$B$1</c:f>
              <c:strCache>
                <c:ptCount val="1"/>
                <c:pt idx="0">
                  <c:v>Before fix</c:v>
                </c:pt>
              </c:strCache>
            </c:strRef>
          </c:tx>
          <c:xVal>
            <c:numRef>
              <c:f>Sheet1!$A$2:$A$6</c:f>
              <c:numCache>
                <c:formatCode>General</c:formatCode>
                <c:ptCount val="5"/>
                <c:pt idx="0">
                  <c:v>180.0</c:v>
                </c:pt>
                <c:pt idx="1">
                  <c:v>360.0</c:v>
                </c:pt>
                <c:pt idx="2">
                  <c:v>720.0</c:v>
                </c:pt>
                <c:pt idx="3">
                  <c:v>1440.0</c:v>
                </c:pt>
                <c:pt idx="4">
                  <c:v>2880.0</c:v>
                </c:pt>
              </c:numCache>
            </c:numRef>
          </c:xVal>
          <c:yVal>
            <c:numRef>
              <c:f>Sheet1!$B$2:$B$6</c:f>
              <c:numCache>
                <c:formatCode>General</c:formatCode>
                <c:ptCount val="5"/>
                <c:pt idx="0">
                  <c:v>4.0</c:v>
                </c:pt>
                <c:pt idx="1">
                  <c:v>8.0</c:v>
                </c:pt>
                <c:pt idx="2">
                  <c:v>16.0</c:v>
                </c:pt>
                <c:pt idx="3">
                  <c:v>32.0</c:v>
                </c:pt>
                <c:pt idx="4">
                  <c:v>66.0</c:v>
                </c:pt>
              </c:numCache>
            </c:numRef>
          </c:y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After fix</c:v>
                </c:pt>
              </c:strCache>
            </c:strRef>
          </c:tx>
          <c:xVal>
            <c:numRef>
              <c:f>Sheet1!$A$2:$A$6</c:f>
              <c:numCache>
                <c:formatCode>General</c:formatCode>
                <c:ptCount val="5"/>
                <c:pt idx="0">
                  <c:v>180.0</c:v>
                </c:pt>
                <c:pt idx="1">
                  <c:v>360.0</c:v>
                </c:pt>
                <c:pt idx="2">
                  <c:v>720.0</c:v>
                </c:pt>
                <c:pt idx="3">
                  <c:v>1440.0</c:v>
                </c:pt>
                <c:pt idx="4">
                  <c:v>2880.0</c:v>
                </c:pt>
              </c:numCache>
            </c:numRef>
          </c:xVal>
          <c:yVal>
            <c:numRef>
              <c:f>Sheet1!$C$2:$C$6</c:f>
              <c:numCache>
                <c:formatCode>General</c:formatCode>
                <c:ptCount val="5"/>
                <c:pt idx="0">
                  <c:v>0.06</c:v>
                </c:pt>
                <c:pt idx="1">
                  <c:v>0.06</c:v>
                </c:pt>
                <c:pt idx="2">
                  <c:v>0.06</c:v>
                </c:pt>
                <c:pt idx="3">
                  <c:v>0.06</c:v>
                </c:pt>
                <c:pt idx="4">
                  <c:v>0.06</c:v>
                </c:pt>
              </c:numCache>
            </c:numRef>
          </c:yVal>
        </c:ser>
        <c:axId val="534816568"/>
        <c:axId val="534786328"/>
      </c:scatterChart>
      <c:valAx>
        <c:axId val="534816568"/>
        <c:scaling>
          <c:orientation val="minMax"/>
          <c:max val="3000.0"/>
          <c:min val="0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Number of Cores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534786328"/>
        <c:crosses val="autoZero"/>
        <c:crossBetween val="midCat"/>
      </c:valAx>
      <c:valAx>
        <c:axId val="53478632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(s)</a:t>
                </a:r>
              </a:p>
            </c:rich>
          </c:tx>
          <c:layout/>
        </c:title>
        <c:numFmt formatCode="General" sourceLinked="1"/>
        <c:tickLblPos val="nextTo"/>
        <c:crossAx val="53481656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65437835397964"/>
          <c:y val="0.000315698818897638"/>
          <c:w val="0.334562164602036"/>
          <c:h val="0.161868602362205"/>
        </c:manualLayout>
      </c:layout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"/>
  <c:chart>
    <c:plotArea>
      <c:layout>
        <c:manualLayout>
          <c:layoutTarget val="inner"/>
          <c:xMode val="edge"/>
          <c:yMode val="edge"/>
          <c:x val="0.215873915442098"/>
          <c:y val="0.180625"/>
          <c:w val="0.692848939264758"/>
          <c:h val="0.616"/>
        </c:manualLayout>
      </c:layout>
      <c:scatterChart>
        <c:scatterStyle val="lineMarker"/>
        <c:ser>
          <c:idx val="0"/>
          <c:order val="0"/>
          <c:tx>
            <c:strRef>
              <c:f>Sheet1!$B$1</c:f>
              <c:strCache>
                <c:ptCount val="1"/>
                <c:pt idx="0">
                  <c:v>in-situ contouring</c:v>
                </c:pt>
              </c:strCache>
            </c:strRef>
          </c:tx>
          <c:xVal>
            <c:numRef>
              <c:f>Sheet1!$A$2:$A$6</c:f>
              <c:numCache>
                <c:formatCode>General</c:formatCode>
                <c:ptCount val="5"/>
                <c:pt idx="0">
                  <c:v>264.0</c:v>
                </c:pt>
                <c:pt idx="1">
                  <c:v>528.0</c:v>
                </c:pt>
                <c:pt idx="2">
                  <c:v>1056.0</c:v>
                </c:pt>
                <c:pt idx="3">
                  <c:v>2112.0</c:v>
                </c:pt>
                <c:pt idx="4">
                  <c:v>4224.0</c:v>
                </c:pt>
              </c:numCache>
            </c:numRef>
          </c:xVal>
          <c:yVal>
            <c:numRef>
              <c:f>Sheet1!$B$2:$B$6</c:f>
              <c:numCache>
                <c:formatCode>General</c:formatCode>
                <c:ptCount val="5"/>
                <c:pt idx="0">
                  <c:v>20.0</c:v>
                </c:pt>
                <c:pt idx="1">
                  <c:v>20.0</c:v>
                </c:pt>
                <c:pt idx="2">
                  <c:v>20.0</c:v>
                </c:pt>
                <c:pt idx="3">
                  <c:v>20.0</c:v>
                </c:pt>
                <c:pt idx="4">
                  <c:v>20.0</c:v>
                </c:pt>
              </c:numCache>
            </c:numRef>
          </c:y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Parallel disk IO</c:v>
                </c:pt>
              </c:strCache>
            </c:strRef>
          </c:tx>
          <c:xVal>
            <c:numRef>
              <c:f>Sheet1!$A$2:$A$6</c:f>
              <c:numCache>
                <c:formatCode>General</c:formatCode>
                <c:ptCount val="5"/>
                <c:pt idx="0">
                  <c:v>264.0</c:v>
                </c:pt>
                <c:pt idx="1">
                  <c:v>528.0</c:v>
                </c:pt>
                <c:pt idx="2">
                  <c:v>1056.0</c:v>
                </c:pt>
                <c:pt idx="3">
                  <c:v>2112.0</c:v>
                </c:pt>
                <c:pt idx="4">
                  <c:v>4224.0</c:v>
                </c:pt>
              </c:numCache>
            </c:numRef>
          </c:xVal>
          <c:yVal>
            <c:numRef>
              <c:f>Sheet1!$C$2:$C$6</c:f>
              <c:numCache>
                <c:formatCode>General</c:formatCode>
                <c:ptCount val="5"/>
                <c:pt idx="0">
                  <c:v>14.0</c:v>
                </c:pt>
                <c:pt idx="1">
                  <c:v>21.0</c:v>
                </c:pt>
                <c:pt idx="2">
                  <c:v>32.0</c:v>
                </c:pt>
                <c:pt idx="3">
                  <c:v>58.0</c:v>
                </c:pt>
                <c:pt idx="4">
                  <c:v>101.0</c:v>
                </c:pt>
              </c:numCache>
            </c:numRef>
          </c:yVal>
        </c:ser>
        <c:axId val="535098088"/>
        <c:axId val="570599448"/>
      </c:scatterChart>
      <c:valAx>
        <c:axId val="535098088"/>
        <c:scaling>
          <c:orientation val="minMax"/>
          <c:min val="0.0"/>
        </c:scaling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Number of Cores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570599448"/>
        <c:crosses val="autoZero"/>
        <c:crossBetween val="midCat"/>
      </c:valAx>
      <c:valAx>
        <c:axId val="57059944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Time</a:t>
                </a:r>
                <a:r>
                  <a:rPr lang="en-US" baseline="0" dirty="0" smtClean="0"/>
                  <a:t> (</a:t>
                </a:r>
                <a:r>
                  <a:rPr lang="en-US" baseline="0" dirty="0" err="1" smtClean="0"/>
                  <a:t>s</a:t>
                </a:r>
                <a:r>
                  <a:rPr lang="en-US" baseline="0" dirty="0" smtClean="0"/>
                  <a:t>)</a:t>
                </a:r>
                <a:endParaRPr lang="en-US" dirty="0" smtClean="0"/>
              </a:p>
              <a:p>
                <a:pPr>
                  <a:defRPr/>
                </a:pPr>
                <a:endParaRPr lang="en-US" dirty="0"/>
              </a:p>
            </c:rich>
          </c:tx>
          <c:layout/>
        </c:title>
        <c:numFmt formatCode="General" sourceLinked="1"/>
        <c:tickLblPos val="nextTo"/>
        <c:crossAx val="53509808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404291338582677"/>
          <c:y val="0.000315698818897638"/>
          <c:w val="0.595708661417323"/>
          <c:h val="0.161868602362205"/>
        </c:manualLayout>
      </c:layout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3FA3D-DC08-934C-9FEE-6429D4ED35D3}" type="datetimeFigureOut">
              <a:rPr lang="en-US" smtClean="0"/>
              <a:pPr/>
              <a:t>4/12/11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DBCF1-A6B3-C34D-8646-7713D26158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2146529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9E74F-CDAB-844F-B10A-3550F5B5F204}" type="datetimeFigureOut">
              <a:rPr lang="en-US" smtClean="0"/>
              <a:pPr/>
              <a:t>4/12/11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DEB01-DC0A-BA40-A326-76554CB4CD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719723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represents a marriage between two</a:t>
            </a:r>
            <a:r>
              <a:rPr lang="en-US" baseline="0" dirty="0" smtClean="0"/>
              <a:t> pretty inflexible partners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ACAD5-B0BC-F248-93E9-960391E407D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are the types of data that can be returned from the various data access callback functions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DEB01-DC0A-BA40-A326-76554CB4CDF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Sims can provide</a:t>
            </a:r>
            <a:r>
              <a:rPr lang="en-US" baseline="0" dirty="0" smtClean="0"/>
              <a:t> a Qt Designer XML file that lets </a:t>
            </a:r>
            <a:r>
              <a:rPr lang="en-US" baseline="0" dirty="0" err="1" smtClean="0"/>
              <a:t>VisIt</a:t>
            </a:r>
            <a:r>
              <a:rPr lang="en-US" baseline="0" dirty="0" smtClean="0"/>
              <a:t> generate UI on the fly. The widgets have the same names as commands so interacting with them causes commands to be issued to the simulation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DEB01-DC0A-BA40-A326-76554CB4CDF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parallel IO part does not do any contouring. It simply does</a:t>
            </a:r>
            <a:r>
              <a:rPr lang="en-US" baseline="0" dirty="0" smtClean="0"/>
              <a:t> one iteration of the solver and dumps the data straight to disk.</a:t>
            </a:r>
          </a:p>
          <a:p>
            <a:r>
              <a:rPr lang="en-US" baseline="0" dirty="0" smtClean="0"/>
              <a:t>The file system is </a:t>
            </a:r>
            <a:r>
              <a:rPr lang="en-US" baseline="0" dirty="0" err="1" smtClean="0"/>
              <a:t>Lustre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All timings are averages over 70-100 iterations ( a 1 hour run-time on the queue). The machine was open to the public, except when I requested the full number of nodes when nobody else could run any queued jobs.</a:t>
            </a:r>
          </a:p>
          <a:p>
            <a:r>
              <a:rPr lang="en-US" baseline="0" dirty="0" smtClean="0"/>
              <a:t>The in-situ part was connecting the Cray to my desktop.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DEB01-DC0A-BA40-A326-76554CB4CDF9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Intermediate memory may not be much of an issue because in a typical</a:t>
            </a:r>
            <a:r>
              <a:rPr lang="en-US" baseline="0" dirty="0" smtClean="0"/>
              <a:t> simulation there are many variables so the amount of data per core tends to be lower than when we read the data in </a:t>
            </a:r>
            <a:r>
              <a:rPr lang="en-US" baseline="0" dirty="0" err="1" smtClean="0"/>
              <a:t>postprocessing</a:t>
            </a:r>
            <a:r>
              <a:rPr lang="en-US" baseline="0" dirty="0" smtClean="0"/>
              <a:t> on a tenth of the resources.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DEB01-DC0A-BA40-A326-76554CB4CDF9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Optimal performance since algorithms can be tied to the needs and data layout</a:t>
            </a:r>
            <a:r>
              <a:rPr lang="en-US" baseline="0" dirty="0" smtClean="0"/>
              <a:t> of the simulation.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DEB01-DC0A-BA40-A326-76554CB4CDF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Acceptable performance since there are opportunities to directly use data arrays. Performance won’t</a:t>
            </a:r>
            <a:r>
              <a:rPr lang="en-US" baseline="0" dirty="0" smtClean="0"/>
              <a:t> be as good as custom solution.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DEB01-DC0A-BA40-A326-76554CB4CDF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Target distributed memory parallelism using MPI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DEB01-DC0A-BA40-A326-76554CB4CDF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Describe what we were</a:t>
            </a:r>
            <a:r>
              <a:rPr lang="en-US" baseline="0" dirty="0" smtClean="0"/>
              <a:t> starting with.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DEB01-DC0A-BA40-A326-76554CB4CDF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key feature that we take advantage of is contracts.</a:t>
            </a:r>
          </a:p>
          <a:p>
            <a:r>
              <a:rPr lang="en-US" dirty="0" smtClean="0"/>
              <a:t>Contracts</a:t>
            </a:r>
            <a:r>
              <a:rPr lang="en-US" baseline="0" dirty="0" smtClean="0"/>
              <a:t> help coordinate behavior among filters</a:t>
            </a:r>
          </a:p>
          <a:p>
            <a:r>
              <a:rPr lang="en-US" baseline="0" dirty="0" smtClean="0"/>
              <a:t>One key use is to identify the pieces of data that must be processed in the data flow network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DEB01-DC0A-BA40-A326-76554CB4CDF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Libsim</a:t>
            </a:r>
            <a:r>
              <a:rPr lang="en-US" dirty="0" smtClean="0"/>
              <a:t> is divided into front end and runtime library pieces to avoid large increases in the size of the simulation executable</a:t>
            </a:r>
          </a:p>
          <a:p>
            <a:r>
              <a:rPr lang="en-US" dirty="0" smtClean="0"/>
              <a:t>The </a:t>
            </a:r>
            <a:r>
              <a:rPr lang="en-US" i="1" dirty="0" smtClean="0"/>
              <a:t>front end </a:t>
            </a:r>
            <a:r>
              <a:rPr lang="en-US" dirty="0" smtClean="0"/>
              <a:t>library is a small, static, C library with mechanisms that let </a:t>
            </a:r>
            <a:r>
              <a:rPr lang="en-US" dirty="0" err="1" smtClean="0"/>
              <a:t>VisIt</a:t>
            </a:r>
            <a:r>
              <a:rPr lang="en-US" dirty="0" smtClean="0"/>
              <a:t> connect to the simulation</a:t>
            </a:r>
          </a:p>
          <a:p>
            <a:pPr lvl="1"/>
            <a:r>
              <a:rPr lang="en-US" dirty="0" smtClean="0"/>
              <a:t>Does not introduce C++ dependencies into simulation</a:t>
            </a:r>
          </a:p>
          <a:p>
            <a:pPr lvl="1"/>
            <a:r>
              <a:rPr lang="en-US" dirty="0" smtClean="0"/>
              <a:t>Simplifies automatic generation of other language bindings</a:t>
            </a:r>
          </a:p>
          <a:p>
            <a:r>
              <a:rPr lang="en-US" dirty="0" smtClean="0"/>
              <a:t>The </a:t>
            </a:r>
            <a:r>
              <a:rPr lang="en-US" i="1" dirty="0" smtClean="0"/>
              <a:t>runtime</a:t>
            </a:r>
            <a:r>
              <a:rPr lang="en-US" dirty="0" smtClean="0"/>
              <a:t> library loads when </a:t>
            </a:r>
            <a:r>
              <a:rPr lang="en-US" dirty="0" err="1" smtClean="0"/>
              <a:t>VisIt</a:t>
            </a:r>
            <a:r>
              <a:rPr lang="en-US" dirty="0" smtClean="0"/>
              <a:t> connects to the simulation</a:t>
            </a:r>
          </a:p>
          <a:p>
            <a:pPr lvl="1"/>
            <a:r>
              <a:rPr lang="en-US" dirty="0" smtClean="0"/>
              <a:t>Provides access to all of </a:t>
            </a:r>
            <a:r>
              <a:rPr lang="en-US" dirty="0" err="1" smtClean="0"/>
              <a:t>VisIt’s</a:t>
            </a:r>
            <a:r>
              <a:rPr lang="en-US" dirty="0" smtClean="0"/>
              <a:t> visualization and data analysis algorithms</a:t>
            </a:r>
          </a:p>
          <a:p>
            <a:pPr lvl="1"/>
            <a:r>
              <a:rPr lang="en-US" dirty="0" smtClean="0"/>
              <a:t>Lets one simulation executable benefit from newer </a:t>
            </a:r>
            <a:r>
              <a:rPr lang="en-US" dirty="0" err="1" smtClean="0"/>
              <a:t>VisIt</a:t>
            </a:r>
            <a:r>
              <a:rPr lang="en-US" dirty="0" smtClean="0"/>
              <a:t> server runtimes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DEB01-DC0A-BA40-A326-76554CB4CDF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Call </a:t>
            </a:r>
            <a:r>
              <a:rPr lang="en-US" dirty="0" err="1" smtClean="0"/>
              <a:t>libsim</a:t>
            </a:r>
            <a:r>
              <a:rPr lang="en-US" dirty="0" smtClean="0"/>
              <a:t> initialization</a:t>
            </a:r>
            <a:r>
              <a:rPr lang="en-US" baseline="0" dirty="0" smtClean="0"/>
              <a:t> to make it set up a socket that it will use to listen for inbound </a:t>
            </a:r>
            <a:r>
              <a:rPr lang="en-US" baseline="0" dirty="0" err="1" smtClean="0"/>
              <a:t>VisIt</a:t>
            </a:r>
            <a:r>
              <a:rPr lang="en-US" baseline="0" dirty="0" smtClean="0"/>
              <a:t> connections.</a:t>
            </a:r>
          </a:p>
          <a:p>
            <a:r>
              <a:rPr lang="en-US" baseline="0" dirty="0" smtClean="0"/>
              <a:t>Call </a:t>
            </a:r>
            <a:r>
              <a:rPr lang="en-US" baseline="0" dirty="0" err="1" smtClean="0"/>
              <a:t>VisItDetectInput</a:t>
            </a:r>
            <a:r>
              <a:rPr lang="en-US" baseline="0" dirty="0" smtClean="0"/>
              <a:t> from your main loop to check for various types of input then use the return code to handle the data appropriately.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DEB01-DC0A-BA40-A326-76554CB4CDF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Once</a:t>
            </a:r>
            <a:r>
              <a:rPr lang="en-US" baseline="0" dirty="0" err="1" smtClean="0"/>
              <a:t>VisIt</a:t>
            </a:r>
            <a:r>
              <a:rPr lang="en-US" baseline="0" dirty="0" smtClean="0"/>
              <a:t> decides which variables it needs using the contract, it calls your </a:t>
            </a:r>
            <a:r>
              <a:rPr lang="en-US" baseline="0" dirty="0" err="1" smtClean="0"/>
              <a:t>sim’s</a:t>
            </a:r>
            <a:r>
              <a:rPr lang="en-US" baseline="0" dirty="0" smtClean="0"/>
              <a:t> data access callback functions.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Data access callbacks are used to get metadata, meshes, variables, AMR nesting information,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DEB01-DC0A-BA40-A326-76554CB4CDF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 flipV="1">
            <a:off x="0" y="1610746"/>
            <a:ext cx="9144000" cy="1981200"/>
          </a:xfrm>
          <a:prstGeom prst="rect">
            <a:avLst/>
          </a:prstGeom>
          <a:solidFill>
            <a:srgbClr val="124A9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452563" y="4800600"/>
            <a:ext cx="64008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371600" y="5029200"/>
            <a:ext cx="64008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371600" y="5105400"/>
            <a:ext cx="64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371600" y="4800600"/>
            <a:ext cx="64008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 userDrawn="1"/>
        </p:nvSpPr>
        <p:spPr bwMode="auto">
          <a:xfrm>
            <a:off x="685800" y="609600"/>
            <a:ext cx="777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baseline="0" dirty="0" smtClean="0">
                <a:solidFill>
                  <a:srgbClr val="124A91"/>
                </a:solidFill>
                <a:latin typeface="Arial Narrow" pitchFamily="34" charset="0"/>
              </a:rPr>
              <a:t>Lawrence Livermore National Laboratory</a:t>
            </a:r>
            <a:endParaRPr lang="en-US" sz="2800" b="1" baseline="0" dirty="0" smtClean="0">
              <a:solidFill>
                <a:srgbClr val="124A91"/>
              </a:solidFill>
              <a:latin typeface="Arial Narrow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3668146"/>
            <a:ext cx="9144000" cy="76200"/>
            <a:chOff x="0" y="0"/>
            <a:chExt cx="5760" cy="708"/>
          </a:xfrm>
        </p:grpSpPr>
        <p:sp>
          <p:nvSpPr>
            <p:cNvPr id="13" name="Rectangle 13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0" y="1458346"/>
            <a:ext cx="9144000" cy="76200"/>
            <a:chOff x="0" y="0"/>
            <a:chExt cx="5760" cy="708"/>
          </a:xfrm>
        </p:grpSpPr>
        <p:sp>
          <p:nvSpPr>
            <p:cNvPr id="16" name="Rectangle 16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</a:endParaRPr>
            </a:p>
          </p:txBody>
        </p:sp>
      </p:grpSp>
      <p:sp>
        <p:nvSpPr>
          <p:cNvPr id="176026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5638800"/>
            <a:ext cx="6477000" cy="9144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76026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686946"/>
            <a:ext cx="7772400" cy="18288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539951" y="6579587"/>
            <a:ext cx="81722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This work performed under the auspices of the U.S. Department of Energy by Lawrence Livermore National Laboratory under Contract DE-AC52-07NA27344.</a:t>
            </a:r>
            <a:endParaRPr lang="en-US" sz="800" dirty="0"/>
          </a:p>
        </p:txBody>
      </p:sp>
      <p:sp>
        <p:nvSpPr>
          <p:cNvPr id="19" name="Rectangle 10"/>
          <p:cNvSpPr>
            <a:spLocks noChangeArrowheads="1"/>
          </p:cNvSpPr>
          <p:nvPr userDrawn="1"/>
        </p:nvSpPr>
        <p:spPr bwMode="auto">
          <a:xfrm>
            <a:off x="7625050" y="89356"/>
            <a:ext cx="108715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b="0" i="0" dirty="0" smtClean="0">
                <a:solidFill>
                  <a:srgbClr val="000000"/>
                </a:solidFill>
                <a:latin typeface="Consolas"/>
                <a:ea typeface="Consolas"/>
                <a:cs typeface="Consolas"/>
              </a:rPr>
              <a:t>LLNL-PRES-477655</a:t>
            </a:r>
            <a:endParaRPr lang="en-US" sz="600" b="1" dirty="0">
              <a:solidFill>
                <a:srgbClr val="000000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193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9055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95020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39624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1676400"/>
            <a:ext cx="39624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95020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76400"/>
            <a:ext cx="39624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76400"/>
            <a:ext cx="39624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304800"/>
            <a:ext cx="795020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396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1676400"/>
            <a:ext cx="396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4114800"/>
            <a:ext cx="396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4114800"/>
            <a:ext cx="396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04800"/>
            <a:ext cx="8077200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95020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80772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4114800"/>
            <a:ext cx="80772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764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234" name="Rectangle 2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gradFill rotWithShape="1">
            <a:gsLst>
              <a:gs pos="0">
                <a:srgbClr val="E4EAFF">
                  <a:gamma/>
                  <a:tint val="41176"/>
                  <a:invGamma/>
                </a:srgbClr>
              </a:gs>
              <a:gs pos="100000">
                <a:srgbClr val="E4EA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>
              <a:solidFill>
                <a:srgbClr val="0039A6"/>
              </a:solidFill>
              <a:latin typeface="Impact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76400"/>
            <a:ext cx="8077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1066800"/>
            <a:ext cx="9142413" cy="76200"/>
            <a:chOff x="0" y="0"/>
            <a:chExt cx="5760" cy="708"/>
          </a:xfrm>
        </p:grpSpPr>
        <p:sp>
          <p:nvSpPr>
            <p:cNvPr id="1759237" name="Rectangle 5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</a:endParaRPr>
            </a:p>
          </p:txBody>
        </p:sp>
        <p:sp>
          <p:nvSpPr>
            <p:cNvPr id="1759238" name="Rectangle 6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</a:endParaRPr>
            </a:p>
          </p:txBody>
        </p:sp>
      </p:grpSp>
      <p:sp>
        <p:nvSpPr>
          <p:cNvPr id="1759239" name="Line 7"/>
          <p:cNvSpPr>
            <a:spLocks noChangeShapeType="1"/>
          </p:cNvSpPr>
          <p:nvPr/>
        </p:nvSpPr>
        <p:spPr bwMode="auto">
          <a:xfrm>
            <a:off x="3505200" y="6477000"/>
            <a:ext cx="4572000" cy="0"/>
          </a:xfrm>
          <a:prstGeom prst="line">
            <a:avLst/>
          </a:prstGeom>
          <a:noFill/>
          <a:ln w="6350">
            <a:solidFill>
              <a:srgbClr val="004483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1759240" name="Text Box 8"/>
          <p:cNvSpPr txBox="1">
            <a:spLocks noChangeArrowheads="1"/>
          </p:cNvSpPr>
          <p:nvPr/>
        </p:nvSpPr>
        <p:spPr bwMode="auto">
          <a:xfrm>
            <a:off x="8677275" y="6586538"/>
            <a:ext cx="314325" cy="1952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>
            <a:spAutoFit/>
          </a:bodyPr>
          <a:lstStyle/>
          <a:p>
            <a:pPr algn="r" defTabSz="91440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/>
            </a:pPr>
            <a:fld id="{057B45BC-D4C4-4F05-9C75-1D9FFD6C23FC}" type="slidenum">
              <a:rPr lang="en-US" sz="900">
                <a:solidFill>
                  <a:srgbClr val="000000"/>
                </a:solidFill>
                <a:latin typeface="Arial Narrow" pitchFamily="34" charset="0"/>
              </a:rPr>
              <a:pPr algn="r" defTabSz="914400" eaLnBrk="0" fontAlgn="base" hangingPunct="0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9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05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9502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59242" name="Rectangle 10"/>
          <p:cNvSpPr>
            <a:spLocks noChangeArrowheads="1"/>
          </p:cNvSpPr>
          <p:nvPr/>
        </p:nvSpPr>
        <p:spPr bwMode="auto">
          <a:xfrm>
            <a:off x="7625050" y="89356"/>
            <a:ext cx="108715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b="0" i="0" dirty="0" smtClean="0">
                <a:solidFill>
                  <a:srgbClr val="000000"/>
                </a:solidFill>
                <a:latin typeface="Consolas"/>
                <a:ea typeface="Consolas"/>
                <a:cs typeface="Consolas"/>
              </a:rPr>
              <a:t>LLNL-PRES-477655</a:t>
            </a:r>
            <a:endParaRPr lang="en-US" sz="600" b="1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759243" name="Rectangle 11"/>
          <p:cNvSpPr>
            <a:spLocks noChangeArrowheads="1"/>
          </p:cNvSpPr>
          <p:nvPr/>
        </p:nvSpPr>
        <p:spPr bwMode="auto">
          <a:xfrm>
            <a:off x="8464550" y="63785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59245" name="Text Box 13"/>
          <p:cNvSpPr txBox="1">
            <a:spLocks noChangeArrowheads="1"/>
          </p:cNvSpPr>
          <p:nvPr/>
        </p:nvSpPr>
        <p:spPr bwMode="auto">
          <a:xfrm>
            <a:off x="990600" y="6324600"/>
            <a:ext cx="365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>
              <a:solidFill>
                <a:srgbClr val="0039A6"/>
              </a:solidFill>
              <a:latin typeface="Impact" pitchFamily="34" charset="0"/>
            </a:endParaRPr>
          </a:p>
        </p:txBody>
      </p:sp>
      <p:sp>
        <p:nvSpPr>
          <p:cNvPr id="1759246" name="Text Box 14"/>
          <p:cNvSpPr txBox="1">
            <a:spLocks noChangeArrowheads="1"/>
          </p:cNvSpPr>
          <p:nvPr/>
        </p:nvSpPr>
        <p:spPr bwMode="auto">
          <a:xfrm>
            <a:off x="990600" y="6324600"/>
            <a:ext cx="3063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>
              <a:solidFill>
                <a:srgbClr val="0039A6"/>
              </a:solidFill>
              <a:latin typeface="Impact" pitchFamily="34" charset="0"/>
            </a:endParaRPr>
          </a:p>
        </p:txBody>
      </p:sp>
      <p:sp>
        <p:nvSpPr>
          <p:cNvPr id="1759247" name="Text Box 15"/>
          <p:cNvSpPr txBox="1">
            <a:spLocks noChangeArrowheads="1"/>
          </p:cNvSpPr>
          <p:nvPr/>
        </p:nvSpPr>
        <p:spPr bwMode="auto">
          <a:xfrm>
            <a:off x="457200" y="6324600"/>
            <a:ext cx="3276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124A91"/>
                </a:solidFill>
                <a:latin typeface="Arial Narrow" pitchFamily="34" charset="0"/>
              </a:rPr>
              <a:t>Lawrence Livermore National Laboratory</a:t>
            </a:r>
          </a:p>
        </p:txBody>
      </p:sp>
      <p:pic>
        <p:nvPicPr>
          <p:cNvPr id="2062" name="Picture 16" descr="lab_icon_no_box_blue_rgb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153400" y="6248400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 userDrawn="1"/>
        </p:nvSpPr>
        <p:spPr>
          <a:xfrm>
            <a:off x="609601" y="6579587"/>
            <a:ext cx="81026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This work performed under the auspices of the U.S. Department of Energy by Lawrence Livermore National Laboratory under Contract DE-AC52-07NA27344.</a:t>
            </a:r>
            <a:endParaRPr lang="en-US" sz="8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34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34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34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34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34" charset="0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34" charset="0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34" charset="0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34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4483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4483"/>
        </a:buClr>
        <a:buFont typeface="Times" pitchFamily="18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4483"/>
        </a:buClr>
        <a:buFont typeface="Symbol" pitchFamily="18" charset="2"/>
        <a:buChar char="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4483"/>
        </a:buClr>
        <a:buFont typeface="Symbol" pitchFamily="18" charset="2"/>
        <a:buChar char="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4483"/>
        </a:buClr>
        <a:buFont typeface="Geneva CE" charset="-18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4483"/>
        </a:buClr>
        <a:buFont typeface="Geneva CE" pitchFamily="-80" charset="-18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4483"/>
        </a:buClr>
        <a:buFont typeface="Geneva CE" pitchFamily="-80" charset="-18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4483"/>
        </a:buClr>
        <a:buFont typeface="Geneva CE" pitchFamily="-80" charset="-18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4483"/>
        </a:buClr>
        <a:buFont typeface="Geneva CE" pitchFamily="-80" charset="-18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2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chart" Target="../charts/char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7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58140" y="3870960"/>
            <a:ext cx="2811780" cy="914400"/>
          </a:xfrm>
          <a:ln w="9525">
            <a:noFill/>
          </a:ln>
        </p:spPr>
        <p:txBody>
          <a:bodyPr/>
          <a:lstStyle/>
          <a:p>
            <a:r>
              <a:rPr lang="en-US" sz="2000" dirty="0" smtClean="0"/>
              <a:t>Brad Whitlock</a:t>
            </a:r>
          </a:p>
          <a:p>
            <a:r>
              <a:rPr lang="en-US" sz="1000" dirty="0" smtClean="0"/>
              <a:t>Lawrence Livermore National Laboratory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Parallel In Situ Coupling of Simulation with a Fully Featured Visualization System</a:t>
            </a:r>
            <a:endParaRPr lang="en-US" dirty="0"/>
          </a:p>
        </p:txBody>
      </p:sp>
      <p:sp>
        <p:nvSpPr>
          <p:cNvPr id="4" name="Subtitle 6"/>
          <p:cNvSpPr txBox="1">
            <a:spLocks/>
          </p:cNvSpPr>
          <p:nvPr/>
        </p:nvSpPr>
        <p:spPr bwMode="auto">
          <a:xfrm>
            <a:off x="3177540" y="3870960"/>
            <a:ext cx="2788920" cy="914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Symbol" pitchFamily="18" charset="2"/>
              <a:buChar char="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-80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-80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-80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-80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Jean M. Favre</a:t>
            </a:r>
          </a:p>
          <a:p>
            <a:r>
              <a:rPr lang="en-US" sz="1000" dirty="0" smtClean="0"/>
              <a:t>Swiss National Supercomputing Centre</a:t>
            </a:r>
          </a:p>
        </p:txBody>
      </p:sp>
      <p:sp>
        <p:nvSpPr>
          <p:cNvPr id="5" name="Subtitle 6"/>
          <p:cNvSpPr txBox="1">
            <a:spLocks/>
          </p:cNvSpPr>
          <p:nvPr/>
        </p:nvSpPr>
        <p:spPr bwMode="auto">
          <a:xfrm>
            <a:off x="5966460" y="3870960"/>
            <a:ext cx="2811780" cy="914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Symbol" pitchFamily="18" charset="2"/>
              <a:buChar char="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-80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-80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-80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-80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Jeremy S. Meredith</a:t>
            </a:r>
          </a:p>
          <a:p>
            <a:r>
              <a:rPr lang="en-US" sz="1000" dirty="0" smtClean="0"/>
              <a:t>Oak Ridge National Laboratory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8908" y="4785360"/>
            <a:ext cx="671497" cy="64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0890" y="4797926"/>
            <a:ext cx="2583180" cy="4810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1529" y="4785360"/>
            <a:ext cx="1202602" cy="652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Philosophy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43254"/>
            <a:ext cx="8077200" cy="4615458"/>
          </a:xfrm>
        </p:spPr>
        <p:txBody>
          <a:bodyPr>
            <a:normAutofit/>
          </a:bodyPr>
          <a:lstStyle/>
          <a:p>
            <a:r>
              <a:rPr lang="en-US" dirty="0" smtClean="0"/>
              <a:t>Visualization and analysis will be done in the same memory space as the simulation on native data to avoid duplication</a:t>
            </a:r>
          </a:p>
          <a:p>
            <a:r>
              <a:rPr lang="en-US" dirty="0" smtClean="0"/>
              <a:t>Maximize </a:t>
            </a:r>
            <a:r>
              <a:rPr lang="en-US" dirty="0"/>
              <a:t>features and </a:t>
            </a:r>
            <a:r>
              <a:rPr lang="en-US" dirty="0" smtClean="0"/>
              <a:t>capabilities</a:t>
            </a:r>
          </a:p>
          <a:p>
            <a:r>
              <a:rPr lang="en-US" dirty="0" smtClean="0"/>
              <a:t>Minimize </a:t>
            </a:r>
            <a:r>
              <a:rPr lang="en-US" dirty="0"/>
              <a:t>code modifications to </a:t>
            </a:r>
            <a:r>
              <a:rPr lang="en-US" dirty="0" smtClean="0"/>
              <a:t>simulations</a:t>
            </a:r>
          </a:p>
          <a:p>
            <a:r>
              <a:rPr lang="en-US" dirty="0" smtClean="0"/>
              <a:t>Minimize </a:t>
            </a:r>
            <a:r>
              <a:rPr lang="en-US" dirty="0"/>
              <a:t>impact to simulation </a:t>
            </a:r>
            <a:r>
              <a:rPr lang="en-US" dirty="0" smtClean="0"/>
              <a:t>codes</a:t>
            </a:r>
          </a:p>
          <a:p>
            <a:r>
              <a:rPr lang="en-US" dirty="0" smtClean="0"/>
              <a:t>Allow </a:t>
            </a:r>
            <a:r>
              <a:rPr lang="en-US" dirty="0"/>
              <a:t>users to start an </a:t>
            </a:r>
            <a:r>
              <a:rPr lang="en-US" dirty="0" smtClean="0"/>
              <a:t>in situ </a:t>
            </a:r>
            <a:r>
              <a:rPr lang="en-US" dirty="0"/>
              <a:t>session on demand instead of deciding before </a:t>
            </a:r>
            <a:r>
              <a:rPr lang="en-US" dirty="0" smtClean="0"/>
              <a:t>running a simulation</a:t>
            </a:r>
          </a:p>
          <a:p>
            <a:pPr lvl="1"/>
            <a:r>
              <a:rPr lang="en-US" dirty="0" smtClean="0"/>
              <a:t>Debugging</a:t>
            </a:r>
          </a:p>
          <a:p>
            <a:pPr lvl="1"/>
            <a:r>
              <a:rPr lang="en-US" dirty="0" smtClean="0"/>
              <a:t>Computational steering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205562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Selecting an In Situ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43254"/>
            <a:ext cx="80772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Our strategy is tightly coupled, yet general</a:t>
            </a:r>
          </a:p>
          <a:p>
            <a:r>
              <a:rPr lang="en-US" dirty="0" smtClean="0"/>
              <a:t>Fully featured visualization </a:t>
            </a:r>
            <a:r>
              <a:rPr lang="en-US" dirty="0"/>
              <a:t>code</a:t>
            </a:r>
            <a:r>
              <a:rPr lang="en-US" dirty="0" smtClean="0"/>
              <a:t> connects interactively to running simulation</a:t>
            </a:r>
          </a:p>
          <a:p>
            <a:pPr lvl="1"/>
            <a:r>
              <a:rPr lang="en-US" dirty="0" smtClean="0"/>
              <a:t>Allows live exploration of data for when we don’t know visualization setup a priori</a:t>
            </a:r>
          </a:p>
          <a:p>
            <a:pPr lvl="1"/>
            <a:r>
              <a:rPr lang="en-US" dirty="0" smtClean="0"/>
              <a:t>Opportunities for steering</a:t>
            </a:r>
          </a:p>
          <a:p>
            <a:r>
              <a:rPr lang="en-US" dirty="0"/>
              <a:t>We chose VisIt as the visualization</a:t>
            </a:r>
            <a:r>
              <a:rPr lang="en-US" dirty="0" smtClean="0"/>
              <a:t> code</a:t>
            </a:r>
          </a:p>
          <a:p>
            <a:pPr lvl="1"/>
            <a:r>
              <a:rPr lang="en-US" dirty="0" smtClean="0"/>
              <a:t>VisIt runs on several HPC platforms</a:t>
            </a:r>
          </a:p>
          <a:p>
            <a:pPr lvl="1"/>
            <a:r>
              <a:rPr lang="en-US" dirty="0" smtClean="0"/>
              <a:t>VisIt has been used at many levels of concurrency</a:t>
            </a:r>
          </a:p>
          <a:p>
            <a:pPr lvl="1"/>
            <a:r>
              <a:rPr lang="en-US" dirty="0" smtClean="0"/>
              <a:t>We know how to develop for </a:t>
            </a:r>
            <a:r>
              <a:rPr lang="en-US" dirty="0" err="1" smtClean="0"/>
              <a:t>VisIt</a:t>
            </a:r>
            <a:endParaRPr lang="en-US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418773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Tool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658" y="1311503"/>
            <a:ext cx="3893305" cy="671981"/>
          </a:xfrm>
        </p:spPr>
        <p:txBody>
          <a:bodyPr>
            <a:noAutofit/>
          </a:bodyPr>
          <a:lstStyle/>
          <a:p>
            <a:r>
              <a:rPr lang="en-US" sz="1800" dirty="0" smtClean="0"/>
              <a:t>Clients runs locally and display results computed on the server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2176273" y="1876243"/>
            <a:ext cx="5040349" cy="4104824"/>
            <a:chOff x="838200" y="685802"/>
            <a:chExt cx="7162800" cy="5833326"/>
          </a:xfrm>
        </p:grpSpPr>
        <p:cxnSp>
          <p:nvCxnSpPr>
            <p:cNvPr id="6" name="Straight Connector 5"/>
            <p:cNvCxnSpPr/>
            <p:nvPr/>
          </p:nvCxnSpPr>
          <p:spPr>
            <a:xfrm rot="5400000">
              <a:off x="2362200" y="2438401"/>
              <a:ext cx="3505198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 rot="16200000">
              <a:off x="2644903" y="2716224"/>
              <a:ext cx="2668749" cy="284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network connection</a:t>
              </a:r>
              <a:endPara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371600" y="1600200"/>
              <a:ext cx="685800" cy="1371600"/>
              <a:chOff x="1371600" y="1600200"/>
              <a:chExt cx="685800" cy="1371600"/>
            </a:xfrm>
          </p:grpSpPr>
          <p:sp>
            <p:nvSpPr>
              <p:cNvPr id="100" name="Rectangle 99"/>
              <p:cNvSpPr/>
              <p:nvPr/>
            </p:nvSpPr>
            <p:spPr>
              <a:xfrm>
                <a:off x="1371600" y="1600200"/>
                <a:ext cx="685800" cy="137160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1447800" y="1676400"/>
                <a:ext cx="533400" cy="228600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1447800" y="1981200"/>
                <a:ext cx="533400" cy="332630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1447800" y="2362200"/>
                <a:ext cx="149087" cy="110656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1447800" y="2590800"/>
                <a:ext cx="533400" cy="64936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1447800" y="2698805"/>
                <a:ext cx="533400" cy="64936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1447800" y="2810123"/>
                <a:ext cx="533400" cy="123908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1636645" y="2362200"/>
                <a:ext cx="149087" cy="110656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1833441" y="2362200"/>
                <a:ext cx="149087" cy="110656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133600" y="1600200"/>
              <a:ext cx="1066800" cy="1066799"/>
              <a:chOff x="2133600" y="1600200"/>
              <a:chExt cx="1066800" cy="1066800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2133600" y="1600200"/>
                <a:ext cx="1066800" cy="106680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97" name="Straight Connector 96"/>
              <p:cNvCxnSpPr/>
              <p:nvPr/>
            </p:nvCxnSpPr>
            <p:spPr>
              <a:xfrm rot="5400000">
                <a:off x="1866900" y="2095500"/>
                <a:ext cx="838200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8" name="Straight Connector 97"/>
              <p:cNvCxnSpPr/>
              <p:nvPr/>
            </p:nvCxnSpPr>
            <p:spPr>
              <a:xfrm rot="10800000">
                <a:off x="2286000" y="2514600"/>
                <a:ext cx="838200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99" name="Freeform 98"/>
              <p:cNvSpPr/>
              <p:nvPr/>
            </p:nvSpPr>
            <p:spPr>
              <a:xfrm>
                <a:off x="2336355" y="1706881"/>
                <a:ext cx="791155" cy="731520"/>
              </a:xfrm>
              <a:custGeom>
                <a:avLst/>
                <a:gdLst>
                  <a:gd name="connsiteX0" fmla="*/ 0 w 882595"/>
                  <a:gd name="connsiteY0" fmla="*/ 567193 h 889221"/>
                  <a:gd name="connsiteX1" fmla="*/ 182880 w 882595"/>
                  <a:gd name="connsiteY1" fmla="*/ 392264 h 889221"/>
                  <a:gd name="connsiteX2" fmla="*/ 286247 w 882595"/>
                  <a:gd name="connsiteY2" fmla="*/ 90115 h 889221"/>
                  <a:gd name="connsiteX3" fmla="*/ 405517 w 882595"/>
                  <a:gd name="connsiteY3" fmla="*/ 10602 h 889221"/>
                  <a:gd name="connsiteX4" fmla="*/ 516835 w 882595"/>
                  <a:gd name="connsiteY4" fmla="*/ 74212 h 889221"/>
                  <a:gd name="connsiteX5" fmla="*/ 580445 w 882595"/>
                  <a:gd name="connsiteY5" fmla="*/ 455875 h 889221"/>
                  <a:gd name="connsiteX6" fmla="*/ 715618 w 882595"/>
                  <a:gd name="connsiteY6" fmla="*/ 829586 h 889221"/>
                  <a:gd name="connsiteX7" fmla="*/ 882595 w 882595"/>
                  <a:gd name="connsiteY7" fmla="*/ 813683 h 889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2595" h="889221">
                    <a:moveTo>
                      <a:pt x="0" y="567193"/>
                    </a:moveTo>
                    <a:cubicBezTo>
                      <a:pt x="67586" y="519485"/>
                      <a:pt x="135172" y="471777"/>
                      <a:pt x="182880" y="392264"/>
                    </a:cubicBezTo>
                    <a:cubicBezTo>
                      <a:pt x="230588" y="312751"/>
                      <a:pt x="249141" y="153725"/>
                      <a:pt x="286247" y="90115"/>
                    </a:cubicBezTo>
                    <a:cubicBezTo>
                      <a:pt x="323353" y="26505"/>
                      <a:pt x="367086" y="13252"/>
                      <a:pt x="405517" y="10602"/>
                    </a:cubicBezTo>
                    <a:cubicBezTo>
                      <a:pt x="443948" y="7952"/>
                      <a:pt x="487680" y="0"/>
                      <a:pt x="516835" y="74212"/>
                    </a:cubicBezTo>
                    <a:cubicBezTo>
                      <a:pt x="545990" y="148424"/>
                      <a:pt x="547315" y="329979"/>
                      <a:pt x="580445" y="455875"/>
                    </a:cubicBezTo>
                    <a:cubicBezTo>
                      <a:pt x="613575" y="581771"/>
                      <a:pt x="665260" y="769951"/>
                      <a:pt x="715618" y="829586"/>
                    </a:cubicBezTo>
                    <a:cubicBezTo>
                      <a:pt x="765976" y="889221"/>
                      <a:pt x="824285" y="851452"/>
                      <a:pt x="882595" y="813683"/>
                    </a:cubicBezTo>
                  </a:path>
                </a:pathLst>
              </a:custGeom>
              <a:noFill/>
              <a:ln w="57150" cap="flat" cmpd="sng" algn="ctr">
                <a:solidFill>
                  <a:srgbClr val="C0504D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Can 9"/>
            <p:cNvSpPr/>
            <p:nvPr/>
          </p:nvSpPr>
          <p:spPr>
            <a:xfrm>
              <a:off x="6934200" y="2989033"/>
              <a:ext cx="914400" cy="1066799"/>
            </a:xfrm>
            <a:prstGeom prst="can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2857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Can 10"/>
            <p:cNvSpPr/>
            <p:nvPr/>
          </p:nvSpPr>
          <p:spPr>
            <a:xfrm>
              <a:off x="6934200" y="2157453"/>
              <a:ext cx="914400" cy="1066799"/>
            </a:xfrm>
            <a:prstGeom prst="can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2857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Can 11"/>
            <p:cNvSpPr/>
            <p:nvPr/>
          </p:nvSpPr>
          <p:spPr>
            <a:xfrm>
              <a:off x="6934200" y="1319254"/>
              <a:ext cx="914400" cy="1066799"/>
            </a:xfrm>
            <a:prstGeom prst="can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2857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343400" y="1295401"/>
              <a:ext cx="2286000" cy="914399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43400" y="2209801"/>
              <a:ext cx="2286000" cy="914399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343400" y="3124200"/>
              <a:ext cx="2286000" cy="914399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876800" y="1371600"/>
              <a:ext cx="990600" cy="761999"/>
            </a:xfrm>
            <a:prstGeom prst="roundRect">
              <a:avLst/>
            </a:prstGeom>
            <a:solidFill>
              <a:srgbClr val="82A5D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Vis Server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876800" y="2286001"/>
              <a:ext cx="990600" cy="761999"/>
            </a:xfrm>
            <a:prstGeom prst="roundRect">
              <a:avLst/>
            </a:prstGeom>
            <a:solidFill>
              <a:srgbClr val="82A5D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lvl="0" algn="ctr" defTabSz="914400"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Vis Server</a:t>
              </a:r>
              <a:endParaRPr lang="en-US" sz="900" kern="0" dirty="0">
                <a:solidFill>
                  <a:sysClr val="windowText" lastClr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4059283" y="2478921"/>
              <a:ext cx="842149" cy="349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MPI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867400" y="1371600"/>
              <a:ext cx="609600" cy="761999"/>
            </a:xfrm>
            <a:prstGeom prst="roundRect">
              <a:avLst/>
            </a:prstGeom>
            <a:solidFill>
              <a:srgbClr val="9BBB59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Data </a:t>
              </a:r>
              <a:r>
                <a:rPr kumimoji="0" lang="en-US" sz="7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Plugin</a:t>
              </a:r>
              <a:endPara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867400" y="2286001"/>
              <a:ext cx="609600" cy="761999"/>
            </a:xfrm>
            <a:prstGeom prst="roundRect">
              <a:avLst/>
            </a:prstGeom>
            <a:solidFill>
              <a:srgbClr val="9BBB59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Data </a:t>
              </a:r>
              <a:r>
                <a:rPr kumimoji="0" lang="en-US" sz="7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Plugin</a:t>
              </a:r>
              <a:endPara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867400" y="3200400"/>
              <a:ext cx="609600" cy="761999"/>
            </a:xfrm>
            <a:prstGeom prst="roundRect">
              <a:avLst/>
            </a:prstGeom>
            <a:solidFill>
              <a:srgbClr val="9BBB59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Data </a:t>
              </a:r>
              <a:r>
                <a:rPr kumimoji="0" lang="en-US" sz="7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Plugin</a:t>
              </a:r>
              <a:endPara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cxnSp>
          <p:nvCxnSpPr>
            <p:cNvPr id="22" name="Elbow Connector 21"/>
            <p:cNvCxnSpPr/>
            <p:nvPr/>
          </p:nvCxnSpPr>
          <p:spPr>
            <a:xfrm flipV="1">
              <a:off x="3200400" y="1411706"/>
              <a:ext cx="1676400" cy="304800"/>
            </a:xfrm>
            <a:prstGeom prst="bentConnector3">
              <a:avLst>
                <a:gd name="adj1" fmla="val 50000"/>
              </a:avLst>
            </a:prstGeom>
            <a:noFill/>
            <a:ln w="38100" cap="flat" cmpd="sng" algn="ctr">
              <a:solidFill>
                <a:srgbClr val="00B0F0"/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4576592" y="838201"/>
              <a:ext cx="1909864" cy="30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Parallel Cluster</a:t>
              </a:r>
              <a:endPara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73443" y="838201"/>
              <a:ext cx="2193252" cy="30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Local VisIt Clients</a:t>
              </a:r>
              <a:endPara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974305" y="838201"/>
              <a:ext cx="838200" cy="30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Files</a:t>
              </a:r>
              <a:endPara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16200000">
              <a:off x="7048500" y="1714499"/>
              <a:ext cx="685799" cy="457200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rot="16200000">
              <a:off x="7048500" y="2552700"/>
              <a:ext cx="685799" cy="457200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 rot="16200000">
              <a:off x="7048500" y="3390900"/>
              <a:ext cx="685799" cy="457200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" name="Straight Arrow Connector 28"/>
            <p:cNvCxnSpPr>
              <a:stCxn id="26" idx="0"/>
              <a:endCxn id="19" idx="3"/>
            </p:cNvCxnSpPr>
            <p:nvPr/>
          </p:nvCxnSpPr>
          <p:spPr>
            <a:xfrm rot="10800000">
              <a:off x="6477000" y="1752600"/>
              <a:ext cx="685800" cy="19050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  <a:headEnd type="none" w="med" len="med"/>
              <a:tailEnd type="arrow" w="med" len="med"/>
            </a:ln>
            <a:effectLst>
              <a:glow rad="63500">
                <a:sysClr val="windowText" lastClr="000000">
                  <a:alpha val="40000"/>
                </a:sysClr>
              </a:glow>
            </a:effectLst>
          </p:spPr>
        </p:cxnSp>
        <p:cxnSp>
          <p:nvCxnSpPr>
            <p:cNvPr id="30" name="Straight Arrow Connector 29"/>
            <p:cNvCxnSpPr>
              <a:stCxn id="27" idx="0"/>
              <a:endCxn id="20" idx="3"/>
            </p:cNvCxnSpPr>
            <p:nvPr/>
          </p:nvCxnSpPr>
          <p:spPr>
            <a:xfrm rot="10800000">
              <a:off x="6477000" y="2667001"/>
              <a:ext cx="685800" cy="11430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  <a:headEnd type="none" w="med" len="med"/>
              <a:tailEnd type="arrow" w="med" len="med"/>
            </a:ln>
            <a:effectLst>
              <a:glow rad="63500">
                <a:sysClr val="windowText" lastClr="000000">
                  <a:alpha val="40000"/>
                </a:sysClr>
              </a:glow>
            </a:effectLst>
          </p:spPr>
        </p:cxnSp>
        <p:cxnSp>
          <p:nvCxnSpPr>
            <p:cNvPr id="31" name="Straight Arrow Connector 30"/>
            <p:cNvCxnSpPr>
              <a:stCxn id="28" idx="0"/>
              <a:endCxn id="21" idx="3"/>
            </p:cNvCxnSpPr>
            <p:nvPr/>
          </p:nvCxnSpPr>
          <p:spPr>
            <a:xfrm rot="10800000">
              <a:off x="6477000" y="3581400"/>
              <a:ext cx="685800" cy="3810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  <a:headEnd type="none" w="med" len="med"/>
              <a:tailEnd type="arrow" w="med" len="med"/>
            </a:ln>
            <a:effectLst>
              <a:glow rad="63500">
                <a:sysClr val="windowText" lastClr="000000">
                  <a:alpha val="40000"/>
                </a:sysClr>
              </a:glow>
            </a:effectLst>
          </p:spPr>
        </p:cxnSp>
        <p:grpSp>
          <p:nvGrpSpPr>
            <p:cNvPr id="32" name="Group 138"/>
            <p:cNvGrpSpPr/>
            <p:nvPr/>
          </p:nvGrpSpPr>
          <p:grpSpPr>
            <a:xfrm>
              <a:off x="4647405" y="1626687"/>
              <a:ext cx="229395" cy="1830388"/>
              <a:chOff x="4495006" y="1752600"/>
              <a:chExt cx="229394" cy="1830388"/>
            </a:xfrm>
          </p:grpSpPr>
          <p:cxnSp>
            <p:nvCxnSpPr>
              <p:cNvPr id="92" name="Straight Arrow Connector 91"/>
              <p:cNvCxnSpPr/>
              <p:nvPr/>
            </p:nvCxnSpPr>
            <p:spPr>
              <a:xfrm>
                <a:off x="4495800" y="1752600"/>
                <a:ext cx="228600" cy="1588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C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93" name="Straight Arrow Connector 92"/>
              <p:cNvCxnSpPr/>
              <p:nvPr/>
            </p:nvCxnSpPr>
            <p:spPr>
              <a:xfrm>
                <a:off x="4495800" y="2667000"/>
                <a:ext cx="228600" cy="1588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C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94" name="Straight Arrow Connector 93"/>
              <p:cNvCxnSpPr/>
              <p:nvPr/>
            </p:nvCxnSpPr>
            <p:spPr>
              <a:xfrm>
                <a:off x="4495800" y="3581400"/>
                <a:ext cx="228600" cy="1588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C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95" name="Straight Arrow Connector 94"/>
              <p:cNvCxnSpPr/>
              <p:nvPr/>
            </p:nvCxnSpPr>
            <p:spPr>
              <a:xfrm rot="5400000">
                <a:off x="3581400" y="2667000"/>
                <a:ext cx="1828800" cy="1588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C00000"/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3" name="Straight Connector 32"/>
            <p:cNvCxnSpPr/>
            <p:nvPr/>
          </p:nvCxnSpPr>
          <p:spPr>
            <a:xfrm>
              <a:off x="5867400" y="3926446"/>
              <a:ext cx="457200" cy="216955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none"/>
              <a:tailEnd type="none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>
            <a:xfrm>
              <a:off x="5791200" y="3224254"/>
              <a:ext cx="533400" cy="1271547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none"/>
              <a:tailEnd type="none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>
            <a:xfrm flipH="1">
              <a:off x="4447736" y="3276598"/>
              <a:ext cx="429064" cy="121920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none"/>
              <a:tailEnd type="none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>
            <a:xfrm flipH="1">
              <a:off x="4447736" y="3926446"/>
              <a:ext cx="429064" cy="216955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none"/>
              <a:tailEnd type="none"/>
            </a:ln>
            <a:effectLst/>
          </p:spPr>
        </p:cxnSp>
        <p:sp>
          <p:nvSpPr>
            <p:cNvPr id="37" name="Rounded Rectangle 36"/>
            <p:cNvSpPr/>
            <p:nvPr/>
          </p:nvSpPr>
          <p:spPr>
            <a:xfrm>
              <a:off x="4876800" y="3200400"/>
              <a:ext cx="990600" cy="761999"/>
            </a:xfrm>
            <a:prstGeom prst="roundRect">
              <a:avLst/>
            </a:prstGeom>
            <a:solidFill>
              <a:srgbClr val="82A5D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Vis Server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4343402" y="4287556"/>
              <a:ext cx="2098350" cy="2231572"/>
              <a:chOff x="4343401" y="4058957"/>
              <a:chExt cx="2098350" cy="2231572"/>
            </a:xfrm>
          </p:grpSpPr>
          <p:sp>
            <p:nvSpPr>
              <p:cNvPr id="86" name="Rounded Rectangle 85"/>
              <p:cNvSpPr/>
              <p:nvPr/>
            </p:nvSpPr>
            <p:spPr>
              <a:xfrm>
                <a:off x="4343401" y="4058957"/>
                <a:ext cx="2098350" cy="2231572"/>
              </a:xfrm>
              <a:prstGeom prst="roundRect">
                <a:avLst/>
              </a:prstGeom>
              <a:solidFill>
                <a:srgbClr val="82A5D0"/>
              </a:solidFill>
              <a:ln w="381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Vis Server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700" kern="0" dirty="0" smtClean="0">
                  <a:solidFill>
                    <a:sysClr val="windowText" lastClr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87" name="Rounded Rectangle 86"/>
              <p:cNvSpPr/>
              <p:nvPr/>
            </p:nvSpPr>
            <p:spPr>
              <a:xfrm>
                <a:off x="4648994" y="4648200"/>
                <a:ext cx="1523206" cy="363023"/>
              </a:xfrm>
              <a:prstGeom prst="roundRect">
                <a:avLst/>
              </a:prstGeom>
              <a:solidFill>
                <a:srgbClr val="F79646"/>
              </a:solidFill>
              <a:ln w="381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Filter</a:t>
                </a: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Rounded Rectangle 87"/>
              <p:cNvSpPr/>
              <p:nvPr/>
            </p:nvSpPr>
            <p:spPr>
              <a:xfrm>
                <a:off x="4647406" y="5169113"/>
                <a:ext cx="1523206" cy="363023"/>
              </a:xfrm>
              <a:prstGeom prst="roundRect">
                <a:avLst/>
              </a:prstGeom>
              <a:solidFill>
                <a:srgbClr val="F79646"/>
              </a:solidFill>
              <a:ln w="381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Filter</a:t>
                </a: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Rounded Rectangle 88"/>
              <p:cNvSpPr/>
              <p:nvPr/>
            </p:nvSpPr>
            <p:spPr>
              <a:xfrm>
                <a:off x="4647406" y="5715000"/>
                <a:ext cx="1523206" cy="363023"/>
              </a:xfrm>
              <a:prstGeom prst="roundRect">
                <a:avLst/>
              </a:prstGeom>
              <a:solidFill>
                <a:srgbClr val="F79646"/>
              </a:solidFill>
              <a:ln w="381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Filter</a:t>
                </a: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Down Arrow 89"/>
              <p:cNvSpPr/>
              <p:nvPr/>
            </p:nvSpPr>
            <p:spPr>
              <a:xfrm>
                <a:off x="5257800" y="5011223"/>
                <a:ext cx="273725" cy="246577"/>
              </a:xfrm>
              <a:prstGeom prst="downArrow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Down Arrow 90"/>
              <p:cNvSpPr/>
              <p:nvPr/>
            </p:nvSpPr>
            <p:spPr>
              <a:xfrm>
                <a:off x="5257800" y="5544623"/>
                <a:ext cx="273725" cy="246577"/>
              </a:xfrm>
              <a:prstGeom prst="downArrow">
                <a:avLst/>
              </a:prstGeom>
              <a:solidFill>
                <a:srgbClr val="FFFF00"/>
              </a:solidFill>
              <a:ln w="254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6705601" y="4944071"/>
              <a:ext cx="1295399" cy="481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Data Flow Network</a:t>
              </a:r>
              <a:endPara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H="1">
              <a:off x="6172200" y="5405734"/>
              <a:ext cx="802105" cy="0"/>
            </a:xfrm>
            <a:prstGeom prst="straightConnector1">
              <a:avLst/>
            </a:prstGeom>
            <a:noFill/>
            <a:ln w="50800" cap="flat" cmpd="sng" algn="ctr">
              <a:solidFill>
                <a:sysClr val="windowText" lastClr="000000"/>
              </a:solidFill>
              <a:prstDash val="solid"/>
              <a:headEnd type="none"/>
              <a:tailEnd type="triangle"/>
            </a:ln>
            <a:effectLst/>
          </p:spPr>
        </p:cxnSp>
        <p:grpSp>
          <p:nvGrpSpPr>
            <p:cNvPr id="41" name="Group 40"/>
            <p:cNvGrpSpPr/>
            <p:nvPr/>
          </p:nvGrpSpPr>
          <p:grpSpPr>
            <a:xfrm>
              <a:off x="838200" y="1371600"/>
              <a:ext cx="2895600" cy="2606039"/>
              <a:chOff x="838200" y="1371600"/>
              <a:chExt cx="2895600" cy="260604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838200" y="1371600"/>
                <a:ext cx="2895600" cy="2606040"/>
                <a:chOff x="990600" y="1371600"/>
                <a:chExt cx="2286000" cy="2057400"/>
              </a:xfrm>
            </p:grpSpPr>
            <p:sp>
              <p:nvSpPr>
                <p:cNvPr id="44" name="Rectangle 43"/>
                <p:cNvSpPr/>
                <p:nvPr/>
              </p:nvSpPr>
              <p:spPr>
                <a:xfrm>
                  <a:off x="1143000" y="1371600"/>
                  <a:ext cx="1981200" cy="1447800"/>
                </a:xfrm>
                <a:prstGeom prst="rect">
                  <a:avLst/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ounded Rectangle 44"/>
                <p:cNvSpPr/>
                <p:nvPr/>
              </p:nvSpPr>
              <p:spPr>
                <a:xfrm>
                  <a:off x="1219200" y="1447800"/>
                  <a:ext cx="1828800" cy="1295400"/>
                </a:xfrm>
                <a:prstGeom prst="roundRect">
                  <a:avLst/>
                </a:prstGeom>
                <a:solidFill>
                  <a:sysClr val="windowText" lastClr="000000"/>
                </a:solidFill>
                <a:ln w="25400" cap="flat" cmpd="sng" algn="ctr">
                  <a:solidFill>
                    <a:sysClr val="windowText" lastClr="000000">
                      <a:shade val="5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Trapezoid 45"/>
                <p:cNvSpPr/>
                <p:nvPr/>
              </p:nvSpPr>
              <p:spPr>
                <a:xfrm>
                  <a:off x="990600" y="2895600"/>
                  <a:ext cx="2286000" cy="533400"/>
                </a:xfrm>
                <a:prstGeom prst="trapezoid">
                  <a:avLst/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" name="Group 46"/>
                <p:cNvGrpSpPr/>
                <p:nvPr/>
              </p:nvGrpSpPr>
              <p:grpSpPr>
                <a:xfrm>
                  <a:off x="1047588" y="2939996"/>
                  <a:ext cx="2176623" cy="448588"/>
                  <a:chOff x="1047588" y="2939996"/>
                  <a:chExt cx="2176623" cy="448588"/>
                </a:xfrm>
                <a:solidFill>
                  <a:sysClr val="window" lastClr="FFFFFF">
                    <a:lumMod val="50000"/>
                  </a:sysClr>
                </a:solidFill>
              </p:grpSpPr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1126333" y="2939996"/>
                    <a:ext cx="966788" cy="123245"/>
                    <a:chOff x="1107281" y="2971800"/>
                    <a:chExt cx="966788" cy="152400"/>
                  </a:xfrm>
                  <a:grpFill/>
                </p:grpSpPr>
                <p:sp>
                  <p:nvSpPr>
                    <p:cNvPr id="80" name="Parallelogram 79"/>
                    <p:cNvSpPr/>
                    <p:nvPr/>
                  </p:nvSpPr>
                  <p:spPr>
                    <a:xfrm>
                      <a:off x="1107281" y="2971800"/>
                      <a:ext cx="166690" cy="152400"/>
                    </a:xfrm>
                    <a:prstGeom prst="parallelogram">
                      <a:avLst/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1" name="Parallelogram 80"/>
                    <p:cNvSpPr/>
                    <p:nvPr/>
                  </p:nvSpPr>
                  <p:spPr>
                    <a:xfrm>
                      <a:off x="1278731" y="2971800"/>
                      <a:ext cx="157164" cy="152400"/>
                    </a:xfrm>
                    <a:prstGeom prst="parallelogram">
                      <a:avLst>
                        <a:gd name="adj" fmla="val 20313"/>
                      </a:avLst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2" name="Parallelogram 81"/>
                    <p:cNvSpPr/>
                    <p:nvPr/>
                  </p:nvSpPr>
                  <p:spPr>
                    <a:xfrm>
                      <a:off x="1443038" y="2971800"/>
                      <a:ext cx="152400" cy="152400"/>
                    </a:xfrm>
                    <a:prstGeom prst="parallelogram">
                      <a:avLst>
                        <a:gd name="adj" fmla="val 17187"/>
                      </a:avLst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3" name="Parallelogram 82"/>
                    <p:cNvSpPr/>
                    <p:nvPr/>
                  </p:nvSpPr>
                  <p:spPr>
                    <a:xfrm>
                      <a:off x="1607343" y="2971800"/>
                      <a:ext cx="152400" cy="152400"/>
                    </a:xfrm>
                    <a:prstGeom prst="parallelogram">
                      <a:avLst>
                        <a:gd name="adj" fmla="val 17188"/>
                      </a:avLst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4" name="Parallelogram 83"/>
                    <p:cNvSpPr/>
                    <p:nvPr/>
                  </p:nvSpPr>
                  <p:spPr>
                    <a:xfrm>
                      <a:off x="1771648" y="2971800"/>
                      <a:ext cx="145258" cy="152400"/>
                    </a:xfrm>
                    <a:prstGeom prst="parallelogram">
                      <a:avLst>
                        <a:gd name="adj" fmla="val 15624"/>
                      </a:avLst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5" name="Parallelogram 84"/>
                    <p:cNvSpPr/>
                    <p:nvPr/>
                  </p:nvSpPr>
                  <p:spPr>
                    <a:xfrm>
                      <a:off x="1943100" y="2971800"/>
                      <a:ext cx="130969" cy="152400"/>
                    </a:xfrm>
                    <a:prstGeom prst="parallelogram">
                      <a:avLst>
                        <a:gd name="adj" fmla="val 9999"/>
                      </a:avLst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9" name="Group 48"/>
                  <p:cNvGrpSpPr/>
                  <p:nvPr/>
                </p:nvGrpSpPr>
                <p:grpSpPr>
                  <a:xfrm flipH="1">
                    <a:off x="2126459" y="2939996"/>
                    <a:ext cx="1014412" cy="123245"/>
                    <a:chOff x="1107281" y="2971800"/>
                    <a:chExt cx="966788" cy="152400"/>
                  </a:xfrm>
                  <a:grpFill/>
                </p:grpSpPr>
                <p:sp>
                  <p:nvSpPr>
                    <p:cNvPr id="74" name="Parallelogram 73"/>
                    <p:cNvSpPr/>
                    <p:nvPr/>
                  </p:nvSpPr>
                  <p:spPr>
                    <a:xfrm>
                      <a:off x="1107281" y="2971800"/>
                      <a:ext cx="166690" cy="152400"/>
                    </a:xfrm>
                    <a:prstGeom prst="parallelogram">
                      <a:avLst/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Parallelogram 74"/>
                    <p:cNvSpPr/>
                    <p:nvPr/>
                  </p:nvSpPr>
                  <p:spPr>
                    <a:xfrm>
                      <a:off x="1278731" y="2971800"/>
                      <a:ext cx="157164" cy="152400"/>
                    </a:xfrm>
                    <a:prstGeom prst="parallelogram">
                      <a:avLst>
                        <a:gd name="adj" fmla="val 20313"/>
                      </a:avLst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Parallelogram 75"/>
                    <p:cNvSpPr/>
                    <p:nvPr/>
                  </p:nvSpPr>
                  <p:spPr>
                    <a:xfrm>
                      <a:off x="1443038" y="2971800"/>
                      <a:ext cx="152400" cy="152400"/>
                    </a:xfrm>
                    <a:prstGeom prst="parallelogram">
                      <a:avLst>
                        <a:gd name="adj" fmla="val 17187"/>
                      </a:avLst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7" name="Parallelogram 76"/>
                    <p:cNvSpPr/>
                    <p:nvPr/>
                  </p:nvSpPr>
                  <p:spPr>
                    <a:xfrm>
                      <a:off x="1607343" y="2971800"/>
                      <a:ext cx="152400" cy="152400"/>
                    </a:xfrm>
                    <a:prstGeom prst="parallelogram">
                      <a:avLst>
                        <a:gd name="adj" fmla="val 17188"/>
                      </a:avLst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8" name="Parallelogram 77"/>
                    <p:cNvSpPr/>
                    <p:nvPr/>
                  </p:nvSpPr>
                  <p:spPr>
                    <a:xfrm>
                      <a:off x="1771648" y="2971800"/>
                      <a:ext cx="145258" cy="152400"/>
                    </a:xfrm>
                    <a:prstGeom prst="parallelogram">
                      <a:avLst>
                        <a:gd name="adj" fmla="val 15624"/>
                      </a:avLst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9" name="Parallelogram 78"/>
                    <p:cNvSpPr/>
                    <p:nvPr/>
                  </p:nvSpPr>
                  <p:spPr>
                    <a:xfrm>
                      <a:off x="1943100" y="2971800"/>
                      <a:ext cx="130969" cy="152400"/>
                    </a:xfrm>
                    <a:prstGeom prst="parallelogram">
                      <a:avLst>
                        <a:gd name="adj" fmla="val 9999"/>
                      </a:avLst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0" name="Group 49"/>
                  <p:cNvGrpSpPr/>
                  <p:nvPr/>
                </p:nvGrpSpPr>
                <p:grpSpPr>
                  <a:xfrm>
                    <a:off x="1081088" y="3104988"/>
                    <a:ext cx="1014412" cy="123245"/>
                    <a:chOff x="1107281" y="2971800"/>
                    <a:chExt cx="966788" cy="152400"/>
                  </a:xfrm>
                  <a:grpFill/>
                </p:grpSpPr>
                <p:sp>
                  <p:nvSpPr>
                    <p:cNvPr id="68" name="Parallelogram 67"/>
                    <p:cNvSpPr/>
                    <p:nvPr/>
                  </p:nvSpPr>
                  <p:spPr>
                    <a:xfrm>
                      <a:off x="1107281" y="2971800"/>
                      <a:ext cx="166690" cy="152400"/>
                    </a:xfrm>
                    <a:prstGeom prst="parallelogram">
                      <a:avLst/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9" name="Parallelogram 68"/>
                    <p:cNvSpPr/>
                    <p:nvPr/>
                  </p:nvSpPr>
                  <p:spPr>
                    <a:xfrm>
                      <a:off x="1278731" y="2971800"/>
                      <a:ext cx="157164" cy="152400"/>
                    </a:xfrm>
                    <a:prstGeom prst="parallelogram">
                      <a:avLst>
                        <a:gd name="adj" fmla="val 20313"/>
                      </a:avLst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Parallelogram 69"/>
                    <p:cNvSpPr/>
                    <p:nvPr/>
                  </p:nvSpPr>
                  <p:spPr>
                    <a:xfrm>
                      <a:off x="1443038" y="2971800"/>
                      <a:ext cx="152400" cy="152400"/>
                    </a:xfrm>
                    <a:prstGeom prst="parallelogram">
                      <a:avLst>
                        <a:gd name="adj" fmla="val 17187"/>
                      </a:avLst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Parallelogram 70"/>
                    <p:cNvSpPr/>
                    <p:nvPr/>
                  </p:nvSpPr>
                  <p:spPr>
                    <a:xfrm>
                      <a:off x="1607343" y="2971800"/>
                      <a:ext cx="152400" cy="152400"/>
                    </a:xfrm>
                    <a:prstGeom prst="parallelogram">
                      <a:avLst>
                        <a:gd name="adj" fmla="val 17188"/>
                      </a:avLst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" name="Parallelogram 71"/>
                    <p:cNvSpPr/>
                    <p:nvPr/>
                  </p:nvSpPr>
                  <p:spPr>
                    <a:xfrm>
                      <a:off x="1771648" y="2971800"/>
                      <a:ext cx="145258" cy="152400"/>
                    </a:xfrm>
                    <a:prstGeom prst="parallelogram">
                      <a:avLst>
                        <a:gd name="adj" fmla="val 15624"/>
                      </a:avLst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3" name="Parallelogram 72"/>
                    <p:cNvSpPr/>
                    <p:nvPr/>
                  </p:nvSpPr>
                  <p:spPr>
                    <a:xfrm>
                      <a:off x="1943100" y="2971800"/>
                      <a:ext cx="130969" cy="152400"/>
                    </a:xfrm>
                    <a:prstGeom prst="parallelogram">
                      <a:avLst>
                        <a:gd name="adj" fmla="val 9999"/>
                      </a:avLst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1" name="Group 50"/>
                  <p:cNvGrpSpPr/>
                  <p:nvPr/>
                </p:nvGrpSpPr>
                <p:grpSpPr>
                  <a:xfrm flipH="1">
                    <a:off x="2133599" y="3104988"/>
                    <a:ext cx="1057274" cy="123245"/>
                    <a:chOff x="1107281" y="2971800"/>
                    <a:chExt cx="966788" cy="152400"/>
                  </a:xfrm>
                  <a:grpFill/>
                </p:grpSpPr>
                <p:sp>
                  <p:nvSpPr>
                    <p:cNvPr id="62" name="Parallelogram 61"/>
                    <p:cNvSpPr/>
                    <p:nvPr/>
                  </p:nvSpPr>
                  <p:spPr>
                    <a:xfrm>
                      <a:off x="1107281" y="2971800"/>
                      <a:ext cx="166690" cy="152400"/>
                    </a:xfrm>
                    <a:prstGeom prst="parallelogram">
                      <a:avLst/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3" name="Parallelogram 62"/>
                    <p:cNvSpPr/>
                    <p:nvPr/>
                  </p:nvSpPr>
                  <p:spPr>
                    <a:xfrm>
                      <a:off x="1278731" y="2971800"/>
                      <a:ext cx="157164" cy="152400"/>
                    </a:xfrm>
                    <a:prstGeom prst="parallelogram">
                      <a:avLst>
                        <a:gd name="adj" fmla="val 20313"/>
                      </a:avLst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" name="Parallelogram 63"/>
                    <p:cNvSpPr/>
                    <p:nvPr/>
                  </p:nvSpPr>
                  <p:spPr>
                    <a:xfrm>
                      <a:off x="1443038" y="2971800"/>
                      <a:ext cx="152400" cy="152400"/>
                    </a:xfrm>
                    <a:prstGeom prst="parallelogram">
                      <a:avLst>
                        <a:gd name="adj" fmla="val 17187"/>
                      </a:avLst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" name="Parallelogram 64"/>
                    <p:cNvSpPr/>
                    <p:nvPr/>
                  </p:nvSpPr>
                  <p:spPr>
                    <a:xfrm>
                      <a:off x="1607343" y="2971800"/>
                      <a:ext cx="152400" cy="152400"/>
                    </a:xfrm>
                    <a:prstGeom prst="parallelogram">
                      <a:avLst>
                        <a:gd name="adj" fmla="val 17188"/>
                      </a:avLst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Parallelogram 65"/>
                    <p:cNvSpPr/>
                    <p:nvPr/>
                  </p:nvSpPr>
                  <p:spPr>
                    <a:xfrm>
                      <a:off x="1771648" y="2971800"/>
                      <a:ext cx="145258" cy="152400"/>
                    </a:xfrm>
                    <a:prstGeom prst="parallelogram">
                      <a:avLst>
                        <a:gd name="adj" fmla="val 15624"/>
                      </a:avLst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" name="Parallelogram 66"/>
                    <p:cNvSpPr/>
                    <p:nvPr/>
                  </p:nvSpPr>
                  <p:spPr>
                    <a:xfrm>
                      <a:off x="1943100" y="2971800"/>
                      <a:ext cx="130969" cy="152400"/>
                    </a:xfrm>
                    <a:prstGeom prst="parallelogram">
                      <a:avLst>
                        <a:gd name="adj" fmla="val 9999"/>
                      </a:avLst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1047588" y="3265339"/>
                    <a:ext cx="703888" cy="123245"/>
                    <a:chOff x="1107281" y="2971800"/>
                    <a:chExt cx="652462" cy="152400"/>
                  </a:xfrm>
                  <a:grpFill/>
                </p:grpSpPr>
                <p:sp>
                  <p:nvSpPr>
                    <p:cNvPr id="58" name="Parallelogram 57"/>
                    <p:cNvSpPr/>
                    <p:nvPr/>
                  </p:nvSpPr>
                  <p:spPr>
                    <a:xfrm>
                      <a:off x="1107281" y="2971800"/>
                      <a:ext cx="166690" cy="152400"/>
                    </a:xfrm>
                    <a:prstGeom prst="parallelogram">
                      <a:avLst/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" name="Parallelogram 58"/>
                    <p:cNvSpPr/>
                    <p:nvPr/>
                  </p:nvSpPr>
                  <p:spPr>
                    <a:xfrm>
                      <a:off x="1278731" y="2971800"/>
                      <a:ext cx="157164" cy="152400"/>
                    </a:xfrm>
                    <a:prstGeom prst="parallelogram">
                      <a:avLst>
                        <a:gd name="adj" fmla="val 20313"/>
                      </a:avLst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" name="Parallelogram 59"/>
                    <p:cNvSpPr/>
                    <p:nvPr/>
                  </p:nvSpPr>
                  <p:spPr>
                    <a:xfrm>
                      <a:off x="1443038" y="2971800"/>
                      <a:ext cx="152400" cy="152400"/>
                    </a:xfrm>
                    <a:prstGeom prst="parallelogram">
                      <a:avLst>
                        <a:gd name="adj" fmla="val 17187"/>
                      </a:avLst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" name="Parallelogram 60"/>
                    <p:cNvSpPr/>
                    <p:nvPr/>
                  </p:nvSpPr>
                  <p:spPr>
                    <a:xfrm>
                      <a:off x="1607343" y="2971800"/>
                      <a:ext cx="152400" cy="152400"/>
                    </a:xfrm>
                    <a:prstGeom prst="parallelogram">
                      <a:avLst>
                        <a:gd name="adj" fmla="val 17188"/>
                      </a:avLst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3" name="Group 52"/>
                  <p:cNvGrpSpPr/>
                  <p:nvPr/>
                </p:nvGrpSpPr>
                <p:grpSpPr>
                  <a:xfrm flipH="1">
                    <a:off x="2484969" y="3265339"/>
                    <a:ext cx="739242" cy="123245"/>
                    <a:chOff x="1107281" y="2971800"/>
                    <a:chExt cx="652462" cy="152400"/>
                  </a:xfrm>
                  <a:grpFill/>
                </p:grpSpPr>
                <p:sp>
                  <p:nvSpPr>
                    <p:cNvPr id="54" name="Parallelogram 53"/>
                    <p:cNvSpPr/>
                    <p:nvPr/>
                  </p:nvSpPr>
                  <p:spPr>
                    <a:xfrm>
                      <a:off x="1107281" y="2971800"/>
                      <a:ext cx="166690" cy="152400"/>
                    </a:xfrm>
                    <a:prstGeom prst="parallelogram">
                      <a:avLst/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" name="Parallelogram 54"/>
                    <p:cNvSpPr/>
                    <p:nvPr/>
                  </p:nvSpPr>
                  <p:spPr>
                    <a:xfrm>
                      <a:off x="1278731" y="2971800"/>
                      <a:ext cx="157164" cy="152400"/>
                    </a:xfrm>
                    <a:prstGeom prst="parallelogram">
                      <a:avLst>
                        <a:gd name="adj" fmla="val 20313"/>
                      </a:avLst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" name="Parallelogram 55"/>
                    <p:cNvSpPr/>
                    <p:nvPr/>
                  </p:nvSpPr>
                  <p:spPr>
                    <a:xfrm>
                      <a:off x="1443038" y="2971800"/>
                      <a:ext cx="152400" cy="152400"/>
                    </a:xfrm>
                    <a:prstGeom prst="parallelogram">
                      <a:avLst>
                        <a:gd name="adj" fmla="val 17187"/>
                      </a:avLst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" name="Parallelogram 56"/>
                    <p:cNvSpPr/>
                    <p:nvPr/>
                  </p:nvSpPr>
                  <p:spPr>
                    <a:xfrm>
                      <a:off x="1607343" y="2971800"/>
                      <a:ext cx="152400" cy="152400"/>
                    </a:xfrm>
                    <a:prstGeom prst="parallelogram">
                      <a:avLst>
                        <a:gd name="adj" fmla="val 17188"/>
                      </a:avLst>
                    </a:prstGeom>
                    <a:grpFill/>
                    <a:ln w="2540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sp>
            <p:nvSpPr>
              <p:cNvPr id="43" name="Trapezoid 42"/>
              <p:cNvSpPr/>
              <p:nvPr/>
            </p:nvSpPr>
            <p:spPr>
              <a:xfrm>
                <a:off x="1819274" y="3771899"/>
                <a:ext cx="895351" cy="154781"/>
              </a:xfrm>
              <a:prstGeom prst="trapezoid">
                <a:avLst>
                  <a:gd name="adj" fmla="val 14583"/>
                </a:avLst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9" name="Content Placeholder 2"/>
          <p:cNvSpPr txBox="1">
            <a:spLocks/>
          </p:cNvSpPr>
          <p:nvPr/>
        </p:nvSpPr>
        <p:spPr bwMode="auto">
          <a:xfrm>
            <a:off x="4716245" y="1307592"/>
            <a:ext cx="4194737" cy="70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Server runs remotely in parallel, handling data processing for client</a:t>
            </a:r>
          </a:p>
        </p:txBody>
      </p:sp>
      <p:sp>
        <p:nvSpPr>
          <p:cNvPr id="110" name="Content Placeholder 2"/>
          <p:cNvSpPr txBox="1">
            <a:spLocks/>
          </p:cNvSpPr>
          <p:nvPr/>
        </p:nvSpPr>
        <p:spPr bwMode="auto">
          <a:xfrm>
            <a:off x="585216" y="4274830"/>
            <a:ext cx="4015740" cy="2362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processed in data flow networks</a:t>
            </a:r>
          </a:p>
          <a:p>
            <a:pPr marL="285750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Wingdings" charset="2"/>
              <a:buChar char="§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Filters in data flow networks can be implemented as plug-ins</a:t>
            </a: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67896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 bwMode="auto">
          <a:xfrm>
            <a:off x="4334405" y="1676401"/>
            <a:ext cx="2096711" cy="445423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Coordination Among Filters Using Contracts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4597099" y="1944739"/>
            <a:ext cx="1551010" cy="3804898"/>
            <a:chOff x="6965070" y="4224300"/>
            <a:chExt cx="1071857" cy="1710372"/>
          </a:xfrm>
        </p:grpSpPr>
        <p:sp>
          <p:nvSpPr>
            <p:cNvPr id="11" name="Rounded Rectangle 10"/>
            <p:cNvSpPr/>
            <p:nvPr/>
          </p:nvSpPr>
          <p:spPr>
            <a:xfrm>
              <a:off x="6965071" y="4224300"/>
              <a:ext cx="1071856" cy="440064"/>
            </a:xfrm>
            <a:prstGeom prst="roundRect">
              <a:avLst/>
            </a:prstGeom>
            <a:solidFill>
              <a:srgbClr val="F79646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Source</a:t>
              </a:r>
              <a:endPara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965070" y="4863239"/>
              <a:ext cx="1071856" cy="438912"/>
            </a:xfrm>
            <a:prstGeom prst="roundRect">
              <a:avLst/>
            </a:prstGeom>
            <a:solidFill>
              <a:srgbClr val="F79646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Filter</a:t>
              </a: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965070" y="5495760"/>
              <a:ext cx="1071856" cy="438912"/>
            </a:xfrm>
            <a:prstGeom prst="roundRect">
              <a:avLst/>
            </a:prstGeom>
            <a:solidFill>
              <a:srgbClr val="F79646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Filter</a:t>
              </a: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Down Arrow 13"/>
          <p:cNvSpPr/>
          <p:nvPr/>
        </p:nvSpPr>
        <p:spPr>
          <a:xfrm>
            <a:off x="5117671" y="2795854"/>
            <a:ext cx="476260" cy="570269"/>
          </a:xfrm>
          <a:prstGeom prst="downArrow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5117671" y="4214604"/>
            <a:ext cx="476260" cy="558628"/>
          </a:xfrm>
          <a:prstGeom prst="downArrow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AutoShape 25"/>
          <p:cNvSpPr>
            <a:spLocks noChangeArrowheads="1"/>
          </p:cNvSpPr>
          <p:nvPr/>
        </p:nvSpPr>
        <p:spPr bwMode="auto">
          <a:xfrm rot="16200000">
            <a:off x="410904" y="3441998"/>
            <a:ext cx="4258269" cy="727075"/>
          </a:xfrm>
          <a:prstGeom prst="rightArrow">
            <a:avLst>
              <a:gd name="adj1" fmla="val 50000"/>
              <a:gd name="adj2" fmla="val 132915"/>
            </a:avLst>
          </a:prstGeom>
          <a:solidFill>
            <a:srgbClr val="FFFF00"/>
          </a:solidFill>
          <a:ln w="28575">
            <a:solidFill>
              <a:schemeClr val="tx2">
                <a:lumMod val="75000"/>
                <a:lumOff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b="1" dirty="0">
                <a:latin typeface="Helvetica" charset="0"/>
              </a:rPr>
              <a:t>Update</a:t>
            </a:r>
          </a:p>
        </p:txBody>
      </p:sp>
      <p:sp>
        <p:nvSpPr>
          <p:cNvPr id="21" name="AutoShape 26"/>
          <p:cNvSpPr>
            <a:spLocks noChangeArrowheads="1"/>
          </p:cNvSpPr>
          <p:nvPr/>
        </p:nvSpPr>
        <p:spPr bwMode="auto">
          <a:xfrm rot="5400000">
            <a:off x="4726356" y="3450433"/>
            <a:ext cx="4275136" cy="727075"/>
          </a:xfrm>
          <a:prstGeom prst="rightArrow">
            <a:avLst>
              <a:gd name="adj1" fmla="val 50000"/>
              <a:gd name="adj2" fmla="val 132915"/>
            </a:avLst>
          </a:prstGeom>
          <a:solidFill>
            <a:srgbClr val="FFFF00"/>
          </a:solidFill>
          <a:ln w="28575">
            <a:solidFill>
              <a:schemeClr val="tx2">
                <a:lumMod val="75000"/>
                <a:lumOff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b="1">
                <a:latin typeface="Helvetica" charset="0"/>
              </a:rPr>
              <a:t>Execute</a:t>
            </a:r>
          </a:p>
        </p:txBody>
      </p:sp>
      <p:grpSp>
        <p:nvGrpSpPr>
          <p:cNvPr id="25" name="Group 12"/>
          <p:cNvGrpSpPr>
            <a:grpSpLocks/>
          </p:cNvGrpSpPr>
          <p:nvPr/>
        </p:nvGrpSpPr>
        <p:grpSpPr bwMode="auto">
          <a:xfrm>
            <a:off x="2834355" y="2795854"/>
            <a:ext cx="1762725" cy="685405"/>
            <a:chOff x="2483" y="2958"/>
            <a:chExt cx="1285" cy="696"/>
          </a:xfrm>
        </p:grpSpPr>
        <p:sp>
          <p:nvSpPr>
            <p:cNvPr id="26" name="Freeform 13"/>
            <p:cNvSpPr>
              <a:spLocks/>
            </p:cNvSpPr>
            <p:nvPr/>
          </p:nvSpPr>
          <p:spPr bwMode="auto">
            <a:xfrm>
              <a:off x="3451" y="2958"/>
              <a:ext cx="317" cy="696"/>
            </a:xfrm>
            <a:custGeom>
              <a:avLst/>
              <a:gdLst/>
              <a:ahLst/>
              <a:cxnLst>
                <a:cxn ang="0">
                  <a:pos x="438" y="696"/>
                </a:cxn>
                <a:cxn ang="0">
                  <a:pos x="0" y="342"/>
                </a:cxn>
                <a:cxn ang="0">
                  <a:pos x="438" y="0"/>
                </a:cxn>
              </a:cxnLst>
              <a:rect l="0" t="0" r="r" b="b"/>
              <a:pathLst>
                <a:path w="438" h="696">
                  <a:moveTo>
                    <a:pt x="438" y="696"/>
                  </a:moveTo>
                  <a:cubicBezTo>
                    <a:pt x="219" y="577"/>
                    <a:pt x="0" y="458"/>
                    <a:pt x="0" y="342"/>
                  </a:cubicBezTo>
                  <a:cubicBezTo>
                    <a:pt x="0" y="226"/>
                    <a:pt x="219" y="113"/>
                    <a:pt x="438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14"/>
            <p:cNvSpPr>
              <a:spLocks noChangeArrowheads="1"/>
            </p:cNvSpPr>
            <p:nvPr/>
          </p:nvSpPr>
          <p:spPr bwMode="auto">
            <a:xfrm>
              <a:off x="2483" y="3133"/>
              <a:ext cx="926" cy="37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b="1" dirty="0" smtClean="0">
                  <a:latin typeface="Helvetica" charset="0"/>
                </a:rPr>
                <a:t>Contract</a:t>
              </a:r>
              <a:r>
                <a:rPr lang="en-US" b="1" baseline="-25000" dirty="0" smtClean="0">
                  <a:latin typeface="Helvetica" charset="0"/>
                </a:rPr>
                <a:t>1</a:t>
              </a:r>
              <a:endParaRPr lang="en-US" sz="1800" b="1" baseline="-25000" dirty="0">
                <a:latin typeface="Helvetica" charset="0"/>
              </a:endParaRPr>
            </a:p>
          </p:txBody>
        </p:sp>
      </p:grpSp>
      <p:grpSp>
        <p:nvGrpSpPr>
          <p:cNvPr id="30" name="Group 12"/>
          <p:cNvGrpSpPr>
            <a:grpSpLocks/>
          </p:cNvGrpSpPr>
          <p:nvPr/>
        </p:nvGrpSpPr>
        <p:grpSpPr bwMode="auto">
          <a:xfrm>
            <a:off x="2857656" y="4214604"/>
            <a:ext cx="1762725" cy="685405"/>
            <a:chOff x="2483" y="2958"/>
            <a:chExt cx="1285" cy="696"/>
          </a:xfrm>
        </p:grpSpPr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3451" y="2958"/>
              <a:ext cx="317" cy="696"/>
            </a:xfrm>
            <a:custGeom>
              <a:avLst/>
              <a:gdLst/>
              <a:ahLst/>
              <a:cxnLst>
                <a:cxn ang="0">
                  <a:pos x="438" y="696"/>
                </a:cxn>
                <a:cxn ang="0">
                  <a:pos x="0" y="342"/>
                </a:cxn>
                <a:cxn ang="0">
                  <a:pos x="438" y="0"/>
                </a:cxn>
              </a:cxnLst>
              <a:rect l="0" t="0" r="r" b="b"/>
              <a:pathLst>
                <a:path w="438" h="696">
                  <a:moveTo>
                    <a:pt x="438" y="696"/>
                  </a:moveTo>
                  <a:cubicBezTo>
                    <a:pt x="219" y="577"/>
                    <a:pt x="0" y="458"/>
                    <a:pt x="0" y="342"/>
                  </a:cubicBezTo>
                  <a:cubicBezTo>
                    <a:pt x="0" y="226"/>
                    <a:pt x="219" y="113"/>
                    <a:pt x="438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14"/>
            <p:cNvSpPr>
              <a:spLocks noChangeArrowheads="1"/>
            </p:cNvSpPr>
            <p:nvPr/>
          </p:nvSpPr>
          <p:spPr bwMode="auto">
            <a:xfrm>
              <a:off x="2483" y="3133"/>
              <a:ext cx="926" cy="37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b="1" dirty="0" smtClean="0">
                  <a:latin typeface="Helvetica" charset="0"/>
                </a:rPr>
                <a:t>Contract</a:t>
              </a:r>
              <a:r>
                <a:rPr lang="en-US" b="1" baseline="-25000" dirty="0" smtClean="0">
                  <a:latin typeface="Helvetica" charset="0"/>
                </a:rPr>
                <a:t>0</a:t>
              </a:r>
              <a:endParaRPr lang="en-US" sz="1800" b="1" baseline="-25000" dirty="0">
                <a:latin typeface="Helvetica" charset="0"/>
              </a:endParaRPr>
            </a:p>
          </p:txBody>
        </p:sp>
      </p:grpSp>
      <p:grpSp>
        <p:nvGrpSpPr>
          <p:cNvPr id="33" name="Group 15"/>
          <p:cNvGrpSpPr/>
          <p:nvPr/>
        </p:nvGrpSpPr>
        <p:grpSpPr>
          <a:xfrm>
            <a:off x="3202529" y="1180504"/>
            <a:ext cx="925386" cy="893163"/>
            <a:chOff x="5803941" y="1513603"/>
            <a:chExt cx="925386" cy="893163"/>
          </a:xfrm>
        </p:grpSpPr>
        <p:pic>
          <p:nvPicPr>
            <p:cNvPr id="34" name="Picture 33" descr="Screen shot 2011-03-30 at 2.39.21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03941" y="1513603"/>
              <a:ext cx="925386" cy="893163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5" name="TextBox 34"/>
            <p:cNvSpPr txBox="1"/>
            <p:nvPr/>
          </p:nvSpPr>
          <p:spPr>
            <a:xfrm>
              <a:off x="5879199" y="1792272"/>
              <a:ext cx="850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data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18802 0.10092 " pathEditMode="relative" ptsTypes="AA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5207403" y="2996355"/>
            <a:ext cx="2962297" cy="30380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err="1" smtClean="0">
                <a:latin typeface="Arial" charset="0"/>
              </a:rPr>
              <a:t>Libsim</a:t>
            </a:r>
            <a:endParaRPr lang="en-US" sz="2800" b="1" dirty="0" smtClean="0"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Runtime</a:t>
            </a:r>
            <a:endParaRPr lang="en-US" sz="1600" b="1" dirty="0" smtClean="0"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="1" dirty="0" smtClean="0"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Coupling of Simulations and </a:t>
            </a:r>
            <a:r>
              <a:rPr lang="en-US" dirty="0" err="1" smtClean="0"/>
              <a:t>VisIt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1"/>
            <a:ext cx="7950200" cy="863446"/>
          </a:xfrm>
        </p:spPr>
        <p:txBody>
          <a:bodyPr/>
          <a:lstStyle/>
          <a:p>
            <a:r>
              <a:rPr lang="en-US" dirty="0" smtClean="0"/>
              <a:t>We created </a:t>
            </a:r>
            <a:r>
              <a:rPr lang="en-US" dirty="0" err="1" smtClean="0"/>
              <a:t>Libsim</a:t>
            </a:r>
            <a:r>
              <a:rPr lang="en-US" dirty="0" smtClean="0"/>
              <a:t>, a library that simulations use to let </a:t>
            </a:r>
            <a:r>
              <a:rPr lang="en-US" dirty="0" err="1" smtClean="0"/>
              <a:t>VisIt</a:t>
            </a:r>
            <a:r>
              <a:rPr lang="en-US" dirty="0" smtClean="0"/>
              <a:t> connect and access their data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004377" y="2996355"/>
            <a:ext cx="2836913" cy="3038086"/>
          </a:xfrm>
          <a:prstGeom prst="rect">
            <a:avLst/>
          </a:prstGeom>
          <a:solidFill>
            <a:srgbClr val="C14E4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Simulation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7" descr="material.tif"/>
          <p:cNvPicPr>
            <a:picLocks noChangeAspect="1"/>
          </p:cNvPicPr>
          <p:nvPr/>
        </p:nvPicPr>
        <p:blipFill>
          <a:blip r:embed="rId3"/>
          <a:srcRect l="3206" t="14211" r="2565" b="9474"/>
          <a:stretch>
            <a:fillRect/>
          </a:stretch>
        </p:blipFill>
        <p:spPr>
          <a:xfrm>
            <a:off x="1722881" y="4787624"/>
            <a:ext cx="1357162" cy="104140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Left Arrow Callout 15"/>
          <p:cNvSpPr/>
          <p:nvPr/>
        </p:nvSpPr>
        <p:spPr bwMode="auto">
          <a:xfrm>
            <a:off x="3091587" y="2984810"/>
            <a:ext cx="2127361" cy="1536670"/>
          </a:xfrm>
          <a:prstGeom prst="leftArrowCallout">
            <a:avLst>
              <a:gd name="adj1" fmla="val 29508"/>
              <a:gd name="adj2" fmla="val 25000"/>
              <a:gd name="adj3" fmla="val 25000"/>
              <a:gd name="adj4" fmla="val 64977"/>
            </a:avLst>
          </a:prstGeom>
          <a:solidFill>
            <a:srgbClr val="9CBC5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2000" b="1" dirty="0" err="1" smtClean="0"/>
              <a:t>Libsim</a:t>
            </a:r>
            <a:r>
              <a:rPr lang="en-US" sz="2000" b="1" dirty="0" smtClean="0"/>
              <a:t> Front End</a:t>
            </a:r>
            <a:endParaRPr lang="en-US" sz="2000" b="1" dirty="0"/>
          </a:p>
        </p:txBody>
      </p:sp>
      <p:sp>
        <p:nvSpPr>
          <p:cNvPr id="17" name="Left Arrow Callout 16"/>
          <p:cNvSpPr/>
          <p:nvPr/>
        </p:nvSpPr>
        <p:spPr bwMode="auto">
          <a:xfrm>
            <a:off x="3102888" y="4522564"/>
            <a:ext cx="2116060" cy="1526209"/>
          </a:xfrm>
          <a:prstGeom prst="leftArrowCallout">
            <a:avLst>
              <a:gd name="adj1" fmla="val 31052"/>
              <a:gd name="adj2" fmla="val 25000"/>
              <a:gd name="adj3" fmla="val 25000"/>
              <a:gd name="adj4" fmla="val 64977"/>
            </a:avLst>
          </a:prstGeom>
          <a:solidFill>
            <a:srgbClr val="F6B22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Data Access Code</a:t>
            </a:r>
          </a:p>
        </p:txBody>
      </p:sp>
      <p:sp>
        <p:nvSpPr>
          <p:cNvPr id="4" name="Left-Right Arrow Callout 3"/>
          <p:cNvSpPr/>
          <p:nvPr/>
        </p:nvSpPr>
        <p:spPr bwMode="auto">
          <a:xfrm>
            <a:off x="3083750" y="2996355"/>
            <a:ext cx="2898746" cy="1519043"/>
          </a:xfrm>
          <a:prstGeom prst="leftRightArrowCallout">
            <a:avLst>
              <a:gd name="adj1" fmla="val 31058"/>
              <a:gd name="adj2" fmla="val 26513"/>
              <a:gd name="adj3" fmla="val 25963"/>
              <a:gd name="adj4" fmla="val 48123"/>
            </a:avLst>
          </a:prstGeom>
          <a:solidFill>
            <a:srgbClr val="9CBC5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Libsim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latin typeface="Arial" charset="0"/>
              </a:rPr>
              <a:t>Front End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Left-Right Arrow Callout 6"/>
          <p:cNvSpPr/>
          <p:nvPr/>
        </p:nvSpPr>
        <p:spPr bwMode="auto">
          <a:xfrm>
            <a:off x="3083750" y="4522564"/>
            <a:ext cx="2898746" cy="1519043"/>
          </a:xfrm>
          <a:prstGeom prst="leftRightArrowCallout">
            <a:avLst>
              <a:gd name="adj1" fmla="val 31058"/>
              <a:gd name="adj2" fmla="val 26513"/>
              <a:gd name="adj3" fmla="val 25963"/>
              <a:gd name="adj4" fmla="val 48123"/>
            </a:avLst>
          </a:prstGeom>
          <a:solidFill>
            <a:srgbClr val="F6B22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Data Access Code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8" name="Picture 17" descr="material.tif"/>
          <p:cNvPicPr>
            <a:picLocks noChangeAspect="1"/>
          </p:cNvPicPr>
          <p:nvPr/>
        </p:nvPicPr>
        <p:blipFill>
          <a:blip r:embed="rId3"/>
          <a:srcRect l="3206" t="14211" r="2565" b="9474"/>
          <a:stretch>
            <a:fillRect/>
          </a:stretch>
        </p:blipFill>
        <p:spPr>
          <a:xfrm>
            <a:off x="1722881" y="4787624"/>
            <a:ext cx="1357162" cy="104140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859347" y="5190786"/>
            <a:ext cx="1143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Data</a:t>
            </a:r>
            <a:endParaRPr lang="en-US" dirty="0"/>
          </a:p>
        </p:txBody>
      </p:sp>
      <p:grpSp>
        <p:nvGrpSpPr>
          <p:cNvPr id="10" name="Group 18"/>
          <p:cNvGrpSpPr/>
          <p:nvPr/>
        </p:nvGrpSpPr>
        <p:grpSpPr>
          <a:xfrm>
            <a:off x="6965070" y="3278909"/>
            <a:ext cx="1071856" cy="2655763"/>
            <a:chOff x="6965070" y="4224300"/>
            <a:chExt cx="1071856" cy="1710372"/>
          </a:xfrm>
        </p:grpSpPr>
        <p:sp>
          <p:nvSpPr>
            <p:cNvPr id="11" name="Rounded Rectangle 10"/>
            <p:cNvSpPr/>
            <p:nvPr/>
          </p:nvSpPr>
          <p:spPr>
            <a:xfrm>
              <a:off x="6965070" y="4224300"/>
              <a:ext cx="1071856" cy="440064"/>
            </a:xfrm>
            <a:prstGeom prst="roundRect">
              <a:avLst/>
            </a:prstGeom>
            <a:solidFill>
              <a:srgbClr val="F79646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Source</a:t>
              </a:r>
              <a:endPara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965070" y="4863239"/>
              <a:ext cx="1071856" cy="438912"/>
            </a:xfrm>
            <a:prstGeom prst="roundRect">
              <a:avLst/>
            </a:prstGeom>
            <a:solidFill>
              <a:srgbClr val="F79646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Filter</a:t>
              </a: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965070" y="5495760"/>
              <a:ext cx="1071856" cy="438912"/>
            </a:xfrm>
            <a:prstGeom prst="roundRect">
              <a:avLst/>
            </a:prstGeom>
            <a:solidFill>
              <a:srgbClr val="F79646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Filter</a:t>
              </a: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Down Arrow 13"/>
          <p:cNvSpPr/>
          <p:nvPr/>
        </p:nvSpPr>
        <p:spPr>
          <a:xfrm>
            <a:off x="7369656" y="3956859"/>
            <a:ext cx="288924" cy="377906"/>
          </a:xfrm>
          <a:prstGeom prst="downArrow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7369656" y="4955801"/>
            <a:ext cx="292608" cy="377906"/>
          </a:xfrm>
          <a:prstGeom prst="downArrow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047 C 0.07188 -0.01088 0.21632 0.00417 0.21632 0.00463 C 0.25017 0.00973 0.28281 -0.00138 0.31667 -0.00625 C 0.31962 -0.01018 0.32257 -0.01296 0.32552 -0.01689 C 0.32674 -0.01851 0.32795 -0.02199 0.32934 -0.02338 C 0.3316 -0.02685 0.33698 -0.03055 0.33698 -0.03009 C 0.34635 -0.04861 0.33438 -0.0243 0.34462 -0.05138 C 0.35156 -0.0706 0.34757 -0.05393 0.35608 -0.06875 C 0.37135 -0.0956 0.38559 -0.13356 0.4033 -0.14838 C 0.40365 -0.15231 0.40347 -0.15671 0.40451 -0.15902 C 0.40625 -0.16412 0.40972 -0.16273 0.41198 -0.1662 C 0.41337 -0.16805 0.41441 -0.17129 0.4158 -0.17291 C 0.41771 -0.17569 0.41997 -0.17754 0.42205 -0.18009 C 0.42552 -0.19467 0.43073 -0.19722 0.43628 -0.20416 C 0.44028 -0.20995 0.44392 -0.21851 0.44757 -0.22476 C 0.45087 -0.25231 0.46441 -0.24953 0.47326 -0.25231 C 0.48559 -0.2618 0.47639 -0.25625 0.50139 -0.25625 " pathEditMode="relative" rAng="0" ptsTypes="ffffffffffffffffA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" y="-12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4" grpId="0" animBg="1"/>
      <p:bldP spid="7" grpId="0" animBg="1"/>
      <p:bldP spid="9" grpId="0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Simulation Using </a:t>
            </a:r>
            <a:r>
              <a:rPr lang="en-US" dirty="0" err="1" smtClean="0"/>
              <a:t>Libsim</a:t>
            </a:r>
            <a:endParaRPr lang="en-US" dirty="0"/>
          </a:p>
        </p:txBody>
      </p:sp>
      <p:sp>
        <p:nvSpPr>
          <p:cNvPr id="500" name="Rectangle 499"/>
          <p:cNvSpPr/>
          <p:nvPr/>
        </p:nvSpPr>
        <p:spPr>
          <a:xfrm>
            <a:off x="4469109" y="4112482"/>
            <a:ext cx="3505200" cy="914400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1" name="Rectangle 500"/>
          <p:cNvSpPr/>
          <p:nvPr/>
        </p:nvSpPr>
        <p:spPr>
          <a:xfrm>
            <a:off x="4469109" y="5026882"/>
            <a:ext cx="3505200" cy="914400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2" name="Rounded Rectangle 501"/>
          <p:cNvSpPr/>
          <p:nvPr/>
        </p:nvSpPr>
        <p:spPr>
          <a:xfrm>
            <a:off x="4986467" y="4156598"/>
            <a:ext cx="2911642" cy="838200"/>
          </a:xfrm>
          <a:prstGeom prst="roundRect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3" name="Rounded Rectangle 502"/>
          <p:cNvSpPr/>
          <p:nvPr/>
        </p:nvSpPr>
        <p:spPr>
          <a:xfrm>
            <a:off x="4986467" y="5062977"/>
            <a:ext cx="2911642" cy="838200"/>
          </a:xfrm>
          <a:prstGeom prst="roundRect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4" name="Rectangle 503"/>
          <p:cNvSpPr/>
          <p:nvPr/>
        </p:nvSpPr>
        <p:spPr>
          <a:xfrm>
            <a:off x="4469109" y="3198082"/>
            <a:ext cx="3505200" cy="914400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5" name="Rounded Rectangle 504"/>
          <p:cNvSpPr/>
          <p:nvPr/>
        </p:nvSpPr>
        <p:spPr>
          <a:xfrm>
            <a:off x="4986467" y="3238187"/>
            <a:ext cx="2911642" cy="838200"/>
          </a:xfrm>
          <a:prstGeom prst="roundRect">
            <a:avLst/>
          </a:prstGeom>
          <a:solidFill>
            <a:srgbClr val="C14E4C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06" name="Straight Connector 505"/>
          <p:cNvCxnSpPr/>
          <p:nvPr/>
        </p:nvCxnSpPr>
        <p:spPr>
          <a:xfrm>
            <a:off x="4240509" y="2925548"/>
            <a:ext cx="0" cy="3168134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507" name="TextBox 506"/>
          <p:cNvSpPr txBox="1"/>
          <p:nvPr/>
        </p:nvSpPr>
        <p:spPr>
          <a:xfrm rot="16200000">
            <a:off x="2770611" y="4591781"/>
            <a:ext cx="2668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network connection</a:t>
            </a:r>
            <a:endParaRPr lang="en-US" sz="1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508" name="Group 119"/>
          <p:cNvGrpSpPr/>
          <p:nvPr/>
        </p:nvGrpSpPr>
        <p:grpSpPr>
          <a:xfrm>
            <a:off x="1497309" y="3502882"/>
            <a:ext cx="685800" cy="1371600"/>
            <a:chOff x="1371600" y="1600200"/>
            <a:chExt cx="685800" cy="1371600"/>
          </a:xfrm>
        </p:grpSpPr>
        <p:sp>
          <p:nvSpPr>
            <p:cNvPr id="509" name="Rectangle 508"/>
            <p:cNvSpPr/>
            <p:nvPr/>
          </p:nvSpPr>
          <p:spPr>
            <a:xfrm>
              <a:off x="1371600" y="1600200"/>
              <a:ext cx="685800" cy="1371600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1447800" y="1676400"/>
              <a:ext cx="533400" cy="22860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" name="Rectangle 510"/>
            <p:cNvSpPr/>
            <p:nvPr/>
          </p:nvSpPr>
          <p:spPr>
            <a:xfrm>
              <a:off x="1447800" y="1981200"/>
              <a:ext cx="533400" cy="332630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1447800" y="2362200"/>
              <a:ext cx="149087" cy="110656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3" name="Rectangle 512"/>
            <p:cNvSpPr/>
            <p:nvPr/>
          </p:nvSpPr>
          <p:spPr>
            <a:xfrm>
              <a:off x="1447800" y="2590800"/>
              <a:ext cx="533400" cy="64936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4" name="Rectangle 513"/>
            <p:cNvSpPr/>
            <p:nvPr/>
          </p:nvSpPr>
          <p:spPr>
            <a:xfrm>
              <a:off x="1447800" y="2698805"/>
              <a:ext cx="533400" cy="64936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1447800" y="2810123"/>
              <a:ext cx="533400" cy="123908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1636645" y="2362200"/>
              <a:ext cx="149087" cy="110656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1833441" y="2362200"/>
              <a:ext cx="149087" cy="110656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18" name="Group 120"/>
          <p:cNvGrpSpPr/>
          <p:nvPr/>
        </p:nvGrpSpPr>
        <p:grpSpPr>
          <a:xfrm>
            <a:off x="2259309" y="3502882"/>
            <a:ext cx="1066800" cy="1066800"/>
            <a:chOff x="2133600" y="1600200"/>
            <a:chExt cx="1066800" cy="1066800"/>
          </a:xfrm>
        </p:grpSpPr>
        <p:sp>
          <p:nvSpPr>
            <p:cNvPr id="519" name="Rectangle 518"/>
            <p:cNvSpPr/>
            <p:nvPr/>
          </p:nvSpPr>
          <p:spPr>
            <a:xfrm>
              <a:off x="2133600" y="1600200"/>
              <a:ext cx="1066800" cy="10668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20" name="Straight Connector 519"/>
            <p:cNvCxnSpPr/>
            <p:nvPr/>
          </p:nvCxnSpPr>
          <p:spPr>
            <a:xfrm rot="5400000">
              <a:off x="1866900" y="2095500"/>
              <a:ext cx="83820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21" name="Straight Connector 520"/>
            <p:cNvCxnSpPr/>
            <p:nvPr/>
          </p:nvCxnSpPr>
          <p:spPr>
            <a:xfrm rot="10800000">
              <a:off x="2286000" y="2514600"/>
              <a:ext cx="83820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522" name="Freeform 521"/>
            <p:cNvSpPr/>
            <p:nvPr/>
          </p:nvSpPr>
          <p:spPr>
            <a:xfrm>
              <a:off x="2336355" y="1706881"/>
              <a:ext cx="791155" cy="731520"/>
            </a:xfrm>
            <a:custGeom>
              <a:avLst/>
              <a:gdLst>
                <a:gd name="connsiteX0" fmla="*/ 0 w 882595"/>
                <a:gd name="connsiteY0" fmla="*/ 567193 h 889221"/>
                <a:gd name="connsiteX1" fmla="*/ 182880 w 882595"/>
                <a:gd name="connsiteY1" fmla="*/ 392264 h 889221"/>
                <a:gd name="connsiteX2" fmla="*/ 286247 w 882595"/>
                <a:gd name="connsiteY2" fmla="*/ 90115 h 889221"/>
                <a:gd name="connsiteX3" fmla="*/ 405517 w 882595"/>
                <a:gd name="connsiteY3" fmla="*/ 10602 h 889221"/>
                <a:gd name="connsiteX4" fmla="*/ 516835 w 882595"/>
                <a:gd name="connsiteY4" fmla="*/ 74212 h 889221"/>
                <a:gd name="connsiteX5" fmla="*/ 580445 w 882595"/>
                <a:gd name="connsiteY5" fmla="*/ 455875 h 889221"/>
                <a:gd name="connsiteX6" fmla="*/ 715618 w 882595"/>
                <a:gd name="connsiteY6" fmla="*/ 829586 h 889221"/>
                <a:gd name="connsiteX7" fmla="*/ 882595 w 882595"/>
                <a:gd name="connsiteY7" fmla="*/ 813683 h 88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2595" h="889221">
                  <a:moveTo>
                    <a:pt x="0" y="567193"/>
                  </a:moveTo>
                  <a:cubicBezTo>
                    <a:pt x="67586" y="519485"/>
                    <a:pt x="135172" y="471777"/>
                    <a:pt x="182880" y="392264"/>
                  </a:cubicBezTo>
                  <a:cubicBezTo>
                    <a:pt x="230588" y="312751"/>
                    <a:pt x="249141" y="153725"/>
                    <a:pt x="286247" y="90115"/>
                  </a:cubicBezTo>
                  <a:cubicBezTo>
                    <a:pt x="323353" y="26505"/>
                    <a:pt x="367086" y="13252"/>
                    <a:pt x="405517" y="10602"/>
                  </a:cubicBezTo>
                  <a:cubicBezTo>
                    <a:pt x="443948" y="7952"/>
                    <a:pt x="487680" y="0"/>
                    <a:pt x="516835" y="74212"/>
                  </a:cubicBezTo>
                  <a:cubicBezTo>
                    <a:pt x="545990" y="148424"/>
                    <a:pt x="547315" y="329979"/>
                    <a:pt x="580445" y="455875"/>
                  </a:cubicBezTo>
                  <a:cubicBezTo>
                    <a:pt x="613575" y="581771"/>
                    <a:pt x="665260" y="769951"/>
                    <a:pt x="715618" y="829586"/>
                  </a:cubicBezTo>
                  <a:cubicBezTo>
                    <a:pt x="765976" y="889221"/>
                    <a:pt x="824285" y="851452"/>
                    <a:pt x="882595" y="813683"/>
                  </a:cubicBezTo>
                </a:path>
              </a:pathLst>
            </a:custGeom>
            <a:noFill/>
            <a:ln w="57150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3" name="Rounded Rectangle 522"/>
          <p:cNvSpPr/>
          <p:nvPr/>
        </p:nvSpPr>
        <p:spPr>
          <a:xfrm>
            <a:off x="5456311" y="3509113"/>
            <a:ext cx="902552" cy="533400"/>
          </a:xfrm>
          <a:prstGeom prst="roundRect">
            <a:avLst/>
          </a:prstGeom>
          <a:solidFill>
            <a:srgbClr val="82A5D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Libsim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Runtime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526" name="Group 138"/>
          <p:cNvGrpSpPr/>
          <p:nvPr/>
        </p:nvGrpSpPr>
        <p:grpSpPr>
          <a:xfrm>
            <a:off x="4773115" y="3529368"/>
            <a:ext cx="229394" cy="1830388"/>
            <a:chOff x="4495006" y="1752600"/>
            <a:chExt cx="229394" cy="1830388"/>
          </a:xfrm>
        </p:grpSpPr>
        <p:cxnSp>
          <p:nvCxnSpPr>
            <p:cNvPr id="527" name="Straight Arrow Connector 526"/>
            <p:cNvCxnSpPr/>
            <p:nvPr/>
          </p:nvCxnSpPr>
          <p:spPr>
            <a:xfrm>
              <a:off x="4495800" y="1752600"/>
              <a:ext cx="2286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tailEnd type="arrow"/>
            </a:ln>
            <a:effectLst/>
          </p:spPr>
        </p:cxnSp>
        <p:cxnSp>
          <p:nvCxnSpPr>
            <p:cNvPr id="528" name="Straight Arrow Connector 527"/>
            <p:cNvCxnSpPr/>
            <p:nvPr/>
          </p:nvCxnSpPr>
          <p:spPr>
            <a:xfrm>
              <a:off x="4495800" y="2667000"/>
              <a:ext cx="2286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tailEnd type="arrow"/>
            </a:ln>
            <a:effectLst/>
          </p:spPr>
        </p:cxnSp>
        <p:cxnSp>
          <p:nvCxnSpPr>
            <p:cNvPr id="529" name="Straight Arrow Connector 528"/>
            <p:cNvCxnSpPr/>
            <p:nvPr/>
          </p:nvCxnSpPr>
          <p:spPr>
            <a:xfrm>
              <a:off x="4495800" y="3581400"/>
              <a:ext cx="2286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tailEnd type="arrow"/>
            </a:ln>
            <a:effectLst/>
          </p:spPr>
        </p:cxnSp>
        <p:cxnSp>
          <p:nvCxnSpPr>
            <p:cNvPr id="530" name="Straight Arrow Connector 529"/>
            <p:cNvCxnSpPr/>
            <p:nvPr/>
          </p:nvCxnSpPr>
          <p:spPr>
            <a:xfrm rot="5400000">
              <a:off x="3581400" y="2667000"/>
              <a:ext cx="18288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sp>
        <p:nvSpPr>
          <p:cNvPr id="531" name="TextBox 530"/>
          <p:cNvSpPr txBox="1"/>
          <p:nvPr/>
        </p:nvSpPr>
        <p:spPr>
          <a:xfrm rot="16200000">
            <a:off x="4170694" y="4325725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MPI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32" name="Rounded Rectangle 531"/>
          <p:cNvSpPr/>
          <p:nvPr/>
        </p:nvSpPr>
        <p:spPr>
          <a:xfrm>
            <a:off x="5015680" y="3502882"/>
            <a:ext cx="428783" cy="533400"/>
          </a:xfrm>
          <a:prstGeom prst="roundRect">
            <a:avLst/>
          </a:prstGeom>
          <a:solidFill>
            <a:srgbClr val="9CBC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Front end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35" name="TextBox 534"/>
          <p:cNvSpPr txBox="1"/>
          <p:nvPr/>
        </p:nvSpPr>
        <p:spPr>
          <a:xfrm>
            <a:off x="4697709" y="2740882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Parallel Cluster</a:t>
            </a:r>
            <a:endParaRPr lang="en-US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1133256" y="2740882"/>
            <a:ext cx="252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Local VisIt Clients</a:t>
            </a:r>
            <a:endParaRPr lang="en-US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37" name="Rectangle 536"/>
          <p:cNvSpPr/>
          <p:nvPr/>
        </p:nvSpPr>
        <p:spPr>
          <a:xfrm rot="16200000">
            <a:off x="7212309" y="3426682"/>
            <a:ext cx="609600" cy="457200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8" name="Rectangle 537"/>
          <p:cNvSpPr/>
          <p:nvPr/>
        </p:nvSpPr>
        <p:spPr>
          <a:xfrm rot="16200000">
            <a:off x="7212309" y="4341082"/>
            <a:ext cx="609600" cy="457200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9" name="Rectangle 538"/>
          <p:cNvSpPr/>
          <p:nvPr/>
        </p:nvSpPr>
        <p:spPr>
          <a:xfrm rot="16200000">
            <a:off x="7212309" y="5255482"/>
            <a:ext cx="609600" cy="457200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40" name="Straight Arrow Connector 539"/>
          <p:cNvCxnSpPr>
            <a:stCxn id="537" idx="0"/>
            <a:endCxn id="598" idx="3"/>
          </p:cNvCxnSpPr>
          <p:nvPr/>
        </p:nvCxnSpPr>
        <p:spPr>
          <a:xfrm flipH="1">
            <a:off x="6943930" y="3655282"/>
            <a:ext cx="344579" cy="128215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headEnd type="none" w="med" len="med"/>
            <a:tailEnd type="arrow" w="med" len="med"/>
          </a:ln>
          <a:effectLst>
            <a:glow rad="63500">
              <a:sysClr val="windowText" lastClr="000000">
                <a:alpha val="40000"/>
              </a:sysClr>
            </a:glow>
          </a:effectLst>
        </p:spPr>
      </p:cxnSp>
      <p:sp>
        <p:nvSpPr>
          <p:cNvPr id="543" name="TextBox 542"/>
          <p:cNvSpPr txBox="1"/>
          <p:nvPr/>
        </p:nvSpPr>
        <p:spPr>
          <a:xfrm>
            <a:off x="5002509" y="3178030"/>
            <a:ext cx="2895600" cy="289310"/>
          </a:xfrm>
          <a:prstGeom prst="rect">
            <a:avLst/>
          </a:prstGeom>
          <a:noFill/>
        </p:spPr>
        <p:txBody>
          <a:bodyPr wrap="square" tIns="27432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Simulation Code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4" name="TextBox 543"/>
          <p:cNvSpPr txBox="1"/>
          <p:nvPr/>
        </p:nvSpPr>
        <p:spPr>
          <a:xfrm>
            <a:off x="5002509" y="4112482"/>
            <a:ext cx="2895600" cy="289310"/>
          </a:xfrm>
          <a:prstGeom prst="rect">
            <a:avLst/>
          </a:prstGeom>
          <a:noFill/>
        </p:spPr>
        <p:txBody>
          <a:bodyPr wrap="square" tIns="27432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Simulation Code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5" name="TextBox 544"/>
          <p:cNvSpPr txBox="1"/>
          <p:nvPr/>
        </p:nvSpPr>
        <p:spPr>
          <a:xfrm>
            <a:off x="5002509" y="5026882"/>
            <a:ext cx="2895600" cy="289310"/>
          </a:xfrm>
          <a:prstGeom prst="rect">
            <a:avLst/>
          </a:prstGeom>
          <a:noFill/>
        </p:spPr>
        <p:txBody>
          <a:bodyPr wrap="square" tIns="27432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Simulation Code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546" name="Elbow Connector 545"/>
          <p:cNvCxnSpPr/>
          <p:nvPr/>
        </p:nvCxnSpPr>
        <p:spPr>
          <a:xfrm flipV="1">
            <a:off x="3326109" y="3314387"/>
            <a:ext cx="1676400" cy="304800"/>
          </a:xfrm>
          <a:prstGeom prst="bentConnector3">
            <a:avLst>
              <a:gd name="adj1" fmla="val 50000"/>
            </a:avLst>
          </a:prstGeom>
          <a:noFill/>
          <a:ln w="57150" cap="flat" cmpd="sng" algn="ctr">
            <a:solidFill>
              <a:srgbClr val="00B0F0"/>
            </a:solidFill>
            <a:prstDash val="solid"/>
            <a:headEnd type="arrow"/>
            <a:tailEnd type="arrow"/>
          </a:ln>
          <a:effectLst/>
        </p:spPr>
      </p:cxnSp>
      <p:grpSp>
        <p:nvGrpSpPr>
          <p:cNvPr id="547" name="Group 546"/>
          <p:cNvGrpSpPr/>
          <p:nvPr/>
        </p:nvGrpSpPr>
        <p:grpSpPr>
          <a:xfrm>
            <a:off x="963909" y="3274282"/>
            <a:ext cx="2895600" cy="2606040"/>
            <a:chOff x="838200" y="1371600"/>
            <a:chExt cx="2895600" cy="2606040"/>
          </a:xfrm>
        </p:grpSpPr>
        <p:grpSp>
          <p:nvGrpSpPr>
            <p:cNvPr id="548" name="Group 90"/>
            <p:cNvGrpSpPr/>
            <p:nvPr/>
          </p:nvGrpSpPr>
          <p:grpSpPr>
            <a:xfrm>
              <a:off x="838200" y="1371600"/>
              <a:ext cx="2895600" cy="2606040"/>
              <a:chOff x="990600" y="1371600"/>
              <a:chExt cx="2286000" cy="2057400"/>
            </a:xfrm>
          </p:grpSpPr>
          <p:sp>
            <p:nvSpPr>
              <p:cNvPr id="550" name="Rectangle 549"/>
              <p:cNvSpPr/>
              <p:nvPr/>
            </p:nvSpPr>
            <p:spPr>
              <a:xfrm>
                <a:off x="1143000" y="1371600"/>
                <a:ext cx="1981200" cy="1447800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1" name="Rounded Rectangle 550"/>
              <p:cNvSpPr/>
              <p:nvPr/>
            </p:nvSpPr>
            <p:spPr>
              <a:xfrm>
                <a:off x="1219200" y="1447800"/>
                <a:ext cx="1828800" cy="12954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2" name="Trapezoid 551"/>
              <p:cNvSpPr/>
              <p:nvPr/>
            </p:nvSpPr>
            <p:spPr>
              <a:xfrm>
                <a:off x="990600" y="2895600"/>
                <a:ext cx="2286000" cy="533400"/>
              </a:xfrm>
              <a:prstGeom prst="trapezoid">
                <a:avLst/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553" name="Group 89"/>
              <p:cNvGrpSpPr/>
              <p:nvPr/>
            </p:nvGrpSpPr>
            <p:grpSpPr>
              <a:xfrm>
                <a:off x="1047588" y="2939996"/>
                <a:ext cx="2176622" cy="448588"/>
                <a:chOff x="1047588" y="2939996"/>
                <a:chExt cx="2176622" cy="448588"/>
              </a:xfrm>
              <a:solidFill>
                <a:sysClr val="window" lastClr="FFFFFF">
                  <a:lumMod val="50000"/>
                </a:sysClr>
              </a:solidFill>
            </p:grpSpPr>
            <p:grpSp>
              <p:nvGrpSpPr>
                <p:cNvPr id="554" name="Group 46"/>
                <p:cNvGrpSpPr/>
                <p:nvPr/>
              </p:nvGrpSpPr>
              <p:grpSpPr>
                <a:xfrm>
                  <a:off x="1126333" y="2939996"/>
                  <a:ext cx="966788" cy="123245"/>
                  <a:chOff x="1107281" y="2971800"/>
                  <a:chExt cx="966788" cy="152400"/>
                </a:xfrm>
                <a:grpFill/>
              </p:grpSpPr>
              <p:sp>
                <p:nvSpPr>
                  <p:cNvPr id="586" name="Parallelogram 585"/>
                  <p:cNvSpPr/>
                  <p:nvPr/>
                </p:nvSpPr>
                <p:spPr>
                  <a:xfrm>
                    <a:off x="1107281" y="2971800"/>
                    <a:ext cx="166690" cy="152400"/>
                  </a:xfrm>
                  <a:prstGeom prst="parallelogram">
                    <a:avLst/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7" name="Parallelogram 586"/>
                  <p:cNvSpPr/>
                  <p:nvPr/>
                </p:nvSpPr>
                <p:spPr>
                  <a:xfrm>
                    <a:off x="1278731" y="2971800"/>
                    <a:ext cx="157164" cy="152400"/>
                  </a:xfrm>
                  <a:prstGeom prst="parallelogram">
                    <a:avLst>
                      <a:gd name="adj" fmla="val 20313"/>
                    </a:avLst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8" name="Parallelogram 587"/>
                  <p:cNvSpPr/>
                  <p:nvPr/>
                </p:nvSpPr>
                <p:spPr>
                  <a:xfrm>
                    <a:off x="1443038" y="2971800"/>
                    <a:ext cx="152400" cy="152400"/>
                  </a:xfrm>
                  <a:prstGeom prst="parallelogram">
                    <a:avLst>
                      <a:gd name="adj" fmla="val 17187"/>
                    </a:avLst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9" name="Parallelogram 588"/>
                  <p:cNvSpPr/>
                  <p:nvPr/>
                </p:nvSpPr>
                <p:spPr>
                  <a:xfrm>
                    <a:off x="1607343" y="2971800"/>
                    <a:ext cx="152400" cy="152400"/>
                  </a:xfrm>
                  <a:prstGeom prst="parallelogram">
                    <a:avLst>
                      <a:gd name="adj" fmla="val 17188"/>
                    </a:avLst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0" name="Parallelogram 589"/>
                  <p:cNvSpPr/>
                  <p:nvPr/>
                </p:nvSpPr>
                <p:spPr>
                  <a:xfrm>
                    <a:off x="1771648" y="2971800"/>
                    <a:ext cx="145258" cy="152400"/>
                  </a:xfrm>
                  <a:prstGeom prst="parallelogram">
                    <a:avLst>
                      <a:gd name="adj" fmla="val 15624"/>
                    </a:avLst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1" name="Parallelogram 590"/>
                  <p:cNvSpPr/>
                  <p:nvPr/>
                </p:nvSpPr>
                <p:spPr>
                  <a:xfrm>
                    <a:off x="1943100" y="2971800"/>
                    <a:ext cx="130969" cy="152400"/>
                  </a:xfrm>
                  <a:prstGeom prst="parallelogram">
                    <a:avLst>
                      <a:gd name="adj" fmla="val 9999"/>
                    </a:avLst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55" name="Group 54"/>
                <p:cNvGrpSpPr/>
                <p:nvPr/>
              </p:nvGrpSpPr>
              <p:grpSpPr>
                <a:xfrm flipH="1">
                  <a:off x="2126459" y="2939996"/>
                  <a:ext cx="1014412" cy="123245"/>
                  <a:chOff x="1107281" y="2971800"/>
                  <a:chExt cx="966788" cy="152400"/>
                </a:xfrm>
                <a:grpFill/>
              </p:grpSpPr>
              <p:sp>
                <p:nvSpPr>
                  <p:cNvPr id="580" name="Parallelogram 579"/>
                  <p:cNvSpPr/>
                  <p:nvPr/>
                </p:nvSpPr>
                <p:spPr>
                  <a:xfrm>
                    <a:off x="1107281" y="2971800"/>
                    <a:ext cx="166690" cy="152400"/>
                  </a:xfrm>
                  <a:prstGeom prst="parallelogram">
                    <a:avLst/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1" name="Parallelogram 580"/>
                  <p:cNvSpPr/>
                  <p:nvPr/>
                </p:nvSpPr>
                <p:spPr>
                  <a:xfrm>
                    <a:off x="1278731" y="2971800"/>
                    <a:ext cx="157164" cy="152400"/>
                  </a:xfrm>
                  <a:prstGeom prst="parallelogram">
                    <a:avLst>
                      <a:gd name="adj" fmla="val 20313"/>
                    </a:avLst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2" name="Parallelogram 581"/>
                  <p:cNvSpPr/>
                  <p:nvPr/>
                </p:nvSpPr>
                <p:spPr>
                  <a:xfrm>
                    <a:off x="1443038" y="2971800"/>
                    <a:ext cx="152400" cy="152400"/>
                  </a:xfrm>
                  <a:prstGeom prst="parallelogram">
                    <a:avLst>
                      <a:gd name="adj" fmla="val 17187"/>
                    </a:avLst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3" name="Parallelogram 582"/>
                  <p:cNvSpPr/>
                  <p:nvPr/>
                </p:nvSpPr>
                <p:spPr>
                  <a:xfrm>
                    <a:off x="1607343" y="2971800"/>
                    <a:ext cx="152400" cy="152400"/>
                  </a:xfrm>
                  <a:prstGeom prst="parallelogram">
                    <a:avLst>
                      <a:gd name="adj" fmla="val 17188"/>
                    </a:avLst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4" name="Parallelogram 583"/>
                  <p:cNvSpPr/>
                  <p:nvPr/>
                </p:nvSpPr>
                <p:spPr>
                  <a:xfrm>
                    <a:off x="1771648" y="2971800"/>
                    <a:ext cx="145258" cy="152400"/>
                  </a:xfrm>
                  <a:prstGeom prst="parallelogram">
                    <a:avLst>
                      <a:gd name="adj" fmla="val 15624"/>
                    </a:avLst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5" name="Parallelogram 584"/>
                  <p:cNvSpPr/>
                  <p:nvPr/>
                </p:nvSpPr>
                <p:spPr>
                  <a:xfrm>
                    <a:off x="1943100" y="2971800"/>
                    <a:ext cx="130969" cy="152400"/>
                  </a:xfrm>
                  <a:prstGeom prst="parallelogram">
                    <a:avLst>
                      <a:gd name="adj" fmla="val 9999"/>
                    </a:avLst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56" name="Group 61"/>
                <p:cNvGrpSpPr/>
                <p:nvPr/>
              </p:nvGrpSpPr>
              <p:grpSpPr>
                <a:xfrm>
                  <a:off x="1081088" y="3104988"/>
                  <a:ext cx="1014412" cy="123245"/>
                  <a:chOff x="1107281" y="2971800"/>
                  <a:chExt cx="966788" cy="152400"/>
                </a:xfrm>
                <a:grpFill/>
              </p:grpSpPr>
              <p:sp>
                <p:nvSpPr>
                  <p:cNvPr id="574" name="Parallelogram 573"/>
                  <p:cNvSpPr/>
                  <p:nvPr/>
                </p:nvSpPr>
                <p:spPr>
                  <a:xfrm>
                    <a:off x="1107281" y="2971800"/>
                    <a:ext cx="166690" cy="152400"/>
                  </a:xfrm>
                  <a:prstGeom prst="parallelogram">
                    <a:avLst/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5" name="Parallelogram 574"/>
                  <p:cNvSpPr/>
                  <p:nvPr/>
                </p:nvSpPr>
                <p:spPr>
                  <a:xfrm>
                    <a:off x="1278731" y="2971800"/>
                    <a:ext cx="157164" cy="152400"/>
                  </a:xfrm>
                  <a:prstGeom prst="parallelogram">
                    <a:avLst>
                      <a:gd name="adj" fmla="val 20313"/>
                    </a:avLst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6" name="Parallelogram 575"/>
                  <p:cNvSpPr/>
                  <p:nvPr/>
                </p:nvSpPr>
                <p:spPr>
                  <a:xfrm>
                    <a:off x="1443038" y="2971800"/>
                    <a:ext cx="152400" cy="152400"/>
                  </a:xfrm>
                  <a:prstGeom prst="parallelogram">
                    <a:avLst>
                      <a:gd name="adj" fmla="val 17187"/>
                    </a:avLst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7" name="Parallelogram 576"/>
                  <p:cNvSpPr/>
                  <p:nvPr/>
                </p:nvSpPr>
                <p:spPr>
                  <a:xfrm>
                    <a:off x="1607343" y="2971800"/>
                    <a:ext cx="152400" cy="152400"/>
                  </a:xfrm>
                  <a:prstGeom prst="parallelogram">
                    <a:avLst>
                      <a:gd name="adj" fmla="val 17188"/>
                    </a:avLst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8" name="Parallelogram 577"/>
                  <p:cNvSpPr/>
                  <p:nvPr/>
                </p:nvSpPr>
                <p:spPr>
                  <a:xfrm>
                    <a:off x="1771648" y="2971800"/>
                    <a:ext cx="145258" cy="152400"/>
                  </a:xfrm>
                  <a:prstGeom prst="parallelogram">
                    <a:avLst>
                      <a:gd name="adj" fmla="val 15624"/>
                    </a:avLst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9" name="Parallelogram 578"/>
                  <p:cNvSpPr/>
                  <p:nvPr/>
                </p:nvSpPr>
                <p:spPr>
                  <a:xfrm>
                    <a:off x="1943100" y="2971800"/>
                    <a:ext cx="130969" cy="152400"/>
                  </a:xfrm>
                  <a:prstGeom prst="parallelogram">
                    <a:avLst>
                      <a:gd name="adj" fmla="val 9999"/>
                    </a:avLst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57" name="Group 68"/>
                <p:cNvGrpSpPr/>
                <p:nvPr/>
              </p:nvGrpSpPr>
              <p:grpSpPr>
                <a:xfrm flipH="1">
                  <a:off x="2133599" y="3104988"/>
                  <a:ext cx="1057274" cy="123245"/>
                  <a:chOff x="1107281" y="2971800"/>
                  <a:chExt cx="966788" cy="152400"/>
                </a:xfrm>
                <a:grpFill/>
              </p:grpSpPr>
              <p:sp>
                <p:nvSpPr>
                  <p:cNvPr id="568" name="Parallelogram 567"/>
                  <p:cNvSpPr/>
                  <p:nvPr/>
                </p:nvSpPr>
                <p:spPr>
                  <a:xfrm>
                    <a:off x="1107281" y="2971800"/>
                    <a:ext cx="166690" cy="152400"/>
                  </a:xfrm>
                  <a:prstGeom prst="parallelogram">
                    <a:avLst/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9" name="Parallelogram 568"/>
                  <p:cNvSpPr/>
                  <p:nvPr/>
                </p:nvSpPr>
                <p:spPr>
                  <a:xfrm>
                    <a:off x="1278731" y="2971800"/>
                    <a:ext cx="157164" cy="152400"/>
                  </a:xfrm>
                  <a:prstGeom prst="parallelogram">
                    <a:avLst>
                      <a:gd name="adj" fmla="val 20313"/>
                    </a:avLst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0" name="Parallelogram 569"/>
                  <p:cNvSpPr/>
                  <p:nvPr/>
                </p:nvSpPr>
                <p:spPr>
                  <a:xfrm>
                    <a:off x="1443038" y="2971800"/>
                    <a:ext cx="152400" cy="152400"/>
                  </a:xfrm>
                  <a:prstGeom prst="parallelogram">
                    <a:avLst>
                      <a:gd name="adj" fmla="val 17187"/>
                    </a:avLst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1" name="Parallelogram 570"/>
                  <p:cNvSpPr/>
                  <p:nvPr/>
                </p:nvSpPr>
                <p:spPr>
                  <a:xfrm>
                    <a:off x="1607343" y="2971800"/>
                    <a:ext cx="152400" cy="152400"/>
                  </a:xfrm>
                  <a:prstGeom prst="parallelogram">
                    <a:avLst>
                      <a:gd name="adj" fmla="val 17188"/>
                    </a:avLst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2" name="Parallelogram 571"/>
                  <p:cNvSpPr/>
                  <p:nvPr/>
                </p:nvSpPr>
                <p:spPr>
                  <a:xfrm>
                    <a:off x="1771648" y="2971800"/>
                    <a:ext cx="145258" cy="152400"/>
                  </a:xfrm>
                  <a:prstGeom prst="parallelogram">
                    <a:avLst>
                      <a:gd name="adj" fmla="val 15624"/>
                    </a:avLst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3" name="Parallelogram 572"/>
                  <p:cNvSpPr/>
                  <p:nvPr/>
                </p:nvSpPr>
                <p:spPr>
                  <a:xfrm>
                    <a:off x="1943100" y="2971800"/>
                    <a:ext cx="130969" cy="152400"/>
                  </a:xfrm>
                  <a:prstGeom prst="parallelogram">
                    <a:avLst>
                      <a:gd name="adj" fmla="val 9999"/>
                    </a:avLst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58" name="Group 75"/>
                <p:cNvGrpSpPr/>
                <p:nvPr/>
              </p:nvGrpSpPr>
              <p:grpSpPr>
                <a:xfrm>
                  <a:off x="1047588" y="3265339"/>
                  <a:ext cx="703888" cy="123245"/>
                  <a:chOff x="1107281" y="2971800"/>
                  <a:chExt cx="652462" cy="152400"/>
                </a:xfrm>
                <a:grpFill/>
              </p:grpSpPr>
              <p:sp>
                <p:nvSpPr>
                  <p:cNvPr id="564" name="Parallelogram 563"/>
                  <p:cNvSpPr/>
                  <p:nvPr/>
                </p:nvSpPr>
                <p:spPr>
                  <a:xfrm>
                    <a:off x="1107281" y="2971800"/>
                    <a:ext cx="166690" cy="152400"/>
                  </a:xfrm>
                  <a:prstGeom prst="parallelogram">
                    <a:avLst/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5" name="Parallelogram 564"/>
                  <p:cNvSpPr/>
                  <p:nvPr/>
                </p:nvSpPr>
                <p:spPr>
                  <a:xfrm>
                    <a:off x="1278731" y="2971800"/>
                    <a:ext cx="157164" cy="152400"/>
                  </a:xfrm>
                  <a:prstGeom prst="parallelogram">
                    <a:avLst>
                      <a:gd name="adj" fmla="val 20313"/>
                    </a:avLst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6" name="Parallelogram 565"/>
                  <p:cNvSpPr/>
                  <p:nvPr/>
                </p:nvSpPr>
                <p:spPr>
                  <a:xfrm>
                    <a:off x="1443038" y="2971800"/>
                    <a:ext cx="152400" cy="152400"/>
                  </a:xfrm>
                  <a:prstGeom prst="parallelogram">
                    <a:avLst>
                      <a:gd name="adj" fmla="val 17187"/>
                    </a:avLst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7" name="Parallelogram 566"/>
                  <p:cNvSpPr/>
                  <p:nvPr/>
                </p:nvSpPr>
                <p:spPr>
                  <a:xfrm>
                    <a:off x="1607343" y="2971800"/>
                    <a:ext cx="152400" cy="152400"/>
                  </a:xfrm>
                  <a:prstGeom prst="parallelogram">
                    <a:avLst>
                      <a:gd name="adj" fmla="val 17188"/>
                    </a:avLst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59" name="Group 82"/>
                <p:cNvGrpSpPr/>
                <p:nvPr/>
              </p:nvGrpSpPr>
              <p:grpSpPr>
                <a:xfrm flipH="1">
                  <a:off x="2484968" y="3265339"/>
                  <a:ext cx="739242" cy="123245"/>
                  <a:chOff x="1107281" y="2971800"/>
                  <a:chExt cx="652462" cy="152400"/>
                </a:xfrm>
                <a:grpFill/>
              </p:grpSpPr>
              <p:sp>
                <p:nvSpPr>
                  <p:cNvPr id="560" name="Parallelogram 559"/>
                  <p:cNvSpPr/>
                  <p:nvPr/>
                </p:nvSpPr>
                <p:spPr>
                  <a:xfrm>
                    <a:off x="1107281" y="2971800"/>
                    <a:ext cx="166690" cy="152400"/>
                  </a:xfrm>
                  <a:prstGeom prst="parallelogram">
                    <a:avLst/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1" name="Parallelogram 560"/>
                  <p:cNvSpPr/>
                  <p:nvPr/>
                </p:nvSpPr>
                <p:spPr>
                  <a:xfrm>
                    <a:off x="1278731" y="2971800"/>
                    <a:ext cx="157164" cy="152400"/>
                  </a:xfrm>
                  <a:prstGeom prst="parallelogram">
                    <a:avLst>
                      <a:gd name="adj" fmla="val 20313"/>
                    </a:avLst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2" name="Parallelogram 561"/>
                  <p:cNvSpPr/>
                  <p:nvPr/>
                </p:nvSpPr>
                <p:spPr>
                  <a:xfrm>
                    <a:off x="1443038" y="2971800"/>
                    <a:ext cx="152400" cy="152400"/>
                  </a:xfrm>
                  <a:prstGeom prst="parallelogram">
                    <a:avLst>
                      <a:gd name="adj" fmla="val 17187"/>
                    </a:avLst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3" name="Parallelogram 562"/>
                  <p:cNvSpPr/>
                  <p:nvPr/>
                </p:nvSpPr>
                <p:spPr>
                  <a:xfrm>
                    <a:off x="1607343" y="2971800"/>
                    <a:ext cx="152400" cy="152400"/>
                  </a:xfrm>
                  <a:prstGeom prst="parallelogram">
                    <a:avLst>
                      <a:gd name="adj" fmla="val 17188"/>
                    </a:avLst>
                  </a:prstGeom>
                  <a:grpFill/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549" name="Trapezoid 548"/>
            <p:cNvSpPr/>
            <p:nvPr/>
          </p:nvSpPr>
          <p:spPr>
            <a:xfrm>
              <a:off x="1819274" y="3771899"/>
              <a:ext cx="895351" cy="154781"/>
            </a:xfrm>
            <a:prstGeom prst="trapezoid">
              <a:avLst>
                <a:gd name="adj" fmla="val 14583"/>
              </a:avLst>
            </a:prstGeom>
            <a:solidFill>
              <a:sysClr val="window" lastClr="FFFFFF">
                <a:lumMod val="50000"/>
              </a:sysClr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98" name="Rounded Rectangle 597"/>
          <p:cNvSpPr/>
          <p:nvPr/>
        </p:nvSpPr>
        <p:spPr>
          <a:xfrm>
            <a:off x="6358863" y="3516797"/>
            <a:ext cx="585067" cy="533400"/>
          </a:xfrm>
          <a:prstGeom prst="roundRect">
            <a:avLst/>
          </a:prstGeom>
          <a:solidFill>
            <a:srgbClr val="F6B22A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Data Access Code</a:t>
            </a:r>
            <a:endParaRPr kumimoji="0" lang="en-US" sz="8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02" name="Rounded Rectangle 601"/>
          <p:cNvSpPr/>
          <p:nvPr/>
        </p:nvSpPr>
        <p:spPr>
          <a:xfrm>
            <a:off x="5456310" y="4430114"/>
            <a:ext cx="902552" cy="533400"/>
          </a:xfrm>
          <a:prstGeom prst="roundRect">
            <a:avLst/>
          </a:prstGeom>
          <a:solidFill>
            <a:srgbClr val="82A5D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Libsim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Runtime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03" name="Rounded Rectangle 602"/>
          <p:cNvSpPr/>
          <p:nvPr/>
        </p:nvSpPr>
        <p:spPr>
          <a:xfrm>
            <a:off x="5015679" y="4423883"/>
            <a:ext cx="428783" cy="533400"/>
          </a:xfrm>
          <a:prstGeom prst="roundRect">
            <a:avLst/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Front end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604" name="Straight Arrow Connector 603"/>
          <p:cNvCxnSpPr>
            <a:endCxn id="605" idx="3"/>
          </p:cNvCxnSpPr>
          <p:nvPr/>
        </p:nvCxnSpPr>
        <p:spPr>
          <a:xfrm flipH="1">
            <a:off x="6943929" y="4576283"/>
            <a:ext cx="344579" cy="128215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headEnd type="none" w="med" len="med"/>
            <a:tailEnd type="arrow" w="med" len="med"/>
          </a:ln>
          <a:effectLst>
            <a:glow rad="63500">
              <a:sysClr val="windowText" lastClr="000000">
                <a:alpha val="40000"/>
              </a:sysClr>
            </a:glow>
          </a:effectLst>
        </p:spPr>
      </p:cxnSp>
      <p:sp>
        <p:nvSpPr>
          <p:cNvPr id="605" name="Rounded Rectangle 604"/>
          <p:cNvSpPr/>
          <p:nvPr/>
        </p:nvSpPr>
        <p:spPr>
          <a:xfrm>
            <a:off x="6358862" y="4437798"/>
            <a:ext cx="585067" cy="533400"/>
          </a:xfrm>
          <a:prstGeom prst="roundRect">
            <a:avLst/>
          </a:prstGeom>
          <a:solidFill>
            <a:srgbClr val="F6B22A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Data Access Code</a:t>
            </a:r>
            <a:endParaRPr kumimoji="0" lang="en-US" sz="8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06" name="Rounded Rectangle 605"/>
          <p:cNvSpPr/>
          <p:nvPr/>
        </p:nvSpPr>
        <p:spPr>
          <a:xfrm>
            <a:off x="5456311" y="5330427"/>
            <a:ext cx="902552" cy="533400"/>
          </a:xfrm>
          <a:prstGeom prst="roundRect">
            <a:avLst/>
          </a:prstGeom>
          <a:solidFill>
            <a:srgbClr val="82A5D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Libsim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Runtime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07" name="Rounded Rectangle 606"/>
          <p:cNvSpPr/>
          <p:nvPr/>
        </p:nvSpPr>
        <p:spPr>
          <a:xfrm>
            <a:off x="5015680" y="5324196"/>
            <a:ext cx="428783" cy="533400"/>
          </a:xfrm>
          <a:prstGeom prst="roundRect">
            <a:avLst/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Front end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608" name="Straight Arrow Connector 607"/>
          <p:cNvCxnSpPr>
            <a:endCxn id="609" idx="3"/>
          </p:cNvCxnSpPr>
          <p:nvPr/>
        </p:nvCxnSpPr>
        <p:spPr>
          <a:xfrm flipH="1">
            <a:off x="6943930" y="5476596"/>
            <a:ext cx="344579" cy="128215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headEnd type="none" w="med" len="med"/>
            <a:tailEnd type="arrow" w="med" len="med"/>
          </a:ln>
          <a:effectLst>
            <a:glow rad="63500">
              <a:sysClr val="windowText" lastClr="000000">
                <a:alpha val="40000"/>
              </a:sysClr>
            </a:glow>
          </a:effectLst>
        </p:spPr>
      </p:cxnSp>
      <p:sp>
        <p:nvSpPr>
          <p:cNvPr id="609" name="Rounded Rectangle 608"/>
          <p:cNvSpPr/>
          <p:nvPr/>
        </p:nvSpPr>
        <p:spPr>
          <a:xfrm>
            <a:off x="6358863" y="5338111"/>
            <a:ext cx="585067" cy="533400"/>
          </a:xfrm>
          <a:prstGeom prst="roundRect">
            <a:avLst/>
          </a:prstGeom>
          <a:solidFill>
            <a:srgbClr val="F6B22A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Data Access Code</a:t>
            </a:r>
            <a:endParaRPr kumimoji="0" lang="en-US" sz="8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10" name="Content Placeholder 2"/>
          <p:cNvSpPr>
            <a:spLocks noGrp="1"/>
          </p:cNvSpPr>
          <p:nvPr>
            <p:ph idx="1"/>
          </p:nvPr>
        </p:nvSpPr>
        <p:spPr>
          <a:xfrm>
            <a:off x="607164" y="1335662"/>
            <a:ext cx="8100060" cy="140522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Front end library lets VisIt connect</a:t>
            </a:r>
          </a:p>
          <a:p>
            <a:r>
              <a:rPr lang="en-US" dirty="0" smtClean="0"/>
              <a:t>Runtime library processes the simulation’s data</a:t>
            </a:r>
          </a:p>
          <a:p>
            <a:r>
              <a:rPr lang="en-US" dirty="0" smtClean="0"/>
              <a:t>Runtime library obtains data on demand through user-supplied </a:t>
            </a:r>
            <a:r>
              <a:rPr lang="en-US" i="1" dirty="0" smtClean="0"/>
              <a:t>Data Access Code </a:t>
            </a:r>
            <a:r>
              <a:rPr lang="en-US" dirty="0" smtClean="0"/>
              <a:t>callback functions</a:t>
            </a: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180161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Situ Processing Workflow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simulation code launches and starts </a:t>
            </a:r>
            <a:r>
              <a:rPr lang="en-US" dirty="0" smtClean="0"/>
              <a:t>execution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simulation regularly checks for connection </a:t>
            </a:r>
            <a:r>
              <a:rPr lang="en-US" dirty="0" smtClean="0"/>
              <a:t>attempts from visualization tool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visualization tool connects to the visualization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simulation provides </a:t>
            </a:r>
            <a:r>
              <a:rPr lang="en-US" dirty="0"/>
              <a:t>a description </a:t>
            </a:r>
            <a:r>
              <a:rPr lang="en-US" dirty="0" smtClean="0"/>
              <a:t>of its </a:t>
            </a:r>
            <a:r>
              <a:rPr lang="en-US" dirty="0"/>
              <a:t>meshes and data </a:t>
            </a:r>
            <a:r>
              <a:rPr lang="en-US" dirty="0" smtClean="0"/>
              <a:t>types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Visualization operations are handled via </a:t>
            </a:r>
            <a:r>
              <a:rPr lang="en-US" dirty="0" err="1" smtClean="0"/>
              <a:t>Libsim</a:t>
            </a:r>
            <a:r>
              <a:rPr lang="en-US" dirty="0" smtClean="0"/>
              <a:t> and result in data requests to the simulation</a:t>
            </a: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306802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Instrumenting a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Additions to the source code are </a:t>
            </a:r>
            <a:r>
              <a:rPr lang="en-US" dirty="0" smtClean="0"/>
              <a:t>usually minimal</a:t>
            </a:r>
            <a:r>
              <a:rPr lang="en-US" dirty="0"/>
              <a:t>, and follow three incremental </a:t>
            </a:r>
            <a:r>
              <a:rPr lang="en-US" dirty="0" smtClean="0"/>
              <a:t>steps: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609600" y="2560388"/>
            <a:ext cx="2565578" cy="3379713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CCFFCC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0" dirty="0" smtClean="0"/>
              <a:t>Initialize </a:t>
            </a:r>
            <a:r>
              <a:rPr lang="en-US" sz="2400" kern="0" dirty="0" err="1" smtClean="0"/>
              <a:t>Libsim</a:t>
            </a:r>
            <a:r>
              <a:rPr lang="en-US" sz="2400" kern="0" dirty="0" smtClean="0"/>
              <a:t> and alter the simulation’s main iterative loop to listen for connections from </a:t>
            </a:r>
            <a:r>
              <a:rPr lang="en-US" sz="2400" kern="0" dirty="0" err="1" smtClean="0"/>
              <a:t>VisIt</a:t>
            </a:r>
            <a:r>
              <a:rPr lang="en-US" sz="2400" kern="0" dirty="0" smtClean="0"/>
              <a:t>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294250" y="2560388"/>
            <a:ext cx="2565578" cy="3379713"/>
          </a:xfrm>
          <a:prstGeom prst="roundRect">
            <a:avLst/>
          </a:prstGeom>
          <a:gradFill flip="none" rotWithShape="1">
            <a:gsLst>
              <a:gs pos="0">
                <a:srgbClr val="3366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0" dirty="0" smtClean="0"/>
              <a:t>Create </a:t>
            </a:r>
            <a:r>
              <a:rPr lang="en-US" sz="2400" i="1" kern="0" dirty="0" smtClean="0"/>
              <a:t>data access callback </a:t>
            </a:r>
            <a:r>
              <a:rPr lang="en-US" sz="2400" kern="0" dirty="0" smtClean="0"/>
              <a:t>functions so simulation can share data with </a:t>
            </a:r>
            <a:r>
              <a:rPr lang="en-US" sz="2400" kern="0" dirty="0" err="1" smtClean="0"/>
              <a:t>Libsim</a:t>
            </a:r>
            <a:r>
              <a:rPr lang="en-US" sz="2400" kern="0" dirty="0" smtClean="0"/>
              <a:t>.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5994222" y="2560388"/>
            <a:ext cx="2565578" cy="3379713"/>
          </a:xfrm>
          <a:prstGeom prst="roundRect">
            <a:avLst/>
          </a:prstGeom>
          <a:gradFill flip="none" rotWithShape="1">
            <a:gsLst>
              <a:gs pos="0">
                <a:srgbClr val="66006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0" dirty="0" smtClean="0"/>
              <a:t>Add control functions that let </a:t>
            </a:r>
            <a:r>
              <a:rPr lang="en-US" sz="2400" kern="0" dirty="0" err="1" smtClean="0"/>
              <a:t>VisIt</a:t>
            </a:r>
            <a:r>
              <a:rPr lang="en-US" sz="2400" kern="0" dirty="0" smtClean="0"/>
              <a:t> steer the simulation.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0" dirty="0" smtClean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165783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4528"/>
            <a:ext cx="7950200" cy="809625"/>
          </a:xfrm>
        </p:spPr>
        <p:txBody>
          <a:bodyPr/>
          <a:lstStyle/>
          <a:p>
            <a:r>
              <a:rPr lang="en-US" dirty="0" smtClean="0"/>
              <a:t>Adapting the Main Loop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337509" y="5469625"/>
            <a:ext cx="1080859" cy="38637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Exit</a:t>
            </a:r>
            <a:endParaRPr lang="en-US" sz="1600" b="1" dirty="0"/>
          </a:p>
        </p:txBody>
      </p:sp>
      <p:cxnSp>
        <p:nvCxnSpPr>
          <p:cNvPr id="5" name="Straight Connector 4"/>
          <p:cNvCxnSpPr/>
          <p:nvPr/>
        </p:nvCxnSpPr>
        <p:spPr>
          <a:xfrm rot="10800000" flipV="1">
            <a:off x="4425086" y="5608606"/>
            <a:ext cx="647819" cy="54208"/>
          </a:xfrm>
          <a:prstGeom prst="line">
            <a:avLst/>
          </a:prstGeom>
          <a:ln w="38100" cmpd="sng">
            <a:solidFill>
              <a:schemeClr val="tx1">
                <a:lumMod val="95000"/>
                <a:lumOff val="5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32093" y="1974719"/>
            <a:ext cx="2694324" cy="2975670"/>
          </a:xfrm>
          <a:prstGeom prst="ellipse">
            <a:avLst/>
          </a:prstGeom>
          <a:noFill/>
          <a:ln w="38100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Oval 6"/>
          <p:cNvSpPr/>
          <p:nvPr/>
        </p:nvSpPr>
        <p:spPr>
          <a:xfrm>
            <a:off x="4286871" y="1536951"/>
            <a:ext cx="4176910" cy="4009646"/>
          </a:xfrm>
          <a:prstGeom prst="ellipse">
            <a:avLst/>
          </a:prstGeom>
          <a:noFill/>
          <a:ln w="63500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Rounded Rectangle 7"/>
          <p:cNvSpPr/>
          <p:nvPr/>
        </p:nvSpPr>
        <p:spPr>
          <a:xfrm>
            <a:off x="7601893" y="3083296"/>
            <a:ext cx="1363639" cy="60758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Solve Next Step</a:t>
            </a:r>
            <a:endParaRPr lang="en-US" sz="16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5106982" y="5168397"/>
            <a:ext cx="1739702" cy="82379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Check for convergence, end of loop</a:t>
            </a:r>
            <a:endParaRPr lang="en-US" sz="16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5333721" y="2110393"/>
            <a:ext cx="2040412" cy="2712319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Visualization</a:t>
            </a:r>
            <a:br>
              <a:rPr lang="en-US" sz="1400" b="1" dirty="0" smtClean="0"/>
            </a:br>
            <a:r>
              <a:rPr lang="en-US" sz="1400" b="1" dirty="0" smtClean="0"/>
              <a:t>Request</a:t>
            </a:r>
          </a:p>
          <a:p>
            <a:pPr algn="ctr"/>
            <a:endParaRPr lang="en-US" sz="1400" dirty="0" smtClean="0"/>
          </a:p>
          <a:p>
            <a:pPr algn="ctr"/>
            <a:endParaRPr lang="en-US" sz="1400" dirty="0" smtClean="0"/>
          </a:p>
          <a:p>
            <a:pPr algn="ctr"/>
            <a:endParaRPr lang="en-US" sz="1400" dirty="0" smtClean="0"/>
          </a:p>
          <a:p>
            <a:pPr algn="ctr"/>
            <a:endParaRPr lang="en-US" sz="1400" dirty="0" smtClean="0"/>
          </a:p>
          <a:p>
            <a:pPr algn="ctr"/>
            <a:endParaRPr lang="en-US" sz="1400" dirty="0" smtClean="0"/>
          </a:p>
          <a:p>
            <a:pPr algn="ctr"/>
            <a:endParaRPr lang="en-US" sz="1400" dirty="0" smtClean="0"/>
          </a:p>
          <a:p>
            <a:pPr algn="ctr"/>
            <a:endParaRPr lang="en-US" sz="1400" dirty="0" smtClean="0"/>
          </a:p>
          <a:p>
            <a:pPr algn="ctr"/>
            <a:endParaRPr lang="en-US" sz="1400" dirty="0" smtClean="0"/>
          </a:p>
          <a:p>
            <a:pPr algn="ctr"/>
            <a:endParaRPr lang="en-US" sz="1400" dirty="0" smtClean="0"/>
          </a:p>
          <a:p>
            <a:pPr algn="ctr"/>
            <a:endParaRPr lang="en-US" sz="1400" dirty="0"/>
          </a:p>
        </p:txBody>
      </p:sp>
      <p:sp>
        <p:nvSpPr>
          <p:cNvPr id="11" name="Rounded Rectangle 10"/>
          <p:cNvSpPr/>
          <p:nvPr/>
        </p:nvSpPr>
        <p:spPr>
          <a:xfrm>
            <a:off x="5467211" y="2704286"/>
            <a:ext cx="1763039" cy="70420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Complete VisIt Connection</a:t>
            </a:r>
            <a:endParaRPr lang="en-US" sz="16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5534985" y="3524592"/>
            <a:ext cx="1627169" cy="5304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Process VisIt Commands</a:t>
            </a:r>
            <a:endParaRPr lang="en-US" sz="16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5554441" y="4190341"/>
            <a:ext cx="1627169" cy="5304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Process Console Input</a:t>
            </a:r>
            <a:endParaRPr lang="en-US" sz="16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3229865" y="2948582"/>
            <a:ext cx="1874158" cy="7626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/>
              <a:t>VisItDetectInput</a:t>
            </a:r>
            <a:endParaRPr lang="en-US" sz="1600" b="1" dirty="0"/>
          </a:p>
        </p:txBody>
      </p:sp>
      <p:sp>
        <p:nvSpPr>
          <p:cNvPr id="15" name="Isosceles Triangle 14"/>
          <p:cNvSpPr/>
          <p:nvPr/>
        </p:nvSpPr>
        <p:spPr>
          <a:xfrm rot="10235358">
            <a:off x="8268318" y="2912696"/>
            <a:ext cx="249891" cy="197303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Isosceles Triangle 15"/>
          <p:cNvSpPr/>
          <p:nvPr/>
        </p:nvSpPr>
        <p:spPr>
          <a:xfrm rot="20885724">
            <a:off x="4157531" y="3656168"/>
            <a:ext cx="249891" cy="197303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7" name="Isosceles Triangle 16"/>
          <p:cNvSpPr/>
          <p:nvPr/>
        </p:nvSpPr>
        <p:spPr>
          <a:xfrm rot="14620266">
            <a:off x="6807498" y="5379900"/>
            <a:ext cx="239350" cy="205993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18" name="Straight Connector 17"/>
          <p:cNvCxnSpPr>
            <a:stCxn id="21" idx="2"/>
            <a:endCxn id="14" idx="0"/>
          </p:cNvCxnSpPr>
          <p:nvPr/>
        </p:nvCxnSpPr>
        <p:spPr>
          <a:xfrm rot="5400000">
            <a:off x="3605801" y="2376157"/>
            <a:ext cx="1133568" cy="11282"/>
          </a:xfrm>
          <a:prstGeom prst="line">
            <a:avLst/>
          </a:prstGeom>
          <a:ln w="38100" cmpd="sng">
            <a:solidFill>
              <a:schemeClr val="tx1">
                <a:lumMod val="95000"/>
                <a:lumOff val="5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Isosceles Triangle 18"/>
          <p:cNvSpPr/>
          <p:nvPr/>
        </p:nvSpPr>
        <p:spPr>
          <a:xfrm rot="20885724">
            <a:off x="4494015" y="3706241"/>
            <a:ext cx="124945" cy="98652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0" name="Isosceles Triangle 19"/>
          <p:cNvSpPr/>
          <p:nvPr/>
        </p:nvSpPr>
        <p:spPr>
          <a:xfrm rot="6720000">
            <a:off x="6304393" y="2010773"/>
            <a:ext cx="119674" cy="102996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Rounded Rectangle 20"/>
          <p:cNvSpPr/>
          <p:nvPr/>
        </p:nvSpPr>
        <p:spPr>
          <a:xfrm>
            <a:off x="3637796" y="1428637"/>
            <a:ext cx="1080859" cy="38637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Initialize</a:t>
            </a:r>
            <a:endParaRPr lang="en-US" sz="1400" b="1" dirty="0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298817" y="1487552"/>
            <a:ext cx="2952175" cy="4724400"/>
          </a:xfrm>
        </p:spPr>
        <p:txBody>
          <a:bodyPr>
            <a:normAutofit/>
          </a:bodyPr>
          <a:lstStyle/>
          <a:p>
            <a:r>
              <a:rPr lang="en-US" dirty="0" err="1" smtClean="0"/>
              <a:t>Libsim</a:t>
            </a:r>
            <a:r>
              <a:rPr lang="en-US" dirty="0" smtClean="0"/>
              <a:t> opens a socket and writes out connection parameters</a:t>
            </a:r>
          </a:p>
          <a:p>
            <a:r>
              <a:rPr lang="en-US" dirty="0" err="1" smtClean="0"/>
              <a:t>VisItDetectInput</a:t>
            </a:r>
            <a:r>
              <a:rPr lang="en-US" dirty="0" smtClean="0"/>
              <a:t> checks for:</a:t>
            </a:r>
          </a:p>
          <a:p>
            <a:pPr lvl="1"/>
            <a:r>
              <a:rPr lang="en-US" dirty="0" smtClean="0"/>
              <a:t>Connection request</a:t>
            </a:r>
          </a:p>
          <a:p>
            <a:pPr lvl="1"/>
            <a:r>
              <a:rPr lang="en-US" dirty="0" err="1" smtClean="0"/>
              <a:t>VisIt</a:t>
            </a:r>
            <a:r>
              <a:rPr lang="en-US" dirty="0" smtClean="0"/>
              <a:t> commands</a:t>
            </a:r>
          </a:p>
          <a:p>
            <a:pPr lvl="1"/>
            <a:r>
              <a:rPr lang="en-US" dirty="0" smtClean="0"/>
              <a:t>Console input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950200" cy="4407083"/>
          </a:xfrm>
        </p:spPr>
        <p:txBody>
          <a:bodyPr/>
          <a:lstStyle/>
          <a:p>
            <a:r>
              <a:rPr lang="en-US" dirty="0" err="1" smtClean="0"/>
              <a:t>VisIt</a:t>
            </a:r>
            <a:r>
              <a:rPr lang="en-US" dirty="0" smtClean="0"/>
              <a:t> requests data on demand through data access callback functions</a:t>
            </a:r>
          </a:p>
          <a:p>
            <a:pPr lvl="1"/>
            <a:r>
              <a:rPr lang="en-US" dirty="0" smtClean="0"/>
              <a:t>Return actual pointers to your simulation’s data (nearly zero-copy)</a:t>
            </a:r>
          </a:p>
          <a:p>
            <a:pPr lvl="1"/>
            <a:r>
              <a:rPr lang="en-US" dirty="0" smtClean="0"/>
              <a:t>Return alternate representation that </a:t>
            </a:r>
            <a:r>
              <a:rPr lang="en-US" dirty="0" err="1" smtClean="0"/>
              <a:t>Libsim</a:t>
            </a:r>
            <a:r>
              <a:rPr lang="en-US" dirty="0" smtClean="0"/>
              <a:t> can free</a:t>
            </a:r>
          </a:p>
          <a:p>
            <a:pPr lvl="1"/>
            <a:r>
              <a:rPr lang="en-US" dirty="0" smtClean="0"/>
              <a:t>Written in C, C++, Fortran, Python</a:t>
            </a:r>
          </a:p>
          <a:p>
            <a:pPr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374797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We’re </a:t>
            </a:r>
            <a:r>
              <a:rPr lang="en-US" dirty="0"/>
              <a:t>D</a:t>
            </a:r>
            <a:r>
              <a:rPr lang="en-US" dirty="0" smtClean="0"/>
              <a:t>oing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are processing simulation data in situ to avoid the high costs of I/O associated with writing and then reading the data</a:t>
            </a:r>
          </a:p>
          <a:p>
            <a:r>
              <a:rPr lang="en-US" dirty="0" smtClean="0"/>
              <a:t>We have created a library that lets simulations interface to a fully featured parallel visualization system</a:t>
            </a:r>
          </a:p>
          <a:p>
            <a:r>
              <a:rPr lang="en-US" dirty="0" smtClean="0"/>
              <a:t>We have used our library to instrument a parallel cosmology code to investigate some of its performance aspects compared to doing I/O</a:t>
            </a: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375850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439646" y="1727481"/>
            <a:ext cx="5324585" cy="877153"/>
          </a:xfrm>
          <a:prstGeom prst="rect">
            <a:avLst/>
          </a:prstGeom>
          <a:solidFill>
            <a:srgbClr val="FDE1D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39645" y="2894006"/>
            <a:ext cx="6167237" cy="816327"/>
          </a:xfrm>
          <a:prstGeom prst="rect">
            <a:avLst/>
          </a:prstGeom>
          <a:solidFill>
            <a:srgbClr val="FDE1D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39646" y="3919729"/>
            <a:ext cx="5655906" cy="1416119"/>
          </a:xfrm>
          <a:prstGeom prst="rect">
            <a:avLst/>
          </a:prstGeom>
          <a:solidFill>
            <a:srgbClr val="FDE1D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Data Example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7946" y="1438194"/>
            <a:ext cx="6129888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  <a:latin typeface="Courier"/>
                <a:cs typeface="Courier"/>
              </a:rPr>
              <a:t>// Example Data Access Callback</a:t>
            </a:r>
          </a:p>
          <a:p>
            <a:r>
              <a:rPr lang="en-US" dirty="0" err="1" smtClean="0">
                <a:latin typeface="Courier"/>
                <a:cs typeface="Courier"/>
              </a:rPr>
              <a:t>visit_handle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GetVariable(</a:t>
            </a:r>
            <a:r>
              <a:rPr lang="en-US" b="1" dirty="0" err="1" smtClean="0">
                <a:solidFill>
                  <a:srgbClr val="FF0000"/>
                </a:solidFill>
                <a:latin typeface="Courier"/>
                <a:cs typeface="Courier"/>
              </a:rPr>
              <a:t>int</a:t>
            </a:r>
            <a:r>
              <a:rPr lang="en-US" b="1" dirty="0" smtClean="0">
                <a:solidFill>
                  <a:srgbClr val="FF0000"/>
                </a:solidFill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domain, </a:t>
            </a:r>
            <a:r>
              <a:rPr lang="en-US" b="1" dirty="0" smtClean="0">
                <a:solidFill>
                  <a:srgbClr val="FF0000"/>
                </a:solidFill>
                <a:latin typeface="Courier"/>
                <a:cs typeface="Courier"/>
              </a:rPr>
              <a:t>char </a:t>
            </a:r>
            <a:r>
              <a:rPr lang="en-US" dirty="0" smtClean="0">
                <a:latin typeface="Courier"/>
                <a:cs typeface="Courier"/>
              </a:rPr>
              <a:t>*name,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Courier"/>
                <a:cs typeface="Courier"/>
              </a:rPr>
              <a:t>void </a:t>
            </a:r>
            <a:r>
              <a:rPr lang="en-US" dirty="0" smtClean="0">
                <a:latin typeface="Courier"/>
                <a:cs typeface="Courier"/>
              </a:rPr>
              <a:t>*</a:t>
            </a:r>
            <a:r>
              <a:rPr lang="en-US" dirty="0" err="1" smtClean="0">
                <a:latin typeface="Courier"/>
                <a:cs typeface="Courier"/>
              </a:rPr>
              <a:t>cbdata</a:t>
            </a:r>
            <a:r>
              <a:rPr lang="en-US" dirty="0" smtClean="0">
                <a:latin typeface="Courier"/>
                <a:cs typeface="Courier"/>
              </a:rPr>
              <a:t>)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Courier"/>
                <a:cs typeface="Courier"/>
              </a:rPr>
              <a:t>{</a:t>
            </a:r>
          </a:p>
          <a:p>
            <a:r>
              <a:rPr lang="en-US" dirty="0" smtClean="0">
                <a:latin typeface="Courier"/>
                <a:cs typeface="Courier"/>
              </a:rPr>
              <a:t>    </a:t>
            </a:r>
            <a:r>
              <a:rPr lang="en-US" dirty="0" err="1" smtClean="0">
                <a:latin typeface="Courier"/>
                <a:cs typeface="Courier"/>
              </a:rPr>
              <a:t>visit_handle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h</a:t>
            </a:r>
            <a:r>
              <a:rPr lang="en-US" dirty="0" smtClean="0">
                <a:latin typeface="Courier"/>
                <a:cs typeface="Courier"/>
              </a:rPr>
              <a:t> = VISIT_INVALID_HANDLE;</a:t>
            </a:r>
          </a:p>
          <a:p>
            <a:r>
              <a:rPr lang="en-US" dirty="0" smtClean="0">
                <a:latin typeface="Courier"/>
                <a:cs typeface="Courier"/>
              </a:rPr>
              <a:t>    </a:t>
            </a:r>
            <a:r>
              <a:rPr lang="en-US" dirty="0" err="1" smtClean="0">
                <a:latin typeface="Courier"/>
                <a:cs typeface="Courier"/>
              </a:rPr>
              <a:t>SimData_t</a:t>
            </a:r>
            <a:r>
              <a:rPr lang="en-US" dirty="0" smtClean="0">
                <a:latin typeface="Courier"/>
                <a:cs typeface="Courier"/>
              </a:rPr>
              <a:t> *</a:t>
            </a:r>
            <a:r>
              <a:rPr lang="en-US" dirty="0" err="1" smtClean="0">
                <a:latin typeface="Courier"/>
                <a:cs typeface="Courier"/>
              </a:rPr>
              <a:t>sim</a:t>
            </a:r>
            <a:r>
              <a:rPr lang="en-US" dirty="0" smtClean="0">
                <a:latin typeface="Courier"/>
                <a:cs typeface="Courier"/>
              </a:rPr>
              <a:t> = (</a:t>
            </a:r>
            <a:r>
              <a:rPr lang="en-US" dirty="0" err="1" smtClean="0">
                <a:latin typeface="Courier"/>
                <a:cs typeface="Courier"/>
              </a:rPr>
              <a:t>SimData_t</a:t>
            </a:r>
            <a:r>
              <a:rPr lang="en-US" dirty="0" smtClean="0">
                <a:latin typeface="Courier"/>
                <a:cs typeface="Courier"/>
              </a:rPr>
              <a:t> *)</a:t>
            </a:r>
            <a:r>
              <a:rPr lang="en-US" dirty="0" err="1" smtClean="0">
                <a:latin typeface="Courier"/>
                <a:cs typeface="Courier"/>
              </a:rPr>
              <a:t>cbdata</a:t>
            </a:r>
            <a:r>
              <a:rPr lang="en-US" dirty="0" smtClean="0">
                <a:latin typeface="Courier"/>
                <a:cs typeface="Courier"/>
              </a:rPr>
              <a:t>;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Courier"/>
                <a:cs typeface="Courier"/>
              </a:rPr>
              <a:t>    </a:t>
            </a:r>
            <a:r>
              <a:rPr lang="en-US" b="1" dirty="0" err="1" smtClean="0">
                <a:solidFill>
                  <a:srgbClr val="0000FF"/>
                </a:solidFill>
                <a:latin typeface="Courier"/>
                <a:cs typeface="Courier"/>
              </a:rPr>
              <a:t>if</a:t>
            </a:r>
            <a:r>
              <a:rPr lang="en-US" dirty="0" err="1" smtClean="0">
                <a:latin typeface="Courier"/>
                <a:cs typeface="Courier"/>
              </a:rPr>
              <a:t>(strcmp(name</a:t>
            </a:r>
            <a:r>
              <a:rPr lang="en-US" dirty="0" smtClean="0">
                <a:latin typeface="Courier"/>
                <a:cs typeface="Courier"/>
              </a:rPr>
              <a:t>, </a:t>
            </a:r>
            <a:r>
              <a:rPr lang="en-US" dirty="0" smtClean="0">
                <a:solidFill>
                  <a:srgbClr val="07BCBF"/>
                </a:solidFill>
                <a:latin typeface="Courier"/>
                <a:cs typeface="Courier"/>
              </a:rPr>
              <a:t>"pressure"</a:t>
            </a:r>
            <a:r>
              <a:rPr lang="en-US" dirty="0" smtClean="0">
                <a:latin typeface="Courier"/>
                <a:cs typeface="Courier"/>
              </a:rPr>
              <a:t>) == 0)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Courier"/>
                <a:cs typeface="Courier"/>
              </a:rPr>
              <a:t>    {</a:t>
            </a:r>
          </a:p>
          <a:p>
            <a:r>
              <a:rPr lang="en-US" dirty="0" smtClean="0">
                <a:latin typeface="Courier"/>
                <a:cs typeface="Courier"/>
              </a:rPr>
              <a:t>        </a:t>
            </a:r>
            <a:r>
              <a:rPr lang="en-US" dirty="0" err="1" smtClean="0">
                <a:latin typeface="Courier"/>
                <a:cs typeface="Courier"/>
              </a:rPr>
              <a:t>VisIt_VariableData_alloc(&amp;h</a:t>
            </a:r>
            <a:r>
              <a:rPr lang="en-US" dirty="0" smtClean="0">
                <a:latin typeface="Courier"/>
                <a:cs typeface="Courier"/>
              </a:rPr>
              <a:t>);</a:t>
            </a:r>
          </a:p>
          <a:p>
            <a:r>
              <a:rPr lang="en-US" dirty="0" smtClean="0">
                <a:latin typeface="Courier"/>
                <a:cs typeface="Courier"/>
              </a:rPr>
              <a:t>        </a:t>
            </a:r>
            <a:r>
              <a:rPr lang="en-US" dirty="0" err="1" smtClean="0">
                <a:latin typeface="Courier"/>
                <a:cs typeface="Courier"/>
              </a:rPr>
              <a:t>VisIt_VariableData_setDataD(h</a:t>
            </a:r>
            <a:r>
              <a:rPr lang="en-US" dirty="0" smtClean="0">
                <a:latin typeface="Courier"/>
                <a:cs typeface="Courier"/>
              </a:rPr>
              <a:t>,</a:t>
            </a:r>
          </a:p>
          <a:p>
            <a:r>
              <a:rPr lang="en-US" dirty="0" smtClean="0">
                <a:latin typeface="Courier"/>
                <a:cs typeface="Courier"/>
              </a:rPr>
              <a:t>            VISIT_OWNER_SIM, </a:t>
            </a:r>
          </a:p>
          <a:p>
            <a:r>
              <a:rPr lang="en-US" dirty="0" smtClean="0">
                <a:solidFill>
                  <a:srgbClr val="FF6600"/>
                </a:solidFill>
                <a:latin typeface="Courier"/>
                <a:cs typeface="Courier"/>
              </a:rPr>
              <a:t>            1</a:t>
            </a:r>
            <a:r>
              <a:rPr lang="en-US" dirty="0" smtClean="0">
                <a:latin typeface="Courier"/>
                <a:cs typeface="Courier"/>
              </a:rPr>
              <a:t>, </a:t>
            </a:r>
            <a:r>
              <a:rPr lang="en-US" dirty="0" err="1" smtClean="0">
                <a:latin typeface="Courier"/>
                <a:cs typeface="Courier"/>
              </a:rPr>
              <a:t>sim</a:t>
            </a:r>
            <a:r>
              <a:rPr lang="en-US" dirty="0" smtClean="0">
                <a:latin typeface="Courier"/>
                <a:cs typeface="Courier"/>
              </a:rPr>
              <a:t>-&gt;</a:t>
            </a:r>
            <a:r>
              <a:rPr lang="en-US" dirty="0" err="1" smtClean="0">
                <a:latin typeface="Courier"/>
                <a:cs typeface="Courier"/>
              </a:rPr>
              <a:t>nx</a:t>
            </a:r>
            <a:r>
              <a:rPr lang="en-US" dirty="0" smtClean="0">
                <a:latin typeface="Courier"/>
                <a:cs typeface="Courier"/>
              </a:rPr>
              <a:t>*</a:t>
            </a:r>
            <a:r>
              <a:rPr lang="en-US" dirty="0" err="1" smtClean="0">
                <a:latin typeface="Courier"/>
                <a:cs typeface="Courier"/>
              </a:rPr>
              <a:t>sim</a:t>
            </a:r>
            <a:r>
              <a:rPr lang="en-US" dirty="0" smtClean="0">
                <a:latin typeface="Courier"/>
                <a:cs typeface="Courier"/>
              </a:rPr>
              <a:t>-&gt;</a:t>
            </a:r>
            <a:r>
              <a:rPr lang="en-US" dirty="0" err="1" smtClean="0">
                <a:latin typeface="Courier"/>
                <a:cs typeface="Courier"/>
              </a:rPr>
              <a:t>ny</a:t>
            </a:r>
            <a:r>
              <a:rPr lang="en-US" dirty="0" smtClean="0">
                <a:latin typeface="Courier"/>
                <a:cs typeface="Courier"/>
              </a:rPr>
              <a:t>,</a:t>
            </a:r>
          </a:p>
          <a:p>
            <a:r>
              <a:rPr lang="en-US" dirty="0" smtClean="0">
                <a:latin typeface="Courier"/>
                <a:cs typeface="Courier"/>
              </a:rPr>
              <a:t>            </a:t>
            </a:r>
            <a:r>
              <a:rPr lang="en-US" dirty="0" err="1" smtClean="0">
                <a:latin typeface="Courier"/>
                <a:cs typeface="Courier"/>
              </a:rPr>
              <a:t>sim</a:t>
            </a:r>
            <a:r>
              <a:rPr lang="en-US" dirty="0" smtClean="0">
                <a:latin typeface="Courier"/>
                <a:cs typeface="Courier"/>
              </a:rPr>
              <a:t>-&gt;pressure);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Courier"/>
                <a:cs typeface="Courier"/>
              </a:rPr>
              <a:t>    }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Courier"/>
                <a:cs typeface="Courier"/>
              </a:rPr>
              <a:t>    return </a:t>
            </a:r>
            <a:r>
              <a:rPr lang="en-US" dirty="0" err="1" smtClean="0">
                <a:latin typeface="Courier"/>
                <a:cs typeface="Courier"/>
              </a:rPr>
              <a:t>h</a:t>
            </a:r>
            <a:r>
              <a:rPr lang="en-US" dirty="0" smtClean="0">
                <a:latin typeface="Courier"/>
                <a:cs typeface="Courier"/>
              </a:rPr>
              <a:t>;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Courier"/>
                <a:cs typeface="Courier"/>
              </a:rPr>
              <a:t>}</a:t>
            </a:r>
            <a:endParaRPr lang="en-US" b="1" dirty="0">
              <a:solidFill>
                <a:srgbClr val="0000FF"/>
              </a:solidFill>
              <a:latin typeface="Courier"/>
              <a:cs typeface="Courier"/>
            </a:endParaRPr>
          </a:p>
        </p:txBody>
      </p:sp>
      <p:pic>
        <p:nvPicPr>
          <p:cNvPr id="5" name="Picture 4" descr="Screen shot 2011-03-30 at 12.39.1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948" y="1697417"/>
            <a:ext cx="686748" cy="90721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6004439" y="1634378"/>
            <a:ext cx="1372496" cy="10874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n-US" dirty="0" err="1" smtClean="0"/>
              <a:t>SimData_t</a:t>
            </a:r>
            <a:endParaRPr lang="en-US" dirty="0" smtClean="0"/>
          </a:p>
          <a:p>
            <a:r>
              <a:rPr lang="en-US" sz="1400" dirty="0" smtClean="0"/>
              <a:t>    </a:t>
            </a:r>
            <a:r>
              <a:rPr lang="en-US" sz="1400" dirty="0" err="1" smtClean="0"/>
              <a:t>Nx</a:t>
            </a:r>
            <a:r>
              <a:rPr lang="en-US" sz="1400" dirty="0" smtClean="0"/>
              <a:t>=6</a:t>
            </a:r>
          </a:p>
          <a:p>
            <a:r>
              <a:rPr lang="en-US" sz="1400" dirty="0" smtClean="0"/>
              <a:t>    </a:t>
            </a:r>
            <a:r>
              <a:rPr lang="en-US" sz="1400" dirty="0" err="1" smtClean="0"/>
              <a:t>Ny</a:t>
            </a:r>
            <a:r>
              <a:rPr lang="en-US" sz="1400" dirty="0" smtClean="0"/>
              <a:t>=8</a:t>
            </a:r>
          </a:p>
          <a:p>
            <a:r>
              <a:rPr lang="en-US" sz="1400" dirty="0" smtClean="0"/>
              <a:t>    pressure</a:t>
            </a:r>
            <a:endParaRPr lang="en-US" sz="1400" dirty="0"/>
          </a:p>
        </p:txBody>
      </p:sp>
      <p:cxnSp>
        <p:nvCxnSpPr>
          <p:cNvPr id="7" name="Curved Connector 6"/>
          <p:cNvCxnSpPr/>
          <p:nvPr/>
        </p:nvCxnSpPr>
        <p:spPr bwMode="auto">
          <a:xfrm>
            <a:off x="7098427" y="2540006"/>
            <a:ext cx="880488" cy="1588"/>
          </a:xfrm>
          <a:prstGeom prst="curvedConnector3">
            <a:avLst>
              <a:gd name="adj1" fmla="val 50000"/>
            </a:avLst>
          </a:prstGeom>
          <a:ln>
            <a:headEnd type="none" w="lg"/>
            <a:tailEnd type="triangle" w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 bwMode="auto">
          <a:xfrm rot="10800000" flipV="1">
            <a:off x="7571544" y="1727481"/>
            <a:ext cx="1418811" cy="639999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arrow"/>
            <a:tailEnd type="arrow"/>
          </a:ln>
          <a:effectLst/>
        </p:spPr>
      </p:cxnSp>
      <p:sp>
        <p:nvSpPr>
          <p:cNvPr id="11" name="Right Brace 10"/>
          <p:cNvSpPr/>
          <p:nvPr/>
        </p:nvSpPr>
        <p:spPr bwMode="auto">
          <a:xfrm>
            <a:off x="6013607" y="3941816"/>
            <a:ext cx="304800" cy="1394031"/>
          </a:xfrm>
          <a:prstGeom prst="rightBrac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3" name="TextBox 12"/>
          <p:cNvSpPr txBox="1"/>
          <p:nvPr/>
        </p:nvSpPr>
        <p:spPr>
          <a:xfrm>
            <a:off x="6352701" y="4342415"/>
            <a:ext cx="239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Pass simulation buffer to </a:t>
            </a:r>
            <a:r>
              <a:rPr lang="en-US" dirty="0" err="1" smtClean="0"/>
              <a:t>Libsim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95551" y="1372372"/>
            <a:ext cx="2733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Simulation Buffer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5" grpId="0" animBg="1"/>
      <p:bldP spid="15" grpId="1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 bwMode="auto">
          <a:xfrm>
            <a:off x="4974838" y="4433216"/>
            <a:ext cx="3584962" cy="1587686"/>
          </a:xfrm>
          <a:prstGeom prst="roundRect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646688" y="4424106"/>
            <a:ext cx="4266692" cy="1587686"/>
          </a:xfrm>
          <a:prstGeom prst="roundRect">
            <a:avLst/>
          </a:prstGeom>
          <a:gradFill flip="none" rotWithShape="1">
            <a:gsLst>
              <a:gs pos="0">
                <a:srgbClr val="66006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609600" y="1461319"/>
            <a:ext cx="7950200" cy="290119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1400" b="1" dirty="0" smtClean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Supported Data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461318"/>
            <a:ext cx="6724037" cy="2901190"/>
          </a:xfrm>
        </p:spPr>
        <p:txBody>
          <a:bodyPr/>
          <a:lstStyle/>
          <a:p>
            <a:r>
              <a:rPr lang="en-US" dirty="0" smtClean="0"/>
              <a:t>Mesh Types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Structured meshes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Point meshes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CSG meshes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AMR meshes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Unstructured &amp; Polyhedral meshes</a:t>
            </a:r>
          </a:p>
          <a:p>
            <a:pPr marL="0" indent="0" eaLnBrk="0" hangingPunct="0">
              <a:spcBef>
                <a:spcPct val="0"/>
              </a:spcBef>
              <a:buClrTx/>
              <a:buNone/>
            </a:pPr>
            <a:endParaRPr lang="en-US" sz="1400" b="1" dirty="0" smtClean="0">
              <a:latin typeface="Arial" charset="0"/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913380" y="4424106"/>
            <a:ext cx="3919943" cy="151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Materials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400" kern="0" dirty="0" smtClean="0"/>
              <a:t>Species</a:t>
            </a:r>
          </a:p>
        </p:txBody>
      </p:sp>
      <p:pic>
        <p:nvPicPr>
          <p:cNvPr id="22" name="Picture 21" descr="curv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674" y="2380449"/>
            <a:ext cx="1086835" cy="102998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 descr="material.tif"/>
          <p:cNvPicPr>
            <a:picLocks noChangeAspect="1"/>
          </p:cNvPicPr>
          <p:nvPr/>
        </p:nvPicPr>
        <p:blipFill>
          <a:blip r:embed="rId4"/>
          <a:srcRect l="3206" t="14211" r="2565" b="9474"/>
          <a:stretch>
            <a:fillRect/>
          </a:stretch>
        </p:blipFill>
        <p:spPr>
          <a:xfrm>
            <a:off x="6939575" y="4691156"/>
            <a:ext cx="1352762" cy="103802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609599" y="4362509"/>
            <a:ext cx="3927833" cy="173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Variables</a:t>
            </a:r>
          </a:p>
          <a:p>
            <a:pPr marL="742950" lvl="1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Times" pitchFamily="18" charset="0"/>
              <a:buChar char="•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1 to N components</a:t>
            </a:r>
          </a:p>
          <a:p>
            <a:pPr marL="742950" lvl="1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Times" pitchFamily="18" charset="0"/>
              <a:buChar char="•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Zonal and Nodal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pic>
        <p:nvPicPr>
          <p:cNvPr id="20" name="Picture 19" descr="var_centering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414" y="5216817"/>
            <a:ext cx="1375293" cy="63340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7" descr="mesh_csg.tif"/>
          <p:cNvPicPr>
            <a:picLocks noChangeAspect="1"/>
          </p:cNvPicPr>
          <p:nvPr/>
        </p:nvPicPr>
        <p:blipFill>
          <a:blip r:embed="rId6"/>
          <a:srcRect l="14063" t="7171" r="8438" b="17928"/>
          <a:stretch>
            <a:fillRect/>
          </a:stretch>
        </p:blipFill>
        <p:spPr>
          <a:xfrm>
            <a:off x="7200207" y="3069248"/>
            <a:ext cx="984900" cy="93329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28" descr="Screen shot 2011-04-05 at 3.31.05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9575" y="1627032"/>
            <a:ext cx="1245532" cy="120198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 descr="Screen shot 2011-04-05 at 3.33.51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0053" y="1597310"/>
            <a:ext cx="1309390" cy="127435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 descr="mesh_amr.tif"/>
          <p:cNvPicPr>
            <a:picLocks noChangeAspect="1"/>
          </p:cNvPicPr>
          <p:nvPr/>
        </p:nvPicPr>
        <p:blipFill>
          <a:blip r:embed="rId9"/>
          <a:srcRect l="1055" t="2109" r="50977" b="2109"/>
          <a:stretch>
            <a:fillRect/>
          </a:stretch>
        </p:blipFill>
        <p:spPr>
          <a:xfrm>
            <a:off x="5711888" y="2220305"/>
            <a:ext cx="1089487" cy="108771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264872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Control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3062252" cy="4376358"/>
          </a:xfrm>
        </p:spPr>
        <p:txBody>
          <a:bodyPr>
            <a:normAutofit/>
          </a:bodyPr>
          <a:lstStyle/>
          <a:p>
            <a:r>
              <a:rPr lang="en-US" dirty="0" smtClean="0"/>
              <a:t>The simulation provides commands to which it will respond</a:t>
            </a:r>
          </a:p>
          <a:p>
            <a:r>
              <a:rPr lang="en-US" dirty="0" smtClean="0"/>
              <a:t>Commands generate user interface controls in Simulations Window</a:t>
            </a:r>
          </a:p>
        </p:txBody>
      </p:sp>
      <p:pic>
        <p:nvPicPr>
          <p:cNvPr id="6" name="Picture 5" descr="simwindow_v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852" y="1904920"/>
            <a:ext cx="5105978" cy="3800887"/>
          </a:xfrm>
          <a:prstGeom prst="rect">
            <a:avLst/>
          </a:prstGeom>
        </p:spPr>
      </p:pic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221738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User Interfaces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2657"/>
            <a:ext cx="5041869" cy="1253272"/>
          </a:xfrm>
        </p:spPr>
        <p:txBody>
          <a:bodyPr>
            <a:normAutofit/>
          </a:bodyPr>
          <a:lstStyle/>
          <a:p>
            <a:r>
              <a:rPr lang="en-US" dirty="0" smtClean="0"/>
              <a:t>Simulation can provide UI description for more advanced computational steering</a:t>
            </a:r>
          </a:p>
        </p:txBody>
      </p:sp>
      <p:pic>
        <p:nvPicPr>
          <p:cNvPr id="4" name="Picture 3" descr="simui.jpg"/>
          <p:cNvPicPr>
            <a:picLocks noChangeAspect="1"/>
          </p:cNvPicPr>
          <p:nvPr/>
        </p:nvPicPr>
        <p:blipFill>
          <a:blip r:embed="rId3"/>
          <a:srcRect l="62969" b="7917"/>
          <a:stretch>
            <a:fillRect/>
          </a:stretch>
        </p:blipFill>
        <p:spPr>
          <a:xfrm>
            <a:off x="5651468" y="1200896"/>
            <a:ext cx="3034178" cy="4616305"/>
          </a:xfrm>
          <a:prstGeom prst="rect">
            <a:avLst/>
          </a:prstGeom>
        </p:spPr>
      </p:pic>
      <p:pic>
        <p:nvPicPr>
          <p:cNvPr id="5" name="Picture 4" descr="mandelbrot.jpg"/>
          <p:cNvPicPr>
            <a:picLocks noChangeAspect="1"/>
          </p:cNvPicPr>
          <p:nvPr/>
        </p:nvPicPr>
        <p:blipFill>
          <a:blip r:embed="rId4"/>
          <a:srcRect l="19856" r="46933" b="51630"/>
          <a:stretch>
            <a:fillRect/>
          </a:stretch>
        </p:blipFill>
        <p:spPr>
          <a:xfrm>
            <a:off x="1439242" y="2625929"/>
            <a:ext cx="3671667" cy="336537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6401568" y="3983964"/>
            <a:ext cx="1823167" cy="1833237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Straight Connector 7"/>
          <p:cNvCxnSpPr>
            <a:stCxn id="6" idx="2"/>
          </p:cNvCxnSpPr>
          <p:nvPr/>
        </p:nvCxnSpPr>
        <p:spPr bwMode="auto">
          <a:xfrm rot="10800000">
            <a:off x="4394036" y="4308619"/>
            <a:ext cx="2007532" cy="59196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Libsim</a:t>
            </a:r>
            <a:r>
              <a:rPr lang="en-US" dirty="0" smtClean="0"/>
              <a:t> in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</a:t>
            </a:r>
            <a:r>
              <a:rPr lang="en-US" dirty="0"/>
              <a:t>conducted our experiments on a 216 node </a:t>
            </a:r>
            <a:r>
              <a:rPr lang="en-US" dirty="0" smtClean="0"/>
              <a:t>visualization cluster</a:t>
            </a:r>
          </a:p>
          <a:p>
            <a:pPr lvl="1"/>
            <a:r>
              <a:rPr lang="en-US" sz="2000" dirty="0" smtClean="0"/>
              <a:t>Two</a:t>
            </a:r>
            <a:r>
              <a:rPr lang="en-US" sz="2000" dirty="0"/>
              <a:t>, 6 core 2.8GHz Intel Xeon 5660 processors</a:t>
            </a:r>
          </a:p>
          <a:p>
            <a:pPr lvl="1"/>
            <a:r>
              <a:rPr lang="en-US" sz="2000" dirty="0" smtClean="0"/>
              <a:t>96Gb </a:t>
            </a:r>
            <a:r>
              <a:rPr lang="en-US" sz="2000" dirty="0"/>
              <a:t>of memory per </a:t>
            </a:r>
            <a:r>
              <a:rPr lang="en-US" sz="2000" dirty="0" smtClean="0"/>
              <a:t>node</a:t>
            </a:r>
          </a:p>
          <a:p>
            <a:pPr lvl="1"/>
            <a:r>
              <a:rPr lang="en-US" sz="2000" dirty="0" err="1" smtClean="0"/>
              <a:t>InfiniBand</a:t>
            </a:r>
            <a:r>
              <a:rPr lang="en-US" sz="2000" dirty="0"/>
              <a:t>QDR high-speed </a:t>
            </a:r>
            <a:r>
              <a:rPr lang="en-US" sz="2000" dirty="0" smtClean="0"/>
              <a:t>interconnect</a:t>
            </a:r>
          </a:p>
          <a:p>
            <a:pPr lvl="1"/>
            <a:r>
              <a:rPr lang="en-US" sz="2000" dirty="0" err="1" smtClean="0"/>
              <a:t>Lustre</a:t>
            </a:r>
            <a:r>
              <a:rPr lang="en-US" sz="2000" dirty="0" smtClean="0"/>
              <a:t> parallel file system</a:t>
            </a:r>
          </a:p>
          <a:p>
            <a:r>
              <a:rPr lang="en-US" dirty="0" smtClean="0"/>
              <a:t>We measured the impact of </a:t>
            </a:r>
            <a:r>
              <a:rPr lang="en-US" dirty="0" err="1" smtClean="0"/>
              <a:t>Libsim</a:t>
            </a:r>
            <a:r>
              <a:rPr lang="en-US" dirty="0" smtClean="0"/>
              <a:t> on a simulation’s main loop, without connecting to </a:t>
            </a:r>
            <a:r>
              <a:rPr lang="en-US" dirty="0" err="1" smtClean="0"/>
              <a:t>VisIt</a:t>
            </a:r>
            <a:endParaRPr lang="en-US" dirty="0" smtClean="0"/>
          </a:p>
          <a:p>
            <a:r>
              <a:rPr lang="en-US" dirty="0" smtClean="0"/>
              <a:t>We measured memory usage after loading </a:t>
            </a:r>
            <a:r>
              <a:rPr lang="en-US" dirty="0" err="1" smtClean="0"/>
              <a:t>VisIt</a:t>
            </a:r>
            <a:endParaRPr lang="en-US" dirty="0" smtClean="0"/>
          </a:p>
          <a:p>
            <a:r>
              <a:rPr lang="en-US" dirty="0" smtClean="0"/>
              <a:t>We instrumented GADGET-2, a popular cosmology code, with </a:t>
            </a:r>
            <a:r>
              <a:rPr lang="en-US" dirty="0" err="1" smtClean="0"/>
              <a:t>Libsim</a:t>
            </a:r>
            <a:r>
              <a:rPr lang="en-US" dirty="0" smtClean="0"/>
              <a:t> and measured performance</a:t>
            </a:r>
            <a:endParaRPr lang="en-US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30704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the Main Loop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Measure cost of calling </a:t>
            </a:r>
            <a:r>
              <a:rPr lang="en-US" dirty="0" err="1" smtClean="0"/>
              <a:t>Libsim</a:t>
            </a:r>
            <a:r>
              <a:rPr lang="en-US" dirty="0" smtClean="0"/>
              <a:t> in the main loop</a:t>
            </a:r>
          </a:p>
          <a:p>
            <a:r>
              <a:rPr lang="en-US" dirty="0" smtClean="0"/>
              <a:t>Instrumenting the main loop for a parallel simulation requires calling </a:t>
            </a:r>
            <a:r>
              <a:rPr lang="en-US" i="1" dirty="0" err="1" smtClean="0"/>
              <a:t>VisItDetectInput</a:t>
            </a:r>
            <a:r>
              <a:rPr lang="en-US" dirty="0" smtClean="0"/>
              <a:t> and </a:t>
            </a:r>
            <a:r>
              <a:rPr lang="en-US" i="1" dirty="0" err="1" smtClean="0"/>
              <a:t>MPI_Bcast</a:t>
            </a:r>
            <a:endParaRPr lang="en-US" i="1" dirty="0"/>
          </a:p>
          <a:p>
            <a:pPr lvl="1"/>
            <a:r>
              <a:rPr lang="en-US" dirty="0"/>
              <a:t>W</a:t>
            </a:r>
            <a:r>
              <a:rPr lang="en-US" dirty="0" smtClean="0"/>
              <a:t>e timed how long it took to call both using 512 cores</a:t>
            </a:r>
          </a:p>
          <a:p>
            <a:pPr lvl="1"/>
            <a:r>
              <a:rPr lang="en-US" dirty="0" smtClean="0"/>
              <a:t>10K main loop iterations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115975996"/>
              </p:ext>
            </p:extLst>
          </p:nvPr>
        </p:nvGraphicFramePr>
        <p:xfrm>
          <a:off x="609600" y="4536043"/>
          <a:ext cx="7950200" cy="1432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606"/>
                <a:gridCol w="2273169"/>
                <a:gridCol w="1478677"/>
                <a:gridCol w="292374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Cores</a:t>
                      </a:r>
                      <a:endParaRPr lang="en-US" sz="18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VisItDetectInput</a:t>
                      </a:r>
                      <a:r>
                        <a:rPr lang="en-US" sz="1800" dirty="0" smtClean="0"/>
                        <a:t> overhead</a:t>
                      </a:r>
                      <a:endParaRPr lang="en-US" sz="18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MPI_Bcast</a:t>
                      </a:r>
                      <a:r>
                        <a:rPr lang="en-US" sz="1800" dirty="0" smtClean="0"/>
                        <a:t> overhead</a:t>
                      </a:r>
                      <a:endParaRPr lang="en-US" sz="18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Overhead loading </a:t>
                      </a:r>
                      <a:r>
                        <a:rPr lang="en-US" sz="1800" dirty="0" err="1" smtClean="0"/>
                        <a:t>VisIt</a:t>
                      </a:r>
                      <a:r>
                        <a:rPr lang="en-US" sz="1800" baseline="0" dirty="0" smtClean="0"/>
                        <a:t> runtime</a:t>
                      </a:r>
                    </a:p>
                    <a:p>
                      <a:r>
                        <a:rPr lang="en-US" sz="1800" baseline="0" dirty="0" smtClean="0"/>
                        <a:t>libraries</a:t>
                      </a:r>
                      <a:endParaRPr lang="en-US" sz="18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512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2μ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el-GR" sz="2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1s</a:t>
                      </a:r>
                      <a:r>
                        <a:rPr lang="en-US" sz="2800" baseline="0" dirty="0" smtClean="0"/>
                        <a:t> (1 time cost)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173829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Memory Usage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Measure memory used before and after </a:t>
            </a:r>
            <a:r>
              <a:rPr lang="en-US" dirty="0" err="1" smtClean="0"/>
              <a:t>VisIt</a:t>
            </a:r>
            <a:r>
              <a:rPr lang="en-US" dirty="0" smtClean="0"/>
              <a:t> is connected</a:t>
            </a:r>
          </a:p>
          <a:p>
            <a:r>
              <a:rPr lang="en-US" dirty="0" smtClean="0"/>
              <a:t>Measured our </a:t>
            </a:r>
            <a:r>
              <a:rPr lang="en-US" dirty="0" err="1" smtClean="0"/>
              <a:t>updateplots</a:t>
            </a:r>
            <a:r>
              <a:rPr lang="en-US" dirty="0" smtClean="0"/>
              <a:t> example program</a:t>
            </a:r>
          </a:p>
          <a:p>
            <a:r>
              <a:rPr lang="en-US" dirty="0" smtClean="0"/>
              <a:t>Read values from /proc/&lt;</a:t>
            </a:r>
            <a:r>
              <a:rPr lang="en-US" dirty="0" err="1" smtClean="0"/>
              <a:t>pid</a:t>
            </a:r>
            <a:r>
              <a:rPr lang="en-US" dirty="0" smtClean="0"/>
              <a:t>&gt;/</a:t>
            </a:r>
            <a:r>
              <a:rPr lang="en-US" dirty="0" err="1" smtClean="0"/>
              <a:t>smaps</a:t>
            </a:r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115975996"/>
              </p:ext>
            </p:extLst>
          </p:nvPr>
        </p:nvGraphicFramePr>
        <p:xfrm>
          <a:off x="609600" y="3934863"/>
          <a:ext cx="7815371" cy="1731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412"/>
                <a:gridCol w="2340840"/>
                <a:gridCol w="2299119"/>
              </a:tblGrid>
              <a:tr h="42506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Event</a:t>
                      </a:r>
                      <a:endParaRPr lang="en-US" sz="18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Size</a:t>
                      </a:r>
                      <a:endParaRPr lang="en-US" sz="18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Resident Set</a:t>
                      </a:r>
                      <a:r>
                        <a:rPr lang="en-US" sz="1800" baseline="0" dirty="0" smtClean="0"/>
                        <a:t> Size</a:t>
                      </a:r>
                      <a:endParaRPr lang="en-US" sz="18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5415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Simulation</a:t>
                      </a:r>
                      <a:r>
                        <a:rPr lang="en-US" sz="2000" baseline="0" dirty="0" smtClean="0"/>
                        <a:t> startup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8.75 Mb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512 Kb</a:t>
                      </a:r>
                      <a:endParaRPr lang="en-US" sz="2000" dirty="0"/>
                    </a:p>
                  </a:txBody>
                  <a:tcPr/>
                </a:tc>
              </a:tr>
              <a:tr h="45650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After </a:t>
                      </a:r>
                      <a:r>
                        <a:rPr lang="en-US" sz="2000" dirty="0" err="1" smtClean="0"/>
                        <a:t>Libsim</a:t>
                      </a:r>
                      <a:r>
                        <a:rPr lang="en-US" sz="2000" dirty="0" smtClean="0"/>
                        <a:t> Initialization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8.75 Mb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614 Kb</a:t>
                      </a:r>
                      <a:endParaRPr lang="en-US" sz="2000" dirty="0"/>
                    </a:p>
                  </a:txBody>
                  <a:tcPr/>
                </a:tc>
              </a:tr>
              <a:tr h="34434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After Loading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VisIt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222 Mb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smtClean="0"/>
                        <a:t>43.5 Mb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173829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GADGET-2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GADGET-2, </a:t>
            </a:r>
            <a:r>
              <a:rPr lang="en-US" dirty="0"/>
              <a:t>a distributed-memory parallel code for </a:t>
            </a:r>
            <a:r>
              <a:rPr lang="en-US" dirty="0" smtClean="0"/>
              <a:t>cosmological simulations </a:t>
            </a:r>
            <a:r>
              <a:rPr lang="en-US" dirty="0"/>
              <a:t>of structure </a:t>
            </a:r>
            <a:r>
              <a:rPr lang="en-US" dirty="0" smtClean="0"/>
              <a:t>formation</a:t>
            </a:r>
          </a:p>
          <a:p>
            <a:r>
              <a:rPr lang="en-US" dirty="0" smtClean="0"/>
              <a:t>We measured </a:t>
            </a:r>
            <a:r>
              <a:rPr lang="en-US" dirty="0"/>
              <a:t>in situ performance versus I/O </a:t>
            </a:r>
            <a:r>
              <a:rPr lang="en-US" dirty="0" smtClean="0"/>
              <a:t>performance at 3 levels of concurrency</a:t>
            </a:r>
          </a:p>
          <a:p>
            <a:pPr lvl="1"/>
            <a:r>
              <a:rPr lang="en-US" dirty="0" smtClean="0"/>
              <a:t>Render 2048*2048 pixel image</a:t>
            </a:r>
          </a:p>
          <a:p>
            <a:pPr lvl="1"/>
            <a:r>
              <a:rPr lang="en-US" dirty="0" smtClean="0"/>
              <a:t>Collective I/O and file-per-process I/O</a:t>
            </a:r>
          </a:p>
          <a:p>
            <a:pPr lvl="1"/>
            <a:r>
              <a:rPr lang="en-US" dirty="0" smtClean="0"/>
              <a:t>16 million particles and 100 million particles</a:t>
            </a:r>
          </a:p>
          <a:p>
            <a:r>
              <a:rPr lang="en-US" dirty="0" smtClean="0"/>
              <a:t>Results show that in situ using a fully featured visualization system can provide performance advantages over I/O</a:t>
            </a:r>
          </a:p>
          <a:p>
            <a:pPr lvl="1"/>
            <a:r>
              <a:rPr lang="en-US" dirty="0" smtClean="0"/>
              <a:t>We relied on </a:t>
            </a:r>
            <a:r>
              <a:rPr lang="en-US" dirty="0" err="1" smtClean="0"/>
              <a:t>VisIt’s</a:t>
            </a:r>
            <a:r>
              <a:rPr lang="en-US" dirty="0" smtClean="0"/>
              <a:t> ability to scale </a:t>
            </a:r>
            <a:r>
              <a:rPr lang="en-US" i="1" dirty="0" smtClean="0"/>
              <a:t>(runs up to 65,356 cores have been demonstrated)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160077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Libsim</a:t>
            </a:r>
            <a:r>
              <a:rPr lang="en-US" dirty="0" smtClean="0"/>
              <a:t>/GADGET-2 Timing 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4287776806"/>
              </p:ext>
            </p:extLst>
          </p:nvPr>
        </p:nvGraphicFramePr>
        <p:xfrm>
          <a:off x="727053" y="1543770"/>
          <a:ext cx="4510527" cy="1432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3509"/>
                <a:gridCol w="1503509"/>
                <a:gridCol w="1503509"/>
              </a:tblGrid>
              <a:tr h="39586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16M particles</a:t>
                      </a: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32 cores</a:t>
                      </a:r>
                    </a:p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256 cores</a:t>
                      </a:r>
                    </a:p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650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I/O 1 file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2.76s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4.72s</a:t>
                      </a:r>
                      <a:endParaRPr lang="en-US" sz="1400" dirty="0"/>
                    </a:p>
                  </a:txBody>
                  <a:tcPr/>
                </a:tc>
              </a:tr>
              <a:tr h="2650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I/O N files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0.74s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0.31s</a:t>
                      </a:r>
                      <a:endParaRPr lang="en-US" sz="1400" dirty="0"/>
                    </a:p>
                  </a:txBody>
                  <a:tcPr/>
                </a:tc>
              </a:tr>
              <a:tr h="2650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</a:t>
                      </a:r>
                      <a:r>
                        <a:rPr lang="en-US" sz="1400" baseline="0" dirty="0" smtClean="0"/>
                        <a:t> situ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0.77s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0.34s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1294165281"/>
              </p:ext>
            </p:extLst>
          </p:nvPr>
        </p:nvGraphicFramePr>
        <p:xfrm>
          <a:off x="727053" y="3113811"/>
          <a:ext cx="6014036" cy="1432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3509"/>
                <a:gridCol w="1503509"/>
                <a:gridCol w="1503509"/>
                <a:gridCol w="1503509"/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100M</a:t>
                      </a:r>
                      <a:r>
                        <a:rPr lang="en-US" sz="1400" baseline="0" dirty="0" smtClean="0"/>
                        <a:t> particles</a:t>
                      </a: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32 cores</a:t>
                      </a:r>
                    </a:p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256 cores</a:t>
                      </a:r>
                    </a:p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512 cores</a:t>
                      </a:r>
                    </a:p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650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I/O 1 file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24.45s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26.7s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25.27s</a:t>
                      </a:r>
                      <a:endParaRPr lang="en-US" sz="1400" dirty="0"/>
                    </a:p>
                  </a:txBody>
                  <a:tcPr/>
                </a:tc>
              </a:tr>
              <a:tr h="2650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I/O N files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0.69s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1.43s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2.29s</a:t>
                      </a:r>
                      <a:endParaRPr lang="en-US" sz="1400" dirty="0"/>
                    </a:p>
                  </a:txBody>
                  <a:tcPr/>
                </a:tc>
              </a:tr>
              <a:tr h="2650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</a:t>
                      </a:r>
                      <a:r>
                        <a:rPr lang="en-US" sz="1400" baseline="0" dirty="0" smtClean="0"/>
                        <a:t> situ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1.70s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0.46s</a:t>
                      </a:r>
                      <a:endParaRPr lang="en-US" sz="1400" dirty="0"/>
                    </a:p>
                  </a:txBody>
                  <a:tcPr>
                    <a:solidFill>
                      <a:srgbClr val="ECF5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0.64s</a:t>
                      </a:r>
                      <a:endParaRPr lang="en-US" sz="1400" dirty="0"/>
                    </a:p>
                  </a:txBody>
                  <a:tcPr>
                    <a:solidFill>
                      <a:srgbClr val="ECF5F6"/>
                    </a:solidFill>
                  </a:tcPr>
                </a:tc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09599" y="5187830"/>
            <a:ext cx="8107219" cy="108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Wingdings" pitchFamily="2" charset="2"/>
              <a:buChar char="§"/>
            </a:pPr>
            <a:r>
              <a:rPr lang="en-US" sz="2000" kern="0" dirty="0" smtClean="0"/>
              <a:t>In situ competitive or faster than single file I/O with increasing cores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Wingdings" pitchFamily="2" charset="2"/>
              <a:buChar char="§"/>
              <a:defRPr/>
            </a:pPr>
            <a:r>
              <a:rPr lang="en-US" sz="2000" kern="0" dirty="0" smtClean="0"/>
              <a:t>It should be possible to do several in situ operations in the time needed for I/O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000" kern="0" dirty="0" smtClean="0"/>
              <a:t>Time savings compared to simulation followed by post processing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7053" y="4546370"/>
            <a:ext cx="4510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200" dirty="0" smtClean="0"/>
              <a:t> I/O results are the average of 5 runs per test case</a:t>
            </a:r>
          </a:p>
          <a:p>
            <a:pPr>
              <a:buFont typeface="Arial"/>
              <a:buChar char="•"/>
            </a:pPr>
            <a:r>
              <a:rPr lang="en-US" sz="1200" dirty="0" smtClean="0"/>
              <a:t> In Situ results are averaged from timing logs for multiple cores</a:t>
            </a:r>
            <a:endParaRPr lang="en-US" sz="1200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136710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VisIt Connected Interactively to GADGET-2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4666" y="1389543"/>
            <a:ext cx="5985609" cy="4724400"/>
          </a:xfrm>
        </p:spPr>
      </p:pic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284659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For </a:t>
            </a:r>
            <a:r>
              <a:rPr lang="en-US" dirty="0"/>
              <a:t>U</a:t>
            </a:r>
            <a:r>
              <a:rPr lang="en-US" dirty="0" smtClean="0"/>
              <a:t>sing In Situ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4221268" cy="441938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I/O in supercomputers has not kept pace with compute power</a:t>
            </a:r>
          </a:p>
          <a:p>
            <a:r>
              <a:rPr lang="en-US" dirty="0" smtClean="0"/>
              <a:t>Some applications report 90% of time spent in I/O </a:t>
            </a:r>
            <a:r>
              <a:rPr lang="en-US" sz="1600" i="1" dirty="0" smtClean="0"/>
              <a:t>[</a:t>
            </a:r>
            <a:r>
              <a:rPr lang="en-US" sz="1600" i="1" dirty="0" err="1" smtClean="0"/>
              <a:t>Peterka</a:t>
            </a:r>
            <a:r>
              <a:rPr lang="en-US" sz="1600" i="1" dirty="0" smtClean="0"/>
              <a:t> et al.]</a:t>
            </a:r>
            <a:endParaRPr lang="en-US" i="1" dirty="0" smtClean="0"/>
          </a:p>
          <a:p>
            <a:r>
              <a:rPr lang="en-US" dirty="0" smtClean="0"/>
              <a:t>Post processing simulation files requires write then read, paying for I/O twice in different application</a:t>
            </a:r>
          </a:p>
          <a:p>
            <a:r>
              <a:rPr lang="en-US" dirty="0" smtClean="0"/>
              <a:t>In Situ may let us avoid some I/O</a:t>
            </a:r>
          </a:p>
          <a:p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3349732741"/>
              </p:ext>
            </p:extLst>
          </p:nvPr>
        </p:nvGraphicFramePr>
        <p:xfrm>
          <a:off x="4830868" y="1427628"/>
          <a:ext cx="3905732" cy="4668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254"/>
                <a:gridCol w="795612"/>
                <a:gridCol w="846667"/>
                <a:gridCol w="1106199"/>
              </a:tblGrid>
              <a:tr h="528135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Machine</a:t>
                      </a:r>
                      <a:endParaRPr lang="en-US" sz="105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Year</a:t>
                      </a:r>
                      <a:endParaRPr lang="en-US" sz="105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Writable FLOPS</a:t>
                      </a:r>
                      <a:endParaRPr lang="en-US" sz="105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Whole-System Checkpoint</a:t>
                      </a:r>
                      <a:endParaRPr lang="en-US" sz="105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13476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ASCI Red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1997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0.075%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smtClean="0"/>
                        <a:t>300 </a:t>
                      </a:r>
                      <a:r>
                        <a:rPr lang="es-ES" sz="1400" dirty="0" err="1" smtClean="0"/>
                        <a:t>sec</a:t>
                      </a:r>
                      <a:endParaRPr lang="es-ES" sz="1400" dirty="0" smtClean="0"/>
                    </a:p>
                    <a:p>
                      <a:endParaRPr lang="en-US" sz="1400" dirty="0"/>
                    </a:p>
                  </a:txBody>
                  <a:tcPr/>
                </a:tc>
              </a:tr>
              <a:tr h="4134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ASCI Blue Pacific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1998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0.041%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400 sec</a:t>
                      </a:r>
                    </a:p>
                  </a:txBody>
                  <a:tcPr/>
                </a:tc>
              </a:tr>
              <a:tr h="4134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ASCI White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2001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0.026%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480 sec</a:t>
                      </a:r>
                    </a:p>
                  </a:txBody>
                  <a:tcPr/>
                </a:tc>
              </a:tr>
              <a:tr h="4134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ASCI Red Storm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2005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0.035%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660 sec</a:t>
                      </a:r>
                    </a:p>
                  </a:txBody>
                  <a:tcPr/>
                </a:tc>
              </a:tr>
              <a:tr h="413476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ASCI Purple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2005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0.025%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500 sec</a:t>
                      </a:r>
                    </a:p>
                  </a:txBody>
                  <a:tcPr/>
                </a:tc>
              </a:tr>
              <a:tr h="413476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NCCS XT4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2007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0.004%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1400 sec</a:t>
                      </a:r>
                    </a:p>
                  </a:txBody>
                  <a:tcPr/>
                </a:tc>
              </a:tr>
              <a:tr h="413476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Roadrunner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2008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0.005%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 smtClean="0"/>
                        <a:t>480 sec</a:t>
                      </a:r>
                    </a:p>
                  </a:txBody>
                  <a:tcPr/>
                </a:tc>
              </a:tr>
              <a:tr h="413476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NCCS XT5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2008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0.005%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1250 sec</a:t>
                      </a:r>
                    </a:p>
                  </a:txBody>
                  <a:tcPr/>
                </a:tc>
              </a:tr>
              <a:tr h="4134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ASC Sequoia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2012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800" baseline="0" dirty="0" smtClean="0"/>
                        <a:t>(planned)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0.001%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3200 sec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345755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3962400" cy="4724400"/>
          </a:xfrm>
        </p:spPr>
        <p:txBody>
          <a:bodyPr/>
          <a:lstStyle/>
          <a:p>
            <a:r>
              <a:rPr lang="en-US" dirty="0" smtClean="0"/>
              <a:t>We have recently instrumented additional simulations to investigate </a:t>
            </a:r>
            <a:r>
              <a:rPr lang="en-US" dirty="0" err="1" smtClean="0"/>
              <a:t>Libsim’s</a:t>
            </a:r>
            <a:r>
              <a:rPr lang="en-US" dirty="0" smtClean="0"/>
              <a:t> scaling properties on a Cray XE6 using up to 4224 cores</a:t>
            </a:r>
          </a:p>
          <a:p>
            <a:r>
              <a:rPr lang="en-US" dirty="0" smtClean="0"/>
              <a:t>We identified and corrected a performance bottleneck in </a:t>
            </a:r>
            <a:r>
              <a:rPr lang="en-US" dirty="0" err="1" smtClean="0"/>
              <a:t>Libsim’s</a:t>
            </a:r>
            <a:r>
              <a:rPr lang="en-US" dirty="0" smtClean="0"/>
              <a:t> environment detection functions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1497" y="1515750"/>
            <a:ext cx="3428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Time to Detect Environment</a:t>
            </a:r>
            <a:endParaRPr lang="en-US" b="1" dirty="0"/>
          </a:p>
        </p:txBody>
      </p:sp>
      <p:graphicFrame>
        <p:nvGraphicFramePr>
          <p:cNvPr id="8" name="Chart 7"/>
          <p:cNvGraphicFramePr/>
          <p:nvPr/>
        </p:nvGraphicFramePr>
        <p:xfrm>
          <a:off x="4572001" y="1885082"/>
          <a:ext cx="39878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77462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3962400" cy="4724400"/>
          </a:xfrm>
        </p:spPr>
        <p:txBody>
          <a:bodyPr/>
          <a:lstStyle/>
          <a:p>
            <a:r>
              <a:rPr lang="en-US" dirty="0" smtClean="0"/>
              <a:t>Simulation was run on 11, 22, 44, 88 and 176 nodes (24 cores/node)</a:t>
            </a:r>
          </a:p>
          <a:p>
            <a:r>
              <a:rPr lang="en-US" dirty="0" smtClean="0"/>
              <a:t>Each MPI task had a 512x512x100 block of data to </a:t>
            </a:r>
            <a:r>
              <a:rPr lang="en-US" dirty="0" err="1" smtClean="0"/>
              <a:t>isocontour</a:t>
            </a:r>
            <a:r>
              <a:rPr lang="en-US" dirty="0" smtClean="0"/>
              <a:t> at 10 different thresholds</a:t>
            </a:r>
          </a:p>
          <a:p>
            <a:r>
              <a:rPr lang="en-US" dirty="0" smtClean="0"/>
              <a:t>Parallel I/O to disk was done with netCDF-4, in files of size 27, 55, 110, 221, and 442 </a:t>
            </a:r>
            <a:r>
              <a:rPr lang="en-US" dirty="0" err="1" smtClean="0"/>
              <a:t>Gb</a:t>
            </a:r>
            <a:r>
              <a:rPr lang="en-US" dirty="0" smtClean="0"/>
              <a:t> per iteration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1497" y="1515750"/>
            <a:ext cx="3428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Time per iteration</a:t>
            </a:r>
            <a:endParaRPr lang="en-US" b="1" dirty="0"/>
          </a:p>
        </p:txBody>
      </p:sp>
      <p:graphicFrame>
        <p:nvGraphicFramePr>
          <p:cNvPr id="8" name="Chart 7"/>
          <p:cNvGraphicFramePr/>
          <p:nvPr/>
        </p:nvGraphicFramePr>
        <p:xfrm>
          <a:off x="4572001" y="1885082"/>
          <a:ext cx="39878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77462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950200" cy="4570947"/>
          </a:xfrm>
        </p:spPr>
        <p:txBody>
          <a:bodyPr>
            <a:normAutofit/>
          </a:bodyPr>
          <a:lstStyle/>
          <a:p>
            <a:r>
              <a:rPr lang="en-US" dirty="0" smtClean="0"/>
              <a:t>We completed a Python language binding to </a:t>
            </a:r>
            <a:r>
              <a:rPr lang="en-US" dirty="0" err="1" smtClean="0"/>
              <a:t>Libsim</a:t>
            </a:r>
            <a:r>
              <a:rPr lang="en-US" dirty="0" smtClean="0"/>
              <a:t> using SWIG</a:t>
            </a:r>
          </a:p>
          <a:p>
            <a:pPr lvl="1"/>
            <a:r>
              <a:rPr lang="en-US" dirty="0" smtClean="0"/>
              <a:t>Demonstrates that our choice to provide a pure C API for </a:t>
            </a:r>
            <a:r>
              <a:rPr lang="en-US" dirty="0" err="1" smtClean="0"/>
              <a:t>Libsim</a:t>
            </a:r>
            <a:r>
              <a:rPr lang="en-US" dirty="0" smtClean="0"/>
              <a:t> simplifies generation of language bindings</a:t>
            </a:r>
          </a:p>
          <a:p>
            <a:pPr lvl="1"/>
            <a:r>
              <a:rPr lang="en-US" dirty="0" smtClean="0"/>
              <a:t>Functions that accept a callback function pointer do require some special care and we are thinking of ways to mitigate</a:t>
            </a: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262141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of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950200" cy="4724400"/>
          </a:xfrm>
        </p:spPr>
        <p:txBody>
          <a:bodyPr/>
          <a:lstStyle/>
          <a:p>
            <a:r>
              <a:rPr lang="en-US" dirty="0" smtClean="0"/>
              <a:t>Memory intensive</a:t>
            </a:r>
          </a:p>
          <a:p>
            <a:pPr lvl="1"/>
            <a:r>
              <a:rPr lang="en-US" dirty="0" smtClean="0"/>
              <a:t>Runtime library cost is larger than with static-linking since we use the whole feature set</a:t>
            </a:r>
          </a:p>
          <a:p>
            <a:pPr lvl="1"/>
            <a:r>
              <a:rPr lang="en-US" dirty="0" smtClean="0"/>
              <a:t>Filters may use intermediate memory</a:t>
            </a:r>
          </a:p>
          <a:p>
            <a:pPr lvl="1"/>
            <a:r>
              <a:rPr lang="en-US" dirty="0" smtClean="0"/>
              <a:t>Zero-copy is not fully implemented</a:t>
            </a:r>
          </a:p>
          <a:p>
            <a:r>
              <a:rPr lang="en-US" dirty="0" smtClean="0"/>
              <a:t>We currently require an interactive session though with some changes we could avoid this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 additional functions for setting up visualization so in situ processing can be less user-driven</a:t>
            </a:r>
          </a:p>
          <a:p>
            <a:r>
              <a:rPr lang="en-US" dirty="0"/>
              <a:t>F</a:t>
            </a:r>
            <a:r>
              <a:rPr lang="en-US" dirty="0" smtClean="0"/>
              <a:t>urther </a:t>
            </a:r>
            <a:r>
              <a:rPr lang="en-US" dirty="0"/>
              <a:t>limit resources consumed by </a:t>
            </a:r>
            <a:r>
              <a:rPr lang="en-US" dirty="0" smtClean="0"/>
              <a:t>the VisIt </a:t>
            </a:r>
            <a:r>
              <a:rPr lang="en-US" dirty="0"/>
              <a:t>runtime libraries in order to lessen the impact that </a:t>
            </a:r>
            <a:r>
              <a:rPr lang="en-US" dirty="0" smtClean="0"/>
              <a:t>in situ </a:t>
            </a:r>
            <a:r>
              <a:rPr lang="en-US" dirty="0"/>
              <a:t>analysis has on the simulation</a:t>
            </a:r>
            <a:endParaRPr lang="en-US" dirty="0" smtClean="0"/>
          </a:p>
          <a:p>
            <a:r>
              <a:rPr lang="en-US" dirty="0" smtClean="0"/>
              <a:t>Characterize performance costs of using shared libraries on larger scale runs</a:t>
            </a:r>
            <a:endParaRPr lang="en-US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264872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</a:t>
            </a:r>
            <a:r>
              <a:rPr lang="en-US" dirty="0"/>
              <a:t>have implemented </a:t>
            </a:r>
            <a:r>
              <a:rPr lang="en-US" dirty="0" err="1"/>
              <a:t>Libsim</a:t>
            </a:r>
            <a:r>
              <a:rPr lang="en-US" dirty="0"/>
              <a:t>, an easy </a:t>
            </a:r>
            <a:r>
              <a:rPr lang="en-US" dirty="0" smtClean="0"/>
              <a:t>to use </a:t>
            </a:r>
            <a:r>
              <a:rPr lang="en-US" dirty="0"/>
              <a:t>library that enables in situ </a:t>
            </a:r>
            <a:r>
              <a:rPr lang="en-US" dirty="0" smtClean="0"/>
              <a:t>computations</a:t>
            </a:r>
          </a:p>
          <a:p>
            <a:pPr lvl="1"/>
            <a:r>
              <a:rPr lang="en-US" dirty="0" smtClean="0"/>
              <a:t>Provides access to a fully featured, parallel visualization and analysis tool that excels at scale</a:t>
            </a:r>
          </a:p>
          <a:p>
            <a:pPr lvl="1"/>
            <a:r>
              <a:rPr lang="en-US" dirty="0" smtClean="0"/>
              <a:t>Minimizes </a:t>
            </a:r>
            <a:r>
              <a:rPr lang="en-US" dirty="0"/>
              <a:t>impact to simulation </a:t>
            </a:r>
            <a:r>
              <a:rPr lang="en-US" dirty="0" smtClean="0"/>
              <a:t>performance</a:t>
            </a:r>
            <a:endParaRPr lang="en-US" dirty="0"/>
          </a:p>
          <a:p>
            <a:pPr lvl="1"/>
            <a:r>
              <a:rPr lang="en-US" dirty="0" smtClean="0"/>
              <a:t>Minimizes the amount </a:t>
            </a:r>
            <a:r>
              <a:rPr lang="en-US" dirty="0"/>
              <a:t>of new code that must be </a:t>
            </a:r>
            <a:r>
              <a:rPr lang="en-US" dirty="0" smtClean="0"/>
              <a:t>written</a:t>
            </a:r>
          </a:p>
          <a:p>
            <a:pPr lvl="1"/>
            <a:r>
              <a:rPr lang="en-US" dirty="0" smtClean="0"/>
              <a:t>Fully </a:t>
            </a:r>
            <a:r>
              <a:rPr lang="en-US" dirty="0"/>
              <a:t>integrated </a:t>
            </a:r>
            <a:r>
              <a:rPr lang="en-US" dirty="0" smtClean="0"/>
              <a:t>with the </a:t>
            </a:r>
            <a:r>
              <a:rPr lang="en-US" dirty="0"/>
              <a:t>open-source distribution of </a:t>
            </a:r>
            <a:r>
              <a:rPr lang="en-US" dirty="0" smtClean="0"/>
              <a:t>VisIt</a:t>
            </a:r>
            <a:endParaRPr lang="en-US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286532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Marriage Between Two Fairly Inflexible Partners…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23809" y="2271334"/>
            <a:ext cx="2966499" cy="3726821"/>
          </a:xfrm>
          <a:prstGeom prst="rect">
            <a:avLst/>
          </a:prstGeom>
          <a:gradFill>
            <a:gsLst>
              <a:gs pos="0">
                <a:srgbClr val="C14E4C"/>
              </a:gs>
              <a:gs pos="100000">
                <a:srgbClr val="800000"/>
              </a:gs>
            </a:gsLst>
          </a:gradFill>
          <a:ln>
            <a:solidFill>
              <a:schemeClr val="accent6">
                <a:lumMod val="60000"/>
                <a:lumOff val="40000"/>
                <a:alpha val="41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Simulation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5244150" y="2271334"/>
            <a:ext cx="2966499" cy="3726821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rgbClr val="3366FF"/>
              </a:gs>
            </a:gsLst>
          </a:gradFill>
          <a:ln>
            <a:solidFill>
              <a:schemeClr val="accent6">
                <a:lumMod val="60000"/>
                <a:lumOff val="40000"/>
                <a:alpha val="41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Visualization and Analysis Application</a:t>
            </a:r>
          </a:p>
        </p:txBody>
      </p:sp>
      <p:sp>
        <p:nvSpPr>
          <p:cNvPr id="6" name="Cloud 5"/>
          <p:cNvSpPr/>
          <p:nvPr/>
        </p:nvSpPr>
        <p:spPr>
          <a:xfrm>
            <a:off x="3096283" y="1464784"/>
            <a:ext cx="2864525" cy="4885658"/>
          </a:xfrm>
          <a:prstGeom prst="cloud">
            <a:avLst/>
          </a:prstGeom>
          <a:solidFill>
            <a:srgbClr val="F6B22A">
              <a:alpha val="48000"/>
            </a:srgbClr>
          </a:solidFill>
          <a:ln>
            <a:solidFill>
              <a:schemeClr val="accent6">
                <a:lumMod val="60000"/>
                <a:lumOff val="40000"/>
                <a:alpha val="41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Layer</a:t>
            </a:r>
          </a:p>
          <a:p>
            <a:pPr algn="ctr"/>
            <a:r>
              <a:rPr lang="en-US" sz="2800" dirty="0" smtClean="0"/>
              <a:t>In</a:t>
            </a:r>
          </a:p>
          <a:p>
            <a:pPr algn="ctr"/>
            <a:r>
              <a:rPr lang="en-US" sz="2800" dirty="0" smtClean="0"/>
              <a:t>Between</a:t>
            </a:r>
            <a:endParaRPr lang="en-US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1316396" y="1464784"/>
            <a:ext cx="6544837" cy="242970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76200" cmpd="tri"/>
          <a:effectLst>
            <a:outerShdw blurRad="40000" dist="23000" dir="5400000" sx="103000" sy="10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/>
              <a:t>We are presenting a systems research paper that describes how a general purpose visualization tool can be flexibly coupled with a simulation.</a:t>
            </a:r>
            <a:endParaRPr lang="en-US" sz="2800" dirty="0"/>
          </a:p>
        </p:txBody>
      </p:sp>
      <p:pic>
        <p:nvPicPr>
          <p:cNvPr id="9" name="Picture 8" descr="Screen shot 2011-03-30 at 2.55.4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424" y="4922491"/>
            <a:ext cx="1275390" cy="976064"/>
          </a:xfrm>
          <a:prstGeom prst="rect">
            <a:avLst/>
          </a:prstGeom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Screen shot 2011-03-30 at 2.39.21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476" y="4860229"/>
            <a:ext cx="1084489" cy="104672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Situ Processing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900" y="1676400"/>
            <a:ext cx="8077200" cy="455546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We find 3 main strategies for in situ processing: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01371" y="2284336"/>
          <a:ext cx="7774427" cy="3080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520"/>
                <a:gridCol w="2959487"/>
                <a:gridCol w="3341420"/>
              </a:tblGrid>
              <a:tr h="42174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 Situ Strategy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Description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Negative</a:t>
                      </a:r>
                      <a:r>
                        <a:rPr lang="en-US" sz="1200" baseline="0" dirty="0" smtClean="0"/>
                        <a:t> Aspects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76906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Loosely</a:t>
                      </a:r>
                      <a:r>
                        <a:rPr lang="en-US" sz="1400" baseline="0" dirty="0" smtClean="0"/>
                        <a:t> coupled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Visualization and analysis run on concurrent resources and access data over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en-US" sz="1400" dirty="0" smtClean="0"/>
                        <a:t>Data movement costs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en-US" sz="1400" dirty="0" smtClean="0"/>
                        <a:t>Requires</a:t>
                      </a:r>
                      <a:r>
                        <a:rPr lang="en-US" sz="1400" baseline="0" dirty="0" smtClean="0"/>
                        <a:t> separate resources</a:t>
                      </a:r>
                      <a:endParaRPr lang="en-US" sz="1400" dirty="0"/>
                    </a:p>
                  </a:txBody>
                  <a:tcPr/>
                </a:tc>
              </a:tr>
              <a:tr h="76906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Tightly</a:t>
                      </a:r>
                      <a:r>
                        <a:rPr lang="en-US" sz="1400" baseline="0" dirty="0" smtClean="0"/>
                        <a:t> coupled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Visualization and analysis have direct access to memory of simulation code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en-US" sz="1400" dirty="0" smtClean="0"/>
                        <a:t>Very memory constrained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en-US" sz="1400" dirty="0" smtClean="0"/>
                        <a:t>Large potential impact</a:t>
                      </a:r>
                      <a:r>
                        <a:rPr lang="en-US" sz="1400" baseline="0" dirty="0" smtClean="0"/>
                        <a:t> (performance, crashes)</a:t>
                      </a:r>
                      <a:endParaRPr lang="en-US" sz="1400" dirty="0" smtClean="0"/>
                    </a:p>
                    <a:p>
                      <a:pPr marL="342900" indent="-342900">
                        <a:buAutoNum type="arabicParenR"/>
                      </a:pPr>
                      <a:endParaRPr lang="en-US" sz="1400" dirty="0"/>
                    </a:p>
                  </a:txBody>
                  <a:tcPr/>
                </a:tc>
              </a:tr>
              <a:tr h="76906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Hybrid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Data is reduced in a tightly coupled setting and sent to a concurrent resource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en-US" sz="1400" dirty="0" smtClean="0"/>
                        <a:t>Complex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en-US" sz="1400" dirty="0" smtClean="0"/>
                        <a:t>Shares</a:t>
                      </a:r>
                      <a:r>
                        <a:rPr lang="en-US" sz="1400" baseline="0" dirty="0" smtClean="0"/>
                        <a:t> negative aspects (to a lesser extent) of others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160761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Loosely Coupled In Situ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2770"/>
            <a:ext cx="404622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I/O layer stages data into secondary memory buffers, possibly on other compute nodes</a:t>
            </a:r>
          </a:p>
          <a:p>
            <a:r>
              <a:rPr lang="en-US" dirty="0" smtClean="0"/>
              <a:t>Visualization applications access the buffers and obtain data</a:t>
            </a:r>
          </a:p>
          <a:p>
            <a:r>
              <a:rPr lang="en-US" dirty="0" smtClean="0"/>
              <a:t>Separates visualization processing from simulation processing</a:t>
            </a:r>
          </a:p>
          <a:p>
            <a:r>
              <a:rPr lang="en-US" dirty="0" smtClean="0"/>
              <a:t>Copies and moves data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4842446" y="1492044"/>
            <a:ext cx="1958098" cy="4549359"/>
            <a:chOff x="5273113" y="931981"/>
            <a:chExt cx="1958098" cy="4549359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5273113" y="931981"/>
              <a:ext cx="1958098" cy="2271805"/>
            </a:xfrm>
            <a:prstGeom prst="roundRect">
              <a:avLst/>
            </a:prstGeom>
            <a:gradFill flip="none" rotWithShape="1">
              <a:gsLst>
                <a:gs pos="0">
                  <a:srgbClr val="800000"/>
                </a:gs>
                <a:gs pos="100000">
                  <a:srgbClr val="C14E4C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1016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/>
              <a:r>
                <a:rPr lang="en-US" dirty="0" smtClean="0"/>
                <a:t>Simulation</a:t>
              </a:r>
              <a:endParaRPr lang="en-US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803941" y="1513603"/>
              <a:ext cx="925386" cy="893163"/>
              <a:chOff x="5803941" y="1513603"/>
              <a:chExt cx="925386" cy="893163"/>
            </a:xfrm>
          </p:grpSpPr>
          <p:pic>
            <p:nvPicPr>
              <p:cNvPr id="13" name="Picture 12" descr="Screen shot 2011-03-30 at 2.39.21 PM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03941" y="1513603"/>
                <a:ext cx="925386" cy="893163"/>
              </a:xfrm>
              <a:prstGeom prst="rect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879199" y="1792272"/>
                <a:ext cx="8501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data</a:t>
                </a:r>
                <a:endParaRPr lang="en-US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397805" y="3806136"/>
              <a:ext cx="1741227" cy="1675204"/>
              <a:chOff x="5941691" y="3816390"/>
              <a:chExt cx="1741227" cy="1675204"/>
            </a:xfrm>
          </p:grpSpPr>
          <p:sp>
            <p:nvSpPr>
              <p:cNvPr id="7" name="Can 6"/>
              <p:cNvSpPr/>
              <p:nvPr/>
            </p:nvSpPr>
            <p:spPr bwMode="auto">
              <a:xfrm>
                <a:off x="5941691" y="3816390"/>
                <a:ext cx="1741227" cy="1675204"/>
              </a:xfrm>
              <a:prstGeom prst="can">
                <a:avLst/>
              </a:prstGeom>
              <a:gradFill flip="none" rotWithShape="1">
                <a:gsLst>
                  <a:gs pos="0">
                    <a:srgbClr val="CCFFCC"/>
                  </a:gs>
                  <a:gs pos="100000">
                    <a:srgbClr val="02380C"/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1016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Memory buffer</a:t>
                </a: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6331645" y="4481424"/>
                <a:ext cx="925386" cy="893163"/>
                <a:chOff x="5803941" y="1513603"/>
                <a:chExt cx="925386" cy="893163"/>
              </a:xfrm>
            </p:grpSpPr>
            <p:pic>
              <p:nvPicPr>
                <p:cNvPr id="21" name="Picture 20" descr="Screen shot 2011-03-30 at 2.39.21 PM.png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803941" y="1513603"/>
                  <a:ext cx="925386" cy="893163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5879199" y="1792272"/>
                  <a:ext cx="85012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/>
                    <a:t>data</a:t>
                  </a:r>
                  <a:endParaRPr lang="en-US" dirty="0"/>
                </a:p>
              </p:txBody>
            </p:sp>
          </p:grpSp>
        </p:grpSp>
        <p:sp>
          <p:nvSpPr>
            <p:cNvPr id="24" name="Down Arrow 23"/>
            <p:cNvSpPr/>
            <p:nvPr/>
          </p:nvSpPr>
          <p:spPr bwMode="auto">
            <a:xfrm>
              <a:off x="6037955" y="2191100"/>
              <a:ext cx="440429" cy="1901812"/>
            </a:xfrm>
            <a:prstGeom prst="downArrow">
              <a:avLst/>
            </a:prstGeom>
            <a:gradFill flip="none" rotWithShape="1">
              <a:gsLst>
                <a:gs pos="100000">
                  <a:srgbClr val="FFFF00"/>
                </a:gs>
                <a:gs pos="0">
                  <a:srgbClr val="FF0000"/>
                </a:gs>
              </a:gsLst>
              <a:path path="circle">
                <a:fillToRect l="100000" t="100000"/>
              </a:path>
              <a:tileRect r="-100000" b="-100000"/>
            </a:gradFill>
            <a:ln w="19050" cap="flat" cmpd="sng" algn="ctr">
              <a:solidFill>
                <a:srgbClr val="F6B22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sp>
        <p:sp>
          <p:nvSpPr>
            <p:cNvPr id="11" name="Rounded Rectangle 10"/>
            <p:cNvSpPr/>
            <p:nvPr/>
          </p:nvSpPr>
          <p:spPr bwMode="auto">
            <a:xfrm>
              <a:off x="5425513" y="2406766"/>
              <a:ext cx="1641818" cy="607294"/>
            </a:xfrm>
            <a:prstGeom prst="roundRect">
              <a:avLst/>
            </a:prstGeom>
            <a:solidFill>
              <a:srgbClr val="F6B22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/>
              <a:r>
                <a:rPr lang="en-US" dirty="0" smtClean="0"/>
                <a:t>I/O Layer</a:t>
              </a:r>
              <a:endParaRPr lang="en-US" dirty="0"/>
            </a:p>
          </p:txBody>
        </p:sp>
      </p:grpSp>
      <p:cxnSp>
        <p:nvCxnSpPr>
          <p:cNvPr id="27" name="Straight Connector 26"/>
          <p:cNvCxnSpPr/>
          <p:nvPr/>
        </p:nvCxnSpPr>
        <p:spPr bwMode="auto">
          <a:xfrm rot="10800000" flipV="1">
            <a:off x="4678561" y="4147828"/>
            <a:ext cx="4085975" cy="1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124529" y="3886219"/>
            <a:ext cx="26400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/>
              <a:t>Possible network boundary</a:t>
            </a:r>
            <a:endParaRPr lang="en-US" sz="1100" dirty="0"/>
          </a:p>
        </p:txBody>
      </p:sp>
      <p:pic>
        <p:nvPicPr>
          <p:cNvPr id="30" name="Picture 29" descr="Screen shot 2011-03-30 at 2.55.4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871" y="4745234"/>
            <a:ext cx="1475664" cy="1129335"/>
          </a:xfrm>
          <a:prstGeom prst="rect">
            <a:avLst/>
          </a:prstGeom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7288871" y="4483543"/>
            <a:ext cx="1475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Visualization tool</a:t>
            </a:r>
            <a:endParaRPr lang="en-US" sz="1100" dirty="0"/>
          </a:p>
        </p:txBody>
      </p:sp>
      <p:sp>
        <p:nvSpPr>
          <p:cNvPr id="33" name="Right Arrow 32"/>
          <p:cNvSpPr/>
          <p:nvPr/>
        </p:nvSpPr>
        <p:spPr bwMode="auto">
          <a:xfrm>
            <a:off x="6535156" y="5091236"/>
            <a:ext cx="900906" cy="437332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solidFill>
              <a:srgbClr val="F6B22A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1100" dirty="0" smtClean="0"/>
              <a:t>read</a:t>
            </a:r>
            <a:endParaRPr lang="en-US" sz="1100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53927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 rot="20820000">
            <a:off x="5961353" y="4560967"/>
            <a:ext cx="1143265" cy="119649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Tightly Coupled Custom In Situ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5178152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Custom visualization routines are developed specifically for the simulation and are called as subroutines</a:t>
            </a:r>
          </a:p>
          <a:p>
            <a:pPr lvl="1"/>
            <a:r>
              <a:rPr lang="en-US" dirty="0" smtClean="0"/>
              <a:t>Create best visual representation</a:t>
            </a:r>
          </a:p>
          <a:p>
            <a:pPr lvl="1"/>
            <a:r>
              <a:rPr lang="en-US" dirty="0" smtClean="0"/>
              <a:t>Optimized for data layout</a:t>
            </a:r>
          </a:p>
          <a:p>
            <a:r>
              <a:rPr lang="en-US" dirty="0" smtClean="0"/>
              <a:t>Tendency to concentrate on very specific visualization scenarios</a:t>
            </a:r>
          </a:p>
          <a:p>
            <a:r>
              <a:rPr lang="en-US" i="1" dirty="0" smtClean="0"/>
              <a:t>Write once, use once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6002855" y="1492044"/>
            <a:ext cx="1958098" cy="2271805"/>
          </a:xfrm>
          <a:prstGeom prst="roundRect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C14E4C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016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r>
              <a:rPr lang="en-US" dirty="0" smtClean="0"/>
              <a:t>Simulation</a:t>
            </a:r>
            <a:endParaRPr lang="en-US" dirty="0"/>
          </a:p>
        </p:txBody>
      </p:sp>
      <p:grpSp>
        <p:nvGrpSpPr>
          <p:cNvPr id="10" name="Group 15"/>
          <p:cNvGrpSpPr/>
          <p:nvPr/>
        </p:nvGrpSpPr>
        <p:grpSpPr>
          <a:xfrm>
            <a:off x="6533683" y="2073666"/>
            <a:ext cx="925386" cy="893163"/>
            <a:chOff x="5803941" y="1513603"/>
            <a:chExt cx="925386" cy="893163"/>
          </a:xfrm>
        </p:grpSpPr>
        <p:pic>
          <p:nvPicPr>
            <p:cNvPr id="18" name="Picture 17" descr="Screen shot 2011-03-30 at 2.39.21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3941" y="1513603"/>
              <a:ext cx="925386" cy="893163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5879199" y="1792272"/>
              <a:ext cx="850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data</a:t>
              </a:r>
              <a:endParaRPr lang="en-US" dirty="0"/>
            </a:p>
          </p:txBody>
        </p:sp>
      </p:grpSp>
      <p:sp>
        <p:nvSpPr>
          <p:cNvPr id="12" name="Down Arrow 11"/>
          <p:cNvSpPr/>
          <p:nvPr/>
        </p:nvSpPr>
        <p:spPr bwMode="auto">
          <a:xfrm>
            <a:off x="6767697" y="2751163"/>
            <a:ext cx="440429" cy="1901812"/>
          </a:xfrm>
          <a:prstGeom prst="downArrow">
            <a:avLst/>
          </a:prstGeom>
          <a:gradFill flip="none" rotWithShape="1">
            <a:gsLst>
              <a:gs pos="100000">
                <a:srgbClr val="FFFF00"/>
              </a:gs>
              <a:gs pos="0">
                <a:srgbClr val="FF0000"/>
              </a:gs>
            </a:gsLst>
            <a:path path="circle">
              <a:fillToRect l="100000" t="100000"/>
            </a:path>
            <a:tileRect r="-100000" b="-100000"/>
          </a:gradFill>
          <a:ln w="19050" cap="flat" cmpd="sng" algn="ctr">
            <a:solidFill>
              <a:srgbClr val="F6B22A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sp>
      <p:sp>
        <p:nvSpPr>
          <p:cNvPr id="13" name="Rounded Rectangle 12"/>
          <p:cNvSpPr/>
          <p:nvPr/>
        </p:nvSpPr>
        <p:spPr bwMode="auto">
          <a:xfrm>
            <a:off x="6155255" y="2966829"/>
            <a:ext cx="1641818" cy="607294"/>
          </a:xfrm>
          <a:prstGeom prst="roundRect">
            <a:avLst/>
          </a:prstGeom>
          <a:solidFill>
            <a:srgbClr val="F6B22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r>
              <a:rPr lang="en-US" sz="1600" dirty="0" smtClean="0"/>
              <a:t>Visualization Routines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 bwMode="auto">
          <a:xfrm rot="480000">
            <a:off x="7024772" y="4675573"/>
            <a:ext cx="1143265" cy="1180886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</p:sp>
      <p:sp>
        <p:nvSpPr>
          <p:cNvPr id="23" name="TextBox 22"/>
          <p:cNvSpPr txBox="1"/>
          <p:nvPr/>
        </p:nvSpPr>
        <p:spPr>
          <a:xfrm>
            <a:off x="7224543" y="4283643"/>
            <a:ext cx="148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images, etc</a:t>
            </a:r>
            <a:endParaRPr lang="en-US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371024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Tightly Coupled General In Situ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4730744" cy="4522782"/>
          </a:xfrm>
        </p:spPr>
        <p:txBody>
          <a:bodyPr>
            <a:normAutofit/>
          </a:bodyPr>
          <a:lstStyle/>
          <a:p>
            <a:r>
              <a:rPr lang="en-US" dirty="0" smtClean="0"/>
              <a:t>Simulation uses data adapter layer to make data suitable for general purpose visualization library</a:t>
            </a:r>
          </a:p>
          <a:p>
            <a:r>
              <a:rPr lang="en-US" dirty="0" smtClean="0"/>
              <a:t>Rich feature set can be called by the simulation</a:t>
            </a:r>
          </a:p>
          <a:p>
            <a:r>
              <a:rPr lang="en-US" dirty="0" smtClean="0"/>
              <a:t>Operate directly on the simulation’s data arrays when possible</a:t>
            </a:r>
          </a:p>
          <a:p>
            <a:r>
              <a:rPr lang="en-US" i="1" dirty="0" smtClean="0"/>
              <a:t>Write once, use many times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7300551" y="4673037"/>
            <a:ext cx="148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images, etc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6028616" y="1445915"/>
            <a:ext cx="1958098" cy="2965909"/>
            <a:chOff x="6328836" y="1440950"/>
            <a:chExt cx="1958098" cy="2965909"/>
          </a:xfrm>
        </p:grpSpPr>
        <p:sp>
          <p:nvSpPr>
            <p:cNvPr id="9" name="Rounded Rectangle 8"/>
            <p:cNvSpPr/>
            <p:nvPr/>
          </p:nvSpPr>
          <p:spPr bwMode="auto">
            <a:xfrm>
              <a:off x="6328836" y="1440950"/>
              <a:ext cx="1958098" cy="2965909"/>
            </a:xfrm>
            <a:prstGeom prst="roundRect">
              <a:avLst/>
            </a:prstGeom>
            <a:gradFill flip="none" rotWithShape="1">
              <a:gsLst>
                <a:gs pos="0">
                  <a:srgbClr val="800000"/>
                </a:gs>
                <a:gs pos="100000">
                  <a:srgbClr val="C14E4C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1016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/>
              <a:r>
                <a:rPr lang="en-US" dirty="0" smtClean="0"/>
                <a:t>Simulation</a:t>
              </a:r>
              <a:endParaRPr lang="en-US" dirty="0"/>
            </a:p>
          </p:txBody>
        </p:sp>
        <p:grpSp>
          <p:nvGrpSpPr>
            <p:cNvPr id="10" name="Group 15"/>
            <p:cNvGrpSpPr/>
            <p:nvPr/>
          </p:nvGrpSpPr>
          <p:grpSpPr>
            <a:xfrm>
              <a:off x="6849421" y="1879184"/>
              <a:ext cx="925386" cy="893163"/>
              <a:chOff x="5803941" y="1513603"/>
              <a:chExt cx="925386" cy="893163"/>
            </a:xfrm>
          </p:grpSpPr>
          <p:pic>
            <p:nvPicPr>
              <p:cNvPr id="11" name="Picture 10" descr="Screen shot 2011-03-30 at 2.39.21 PM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03941" y="1513603"/>
                <a:ext cx="925386" cy="893163"/>
              </a:xfrm>
              <a:prstGeom prst="rect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5879199" y="1792272"/>
                <a:ext cx="8501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data</a:t>
                </a:r>
                <a:endParaRPr lang="en-US" dirty="0"/>
              </a:p>
            </p:txBody>
          </p:sp>
        </p:grpSp>
        <p:sp>
          <p:nvSpPr>
            <p:cNvPr id="14" name="Rounded Rectangle 13"/>
            <p:cNvSpPr/>
            <p:nvPr/>
          </p:nvSpPr>
          <p:spPr bwMode="auto">
            <a:xfrm>
              <a:off x="6470993" y="2874767"/>
              <a:ext cx="1641818" cy="607294"/>
            </a:xfrm>
            <a:prstGeom prst="roundRect">
              <a:avLst/>
            </a:prstGeom>
            <a:solidFill>
              <a:srgbClr val="CC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/>
              <a:r>
                <a:rPr lang="en-US" sz="1600" dirty="0" smtClean="0"/>
                <a:t>Data Adapter</a:t>
              </a:r>
              <a:endParaRPr lang="en-US" sz="1600" dirty="0"/>
            </a:p>
          </p:txBody>
        </p:sp>
        <p:sp>
          <p:nvSpPr>
            <p:cNvPr id="13" name="Down Arrow 12"/>
            <p:cNvSpPr/>
            <p:nvPr/>
          </p:nvSpPr>
          <p:spPr bwMode="auto">
            <a:xfrm>
              <a:off x="7083435" y="2495229"/>
              <a:ext cx="440429" cy="474609"/>
            </a:xfrm>
            <a:prstGeom prst="downArrow">
              <a:avLst/>
            </a:prstGeom>
            <a:gradFill flip="none" rotWithShape="1">
              <a:gsLst>
                <a:gs pos="100000">
                  <a:srgbClr val="FFFF00"/>
                </a:gs>
                <a:gs pos="0">
                  <a:srgbClr val="FF0000"/>
                </a:gs>
              </a:gsLst>
              <a:path path="circle">
                <a:fillToRect l="100000" t="100000"/>
              </a:path>
              <a:tileRect r="-100000" b="-100000"/>
            </a:gradFill>
            <a:ln w="19050" cap="flat" cmpd="sng" algn="ctr">
              <a:solidFill>
                <a:srgbClr val="F6B22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sp>
        <p:sp>
          <p:nvSpPr>
            <p:cNvPr id="17" name="Rounded Rectangle 16"/>
            <p:cNvSpPr/>
            <p:nvPr/>
          </p:nvSpPr>
          <p:spPr bwMode="auto">
            <a:xfrm>
              <a:off x="6479991" y="3703139"/>
              <a:ext cx="1641818" cy="607294"/>
            </a:xfrm>
            <a:prstGeom prst="roundRect">
              <a:avLst/>
            </a:prstGeom>
            <a:solidFill>
              <a:srgbClr val="F6B22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/>
              <a:r>
                <a:rPr lang="en-US" sz="1200" dirty="0" smtClean="0"/>
                <a:t>General Visualization Library</a:t>
              </a:r>
              <a:endParaRPr lang="en-US" sz="1200" dirty="0"/>
            </a:p>
          </p:txBody>
        </p:sp>
        <p:sp>
          <p:nvSpPr>
            <p:cNvPr id="18" name="Down Arrow 17"/>
            <p:cNvSpPr/>
            <p:nvPr/>
          </p:nvSpPr>
          <p:spPr bwMode="auto">
            <a:xfrm>
              <a:off x="7079366" y="3306594"/>
              <a:ext cx="440429" cy="474609"/>
            </a:xfrm>
            <a:prstGeom prst="downArrow">
              <a:avLst/>
            </a:prstGeom>
            <a:gradFill flip="none" rotWithShape="1">
              <a:gsLst>
                <a:gs pos="100000">
                  <a:srgbClr val="FFFF00"/>
                </a:gs>
                <a:gs pos="0">
                  <a:srgbClr val="FF0000"/>
                </a:gs>
              </a:gsLst>
              <a:path path="circle">
                <a:fillToRect l="100000" t="100000"/>
              </a:path>
              <a:tileRect r="-100000" b="-100000"/>
            </a:gradFill>
            <a:ln w="19050" cap="flat" cmpd="sng" algn="ctr">
              <a:solidFill>
                <a:srgbClr val="F6B22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sp>
      </p:grpSp>
      <p:grpSp>
        <p:nvGrpSpPr>
          <p:cNvPr id="23" name="Group 22"/>
          <p:cNvGrpSpPr/>
          <p:nvPr/>
        </p:nvGrpSpPr>
        <p:grpSpPr>
          <a:xfrm>
            <a:off x="5432706" y="5059632"/>
            <a:ext cx="3096365" cy="1082997"/>
            <a:chOff x="4862934" y="4735394"/>
            <a:chExt cx="4039859" cy="1406930"/>
          </a:xfrm>
        </p:grpSpPr>
        <p:sp>
          <p:nvSpPr>
            <p:cNvPr id="8" name="Rectangle 7"/>
            <p:cNvSpPr/>
            <p:nvPr/>
          </p:nvSpPr>
          <p:spPr bwMode="auto">
            <a:xfrm rot="20820000">
              <a:off x="6696109" y="4735394"/>
              <a:ext cx="1143265" cy="1196490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 w="952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2700000" algn="tl" rotWithShape="0">
                <a:srgbClr val="000000">
                  <a:alpha val="43000"/>
                </a:srgbClr>
              </a:outerShdw>
            </a:effectLst>
          </p:spPr>
        </p:sp>
        <p:sp>
          <p:nvSpPr>
            <p:cNvPr id="15" name="Rectangle 14"/>
            <p:cNvSpPr/>
            <p:nvPr/>
          </p:nvSpPr>
          <p:spPr bwMode="auto">
            <a:xfrm rot="480000">
              <a:off x="7759528" y="4850000"/>
              <a:ext cx="1143265" cy="1180886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  <a:ln w="952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2700000" algn="tl" rotWithShape="0">
                <a:srgbClr val="000000">
                  <a:alpha val="43000"/>
                </a:srgbClr>
              </a:outerShdw>
            </a:effectLst>
          </p:spPr>
        </p:sp>
        <p:sp>
          <p:nvSpPr>
            <p:cNvPr id="19" name="Rectangle 18"/>
            <p:cNvSpPr/>
            <p:nvPr/>
          </p:nvSpPr>
          <p:spPr bwMode="auto">
            <a:xfrm rot="20820000">
              <a:off x="4862934" y="4846832"/>
              <a:ext cx="1143265" cy="1196490"/>
            </a:xfrm>
            <a:prstGeom prst="rect">
              <a:avLst/>
            </a:prstGeom>
            <a:blipFill rotWithShape="1">
              <a:blip r:embed="rId6"/>
              <a:stretch>
                <a:fillRect/>
              </a:stretch>
            </a:blipFill>
            <a:ln w="952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2700000" algn="tl" rotWithShape="0">
                <a:srgbClr val="000000">
                  <a:alpha val="43000"/>
                </a:srgbClr>
              </a:outerShdw>
            </a:effectLst>
          </p:spPr>
        </p:sp>
        <p:sp>
          <p:nvSpPr>
            <p:cNvPr id="20" name="Rectangle 19"/>
            <p:cNvSpPr/>
            <p:nvPr/>
          </p:nvSpPr>
          <p:spPr bwMode="auto">
            <a:xfrm rot="480000">
              <a:off x="5926353" y="4961438"/>
              <a:ext cx="1143265" cy="1180886"/>
            </a:xfrm>
            <a:prstGeom prst="rect">
              <a:avLst/>
            </a:prstGeom>
            <a:blipFill rotWithShape="1">
              <a:blip r:embed="rId7"/>
              <a:stretch>
                <a:fillRect/>
              </a:stretch>
            </a:blipFill>
            <a:ln w="952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2700000" algn="tl" rotWithShape="0">
                <a:srgbClr val="000000">
                  <a:alpha val="43000"/>
                </a:srgbClr>
              </a:outerShdw>
            </a:effectLst>
          </p:spPr>
        </p:sp>
      </p:grpSp>
      <p:sp>
        <p:nvSpPr>
          <p:cNvPr id="22" name="Down Arrow 21"/>
          <p:cNvSpPr/>
          <p:nvPr/>
        </p:nvSpPr>
        <p:spPr bwMode="auto">
          <a:xfrm>
            <a:off x="6779146" y="4258966"/>
            <a:ext cx="440429" cy="800361"/>
          </a:xfrm>
          <a:prstGeom prst="downArrow">
            <a:avLst/>
          </a:prstGeom>
          <a:gradFill flip="none" rotWithShape="1">
            <a:gsLst>
              <a:gs pos="100000">
                <a:srgbClr val="FFFF00"/>
              </a:gs>
              <a:gs pos="0">
                <a:srgbClr val="FF0000"/>
              </a:gs>
            </a:gsLst>
            <a:path path="circle">
              <a:fillToRect l="100000" t="100000"/>
            </a:path>
            <a:tileRect r="-100000" b="-100000"/>
          </a:gradFill>
          <a:ln w="19050" cap="flat" cmpd="sng" algn="ctr">
            <a:solidFill>
              <a:srgbClr val="F6B22A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4="http://schemas.microsoft.com/office/powerpoint/2010/main" xmlns="" val="210477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17506" y="3761627"/>
          <a:ext cx="7727736" cy="1943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1934"/>
                <a:gridCol w="1931934"/>
                <a:gridCol w="1931934"/>
                <a:gridCol w="1931934"/>
              </a:tblGrid>
              <a:tr h="771914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Tightly Coupled</a:t>
                      </a:r>
                      <a:endParaRPr lang="en-US" sz="20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Loosely Coupled</a:t>
                      </a:r>
                      <a:endParaRPr lang="en-US" sz="20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Hybrid</a:t>
                      </a:r>
                      <a:endParaRPr lang="en-US" sz="20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58599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Custom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58599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General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3326627" y="5059190"/>
            <a:ext cx="605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Zapf Dingbats"/>
                <a:ea typeface="Zapf Dingbats"/>
                <a:cs typeface="Zapf Dingbats"/>
              </a:rPr>
              <a:t>✖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Strategy is Appropriate?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625957" y="1494027"/>
            <a:ext cx="5923726" cy="196713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76200" cmpd="tri"/>
          <a:effectLst>
            <a:outerShdw blurRad="40000" dist="23000" dir="5400000" sx="103000" sy="10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/>
              <a:t>There have been many excellent papers and systems in this space.  Different circumstances often merit different solutions.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3326627" y="4473781"/>
            <a:ext cx="605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Zapf Dingbats"/>
                <a:ea typeface="Zapf Dingbats"/>
                <a:cs typeface="Zapf Dingbats"/>
              </a:rPr>
              <a:t>✖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5265646" y="5059190"/>
            <a:ext cx="605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Zapf Dingbats"/>
                <a:ea typeface="Zapf Dingbats"/>
                <a:cs typeface="Zapf Dingbats"/>
              </a:rPr>
              <a:t>✖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3326627" y="5059190"/>
            <a:ext cx="605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✖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Donut 13"/>
          <p:cNvSpPr/>
          <p:nvPr/>
        </p:nvSpPr>
        <p:spPr bwMode="auto">
          <a:xfrm>
            <a:off x="3276827" y="5111811"/>
            <a:ext cx="605770" cy="585409"/>
          </a:xfrm>
          <a:prstGeom prst="donut">
            <a:avLst>
              <a:gd name="adj" fmla="val 12239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4" grpId="0" animBg="1"/>
    </p:bldLst>
  </p:timing>
</p:sld>
</file>

<file path=ppt/theme/theme1.xml><?xml version="1.0" encoding="utf-8"?>
<a:theme xmlns:a="http://schemas.openxmlformats.org/drawingml/2006/main" name="LLNSOverview">
  <a:themeElements>
    <a:clrScheme name="LLNSOvervi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LNSOverview">
      <a:majorFont>
        <a:latin typeface="Arial Narrow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LNSOvervi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LNSOvervi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LNSOvervi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LNSOvervi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LNSOvervi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LNSOvervi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LNSOvervi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LNSOvervi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LNSOvervi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LNSOvervi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LNSOvervi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LNSOvervi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7779</TotalTime>
  <Words>2484</Words>
  <Application>Microsoft Macintosh PowerPoint</Application>
  <PresentationFormat>On-screen Show (4:3)</PresentationFormat>
  <Paragraphs>455</Paragraphs>
  <Slides>35</Slides>
  <Notes>13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LLNSOverview</vt:lpstr>
      <vt:lpstr>Parallel In Situ Coupling of Simulation with a Fully Featured Visualization System</vt:lpstr>
      <vt:lpstr>What We’re Doing</vt:lpstr>
      <vt:lpstr>Case For Using In Situ</vt:lpstr>
      <vt:lpstr>A Marriage Between Two Fairly Inflexible Partners…</vt:lpstr>
      <vt:lpstr>In Situ Processing Strategies</vt:lpstr>
      <vt:lpstr>Loosely Coupled In Situ Processing</vt:lpstr>
      <vt:lpstr>Tightly Coupled Custom In Situ Processing</vt:lpstr>
      <vt:lpstr>Tightly Coupled General In Situ Processing</vt:lpstr>
      <vt:lpstr>Which Strategy is Appropriate?</vt:lpstr>
      <vt:lpstr>Design Philosophy</vt:lpstr>
      <vt:lpstr>Selecting an In Situ Strategy</vt:lpstr>
      <vt:lpstr>Visualization Tool Architecture</vt:lpstr>
      <vt:lpstr>Coordination Among Filters Using Contracts</vt:lpstr>
      <vt:lpstr>Coupling of Simulations and VisIt</vt:lpstr>
      <vt:lpstr>A Simulation Using Libsim</vt:lpstr>
      <vt:lpstr>In Situ Processing Workflow</vt:lpstr>
      <vt:lpstr>Instrumenting a Simulation</vt:lpstr>
      <vt:lpstr>Adapting the Main Loop</vt:lpstr>
      <vt:lpstr>Sharing Data</vt:lpstr>
      <vt:lpstr>Sharing Data Example</vt:lpstr>
      <vt:lpstr>Supported Data Model</vt:lpstr>
      <vt:lpstr>Adding Control Functions</vt:lpstr>
      <vt:lpstr>Custom User Interfaces</vt:lpstr>
      <vt:lpstr>Libsim in Practice</vt:lpstr>
      <vt:lpstr>Impact on the Main Loop</vt:lpstr>
      <vt:lpstr>Impact on Memory Usage</vt:lpstr>
      <vt:lpstr>Impact on GADGET-2 Simulation</vt:lpstr>
      <vt:lpstr>Libsim/GADGET-2 Timing Results</vt:lpstr>
      <vt:lpstr>VisIt Connected Interactively to GADGET-2</vt:lpstr>
      <vt:lpstr>Additional Results</vt:lpstr>
      <vt:lpstr>Additional Results</vt:lpstr>
      <vt:lpstr>Additional Results</vt:lpstr>
      <vt:lpstr>Limitations of Implementation</vt:lpstr>
      <vt:lpstr>Future Work</vt:lpstr>
      <vt:lpstr>Conclusion</vt:lpstr>
    </vt:vector>
  </TitlesOfParts>
  <Company>LLNL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In-situ Visualization using VisIt</dc:title>
  <dc:creator>Default</dc:creator>
  <cp:lastModifiedBy>Default</cp:lastModifiedBy>
  <cp:revision>107</cp:revision>
  <dcterms:created xsi:type="dcterms:W3CDTF">2011-04-12T21:00:52Z</dcterms:created>
  <dcterms:modified xsi:type="dcterms:W3CDTF">2011-04-12T21:07:13Z</dcterms:modified>
</cp:coreProperties>
</file>