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14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0" r:id="rId3"/>
    <p:sldId id="279" r:id="rId4"/>
    <p:sldId id="280" r:id="rId5"/>
    <p:sldId id="271" r:id="rId6"/>
    <p:sldId id="281" r:id="rId7"/>
    <p:sldId id="272" r:id="rId8"/>
    <p:sldId id="282" r:id="rId9"/>
    <p:sldId id="284" r:id="rId10"/>
    <p:sldId id="287" r:id="rId11"/>
    <p:sldId id="285" r:id="rId12"/>
    <p:sldId id="288" r:id="rId13"/>
    <p:sldId id="289" r:id="rId14"/>
    <p:sldId id="273" r:id="rId15"/>
    <p:sldId id="290" r:id="rId16"/>
    <p:sldId id="291" r:id="rId17"/>
    <p:sldId id="292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1DE14"/>
    <a:srgbClr val="218B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352" autoAdjust="0"/>
    <p:restoredTop sz="93254" autoAdjust="0"/>
  </p:normalViewPr>
  <p:slideViewPr>
    <p:cSldViewPr snapToObjects="1">
      <p:cViewPr varScale="1">
        <p:scale>
          <a:sx n="152" d="100"/>
          <a:sy n="152" d="100"/>
        </p:scale>
        <p:origin x="-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7E1B1-5CAA-674C-A74B-7006C906AA46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29077-6F73-A24D-8BB0-FE3D1AC8A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1639F-38EE-8449-B696-5A3B83576CC8}" type="datetimeFigureOut">
              <a:rPr lang="en-US" smtClean="0"/>
              <a:pPr/>
              <a:t>4/28/11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8BB79-A466-CF4D-A84E-3C49AE462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ln>
            <a:noFill/>
          </a:ln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35169" y="6416040"/>
            <a:ext cx="747712" cy="365760"/>
          </a:xfrm>
        </p:spPr>
        <p:txBody>
          <a:bodyPr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6294C92D-0306-4E69-9CD3-20855E8496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88275" y="6569075"/>
            <a:ext cx="920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864225"/>
            <a:ext cx="14303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8"/>
          <p:cNvSpPr>
            <a:spLocks noChangeShapeType="1"/>
          </p:cNvSpPr>
          <p:nvPr userDrawn="1"/>
        </p:nvSpPr>
        <p:spPr bwMode="auto">
          <a:xfrm>
            <a:off x="1241425" y="6503988"/>
            <a:ext cx="744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2" name="Line 9"/>
          <p:cNvSpPr>
            <a:spLocks noChangeShapeType="1"/>
          </p:cNvSpPr>
          <p:nvPr userDrawn="1"/>
        </p:nvSpPr>
        <p:spPr bwMode="auto">
          <a:xfrm>
            <a:off x="463550" y="6503988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Theme Area?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Theme Area?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Theme Area?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Theme Area?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Theme Area?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116E0B-35D8-9543-8647-0412AA437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Theme Area?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76800" y="76200"/>
            <a:ext cx="3810000" cy="457200"/>
          </a:xfrm>
        </p:spPr>
        <p:txBody>
          <a:bodyPr/>
          <a:lstStyle/>
          <a:p>
            <a:r>
              <a:rPr lang="en-US" smtClean="0"/>
              <a:t>Theme Area?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6400800"/>
            <a:ext cx="762000" cy="365760"/>
          </a:xfrm>
        </p:spPr>
        <p:txBody>
          <a:bodyPr/>
          <a:lstStyle/>
          <a:p>
            <a:fld id="{66116E0B-35D8-9543-8647-0412AA4371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Theme Area?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371599"/>
            <a:ext cx="5102352" cy="52568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Theme Area?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4EB0-29EA-2A42-8EAF-52FBB5D7E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Theme Area?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05400" y="76200"/>
            <a:ext cx="358140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Theme Area?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0619" y="6391656"/>
            <a:ext cx="951294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66116E0B-35D8-9543-8647-0412AA4371B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1135306"/>
            <a:ext cx="9144000" cy="76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788275" y="6572250"/>
            <a:ext cx="920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90500" y="5867400"/>
            <a:ext cx="14303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Line 8"/>
          <p:cNvSpPr>
            <a:spLocks noChangeShapeType="1"/>
          </p:cNvSpPr>
          <p:nvPr userDrawn="1"/>
        </p:nvSpPr>
        <p:spPr bwMode="auto">
          <a:xfrm>
            <a:off x="1241425" y="6507163"/>
            <a:ext cx="744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6" name="Line 9"/>
          <p:cNvSpPr>
            <a:spLocks noChangeShapeType="1"/>
          </p:cNvSpPr>
          <p:nvPr userDrawn="1"/>
        </p:nvSpPr>
        <p:spPr bwMode="auto">
          <a:xfrm>
            <a:off x="463550" y="6507163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tx1"/>
        </a:buClr>
        <a:buFont typeface="Georgia"/>
        <a:buChar char="▫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tx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tx1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tx1"/>
        </a:buClr>
        <a:buFont typeface="Georgia"/>
        <a:buChar char="▫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file://localhost/Documents/2011/IKSimagecropped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video" Target="file://localhost/Users/woodring/Desktop/eurovis2011/movies/continuous.mov" TargetMode="External"/><Relationship Id="rId2" Type="http://schemas.openxmlformats.org/officeDocument/2006/relationships/video" Target="file://localhost/Users/woodring/Desktop/eurovis2011/movies/interaction.mo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KSimagecropped.jpg" descr="/Documents/2011/IKSimagecropped.jpg"/>
          <p:cNvPicPr>
            <a:picLocks noChangeAspect="1"/>
          </p:cNvPicPr>
          <p:nvPr/>
        </p:nvPicPr>
        <p:blipFill>
          <a:blip r:embed="rId2" r:link="rId3">
            <a:alphaModFix amt="63000"/>
          </a:blip>
          <a:stretch>
            <a:fillRect/>
          </a:stretch>
        </p:blipFill>
        <p:spPr>
          <a:xfrm>
            <a:off x="-1" y="-1"/>
            <a:ext cx="9163257" cy="3657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401887"/>
            <a:ext cx="8077200" cy="72231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 Situ Sampling of a Large-Scale Particle Simulation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38600"/>
            <a:ext cx="8001000" cy="1752600"/>
          </a:xfrm>
        </p:spPr>
        <p:txBody>
          <a:bodyPr/>
          <a:lstStyle/>
          <a:p>
            <a:r>
              <a:rPr lang="en-US" b="1" dirty="0" smtClean="0"/>
              <a:t>Jon Woodring</a:t>
            </a:r>
          </a:p>
          <a:p>
            <a:r>
              <a:rPr lang="en-US" b="1" dirty="0" smtClean="0"/>
              <a:t>Los Alamos National Laboratory</a:t>
            </a:r>
          </a:p>
          <a:p>
            <a:r>
              <a:rPr lang="en-US" b="1" dirty="0" smtClean="0"/>
              <a:t>DOE CGF 2011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416675"/>
            <a:ext cx="762000" cy="365125"/>
          </a:xfrm>
        </p:spPr>
        <p:txBody>
          <a:bodyPr/>
          <a:lstStyle/>
          <a:p>
            <a:fld id="{66116E0B-35D8-9543-8647-0412AA4371B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Stratified Sampling maps directly to Interactive Visualization by Level-of-Detail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9530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sampling strata </a:t>
            </a:r>
            <a:r>
              <a:rPr lang="en-US" dirty="0" smtClean="0"/>
              <a:t>decomposition naturally maps into a tree-based storage hierarchy that can be used to read the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Removes</a:t>
            </a:r>
            <a:r>
              <a:rPr lang="en-US" dirty="0" smtClean="0"/>
              <a:t> </a:t>
            </a:r>
            <a:r>
              <a:rPr lang="en-US" dirty="0" smtClean="0"/>
              <a:t>post-processing</a:t>
            </a:r>
          </a:p>
          <a:p>
            <a:r>
              <a:rPr lang="en-US" dirty="0" smtClean="0"/>
              <a:t>Level-of-detail (multi-resolution) </a:t>
            </a:r>
            <a:r>
              <a:rPr lang="en-US" dirty="0" smtClean="0"/>
              <a:t>scaling for</a:t>
            </a:r>
            <a:r>
              <a:rPr lang="en-US" dirty="0" smtClean="0"/>
              <a:t> interactive visualization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Science at 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inuous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62600" y="1295400"/>
            <a:ext cx="3124200" cy="2343150"/>
          </a:xfrm>
          <a:prstGeom prst="rect">
            <a:avLst/>
          </a:prstGeom>
        </p:spPr>
      </p:pic>
      <p:pic>
        <p:nvPicPr>
          <p:cNvPr id="7" name="interaction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562600" y="3886200"/>
            <a:ext cx="3124200" cy="2343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3638550"/>
            <a:ext cx="3479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Movie: Level-of-detail interaction matching data density to pixels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6229350"/>
            <a:ext cx="32367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Movie: Streaming interaction showing block reads from disk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572857"/>
            <a:ext cx="4185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Woodring et al., “In-situ Sampling of a Large-Scale Particle Simulation</a:t>
            </a:r>
          </a:p>
          <a:p>
            <a:r>
              <a:rPr lang="en-US" sz="1000" dirty="0" smtClean="0"/>
              <a:t>for Interactive Visualization and Analysis”, </a:t>
            </a:r>
            <a:r>
              <a:rPr lang="en-US" sz="1000" i="1" dirty="0" err="1" smtClean="0"/>
              <a:t>EuroVis</a:t>
            </a:r>
            <a:r>
              <a:rPr lang="en-US" sz="1000" i="1" dirty="0" smtClean="0"/>
              <a:t> 2011</a:t>
            </a: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609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9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Quantifying the Local Differences Between Samples and Original</a:t>
            </a:r>
            <a:r>
              <a:rPr lang="en-US" dirty="0" smtClean="0"/>
              <a:t> Full-Resolution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562600" cy="4713024"/>
          </a:xfrm>
        </p:spPr>
        <p:txBody>
          <a:bodyPr>
            <a:normAutofit/>
          </a:bodyPr>
          <a:lstStyle/>
          <a:p>
            <a:r>
              <a:rPr lang="en-US" dirty="0" smtClean="0"/>
              <a:t>Since the sampling algorithm is done </a:t>
            </a:r>
            <a:r>
              <a:rPr lang="en-US" i="1" dirty="0" smtClean="0"/>
              <a:t>in situ</a:t>
            </a:r>
            <a:r>
              <a:rPr lang="en-US" dirty="0" smtClean="0"/>
              <a:t>, we are able to measure the local differences between sample data</a:t>
            </a:r>
            <a:r>
              <a:rPr lang="en-US" dirty="0" smtClean="0"/>
              <a:t> augment sample data with original data statistics</a:t>
            </a:r>
          </a:p>
          <a:p>
            <a:r>
              <a:rPr lang="en-US" dirty="0" smtClean="0"/>
              <a:t>The full-resolution statistics provide an error bounds for the sample data and information about the “lost” data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Science at 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bright="65000" contrast="80000"/>
          </a:blip>
          <a:stretch>
            <a:fillRect/>
          </a:stretch>
        </p:blipFill>
        <p:spPr>
          <a:xfrm>
            <a:off x="6248400" y="1295400"/>
            <a:ext cx="2351989" cy="2355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 bright="65000" contrast="80000"/>
          </a:blip>
          <a:stretch>
            <a:fillRect/>
          </a:stretch>
        </p:blipFill>
        <p:spPr>
          <a:xfrm>
            <a:off x="6248399" y="3845610"/>
            <a:ext cx="2351989" cy="23519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09481" y="6160824"/>
            <a:ext cx="32624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Particles are colored by the local variance of the original data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6235638" y="3614778"/>
            <a:ext cx="23647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A cluster is identified in low density region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5960769"/>
            <a:ext cx="4185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Woodring et al., “In-situ Sampling of a Large-Scale Particle Simulation</a:t>
            </a:r>
          </a:p>
          <a:p>
            <a:r>
              <a:rPr lang="en-US" sz="1000" dirty="0" smtClean="0"/>
              <a:t>for Interactive Visualization and Analysis”, </a:t>
            </a:r>
            <a:r>
              <a:rPr lang="en-US" sz="1000" i="1" dirty="0" err="1" smtClean="0"/>
              <a:t>EuroVis</a:t>
            </a:r>
            <a:r>
              <a:rPr lang="en-US" sz="1000" i="1" dirty="0" smtClean="0"/>
              <a:t> 2011</a:t>
            </a:r>
            <a:endParaRPr lang="en-US" sz="1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Small Samples still reflect the Original Data: A 0.19% Sample and Full Resolution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Science at 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6" y="1600200"/>
            <a:ext cx="8372393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0"/>
            <a:ext cx="8372049" cy="1613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276600"/>
            <a:ext cx="576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Histograms of velocity components in cosmological particle data: red is sample data and black is original data</a:t>
            </a:r>
          </a:p>
          <a:p>
            <a:r>
              <a:rPr lang="en-US" sz="900" b="1" dirty="0" smtClean="0"/>
              <a:t>Sample size is 32K (0.19%) and original size is 16M</a:t>
            </a:r>
            <a:endParaRPr lang="en-US" sz="9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5423186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Average velocity component values over space in cosmological particle data: red is sample data and black is original data</a:t>
            </a:r>
          </a:p>
          <a:p>
            <a:r>
              <a:rPr lang="en-US" sz="900" b="1" dirty="0" smtClean="0"/>
              <a:t>Sample size is 32K (0.19%) and original size is 16M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4575" y="5858470"/>
            <a:ext cx="5704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is sample data, black is original simulation data - </a:t>
            </a:r>
          </a:p>
          <a:p>
            <a:r>
              <a:rPr lang="en-US" dirty="0" smtClean="0"/>
              <a:t>Both curves exist in all graphs, but the curve occlusion </a:t>
            </a:r>
          </a:p>
          <a:p>
            <a:r>
              <a:rPr lang="en-US" dirty="0" smtClean="0"/>
              <a:t>is reversed on top slides compared to bottom slides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Complex Analysis of Sample Data Compared to Original Simulation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206818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are also able to perform many other analyses on “raw” sample data: here, we use a domain-specific</a:t>
            </a:r>
            <a:r>
              <a:rPr lang="en-US" dirty="0" smtClean="0"/>
              <a:t> “halo” (cluster) </a:t>
            </a:r>
            <a:r>
              <a:rPr lang="en-US" dirty="0" smtClean="0"/>
              <a:t>analysis on</a:t>
            </a:r>
            <a:r>
              <a:rPr lang="en-US" dirty="0" smtClean="0"/>
              <a:t> the sample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The types of analysis that can be used </a:t>
            </a:r>
            <a:r>
              <a:rPr lang="en-US" dirty="0" smtClean="0"/>
              <a:t>is completely domain and </a:t>
            </a:r>
            <a:r>
              <a:rPr lang="en-US" dirty="0" smtClean="0"/>
              <a:t>analysis dependent, and has to be tested on a </a:t>
            </a:r>
            <a:r>
              <a:rPr lang="en-US" dirty="0" smtClean="0"/>
              <a:t>case-by-case </a:t>
            </a:r>
            <a:r>
              <a:rPr lang="en-US" dirty="0" smtClean="0"/>
              <a:t>basis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Science at 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818" y="1905000"/>
            <a:ext cx="4479982" cy="2718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4623412"/>
            <a:ext cx="42114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Histogram of cluster analysis  in cosmology data for different sample sizes:</a:t>
            </a:r>
          </a:p>
          <a:p>
            <a:r>
              <a:rPr lang="en-US" sz="900" dirty="0" smtClean="0"/>
              <a:t>Original size is 16M (black) with 3 samples:</a:t>
            </a:r>
          </a:p>
          <a:p>
            <a:r>
              <a:rPr lang="en-US" sz="900" b="1" dirty="0" smtClean="0"/>
              <a:t>Red is 0.19% sample, green is 1.6% sample, and blue is 12.5% sample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Measuring the Performance of Statistical Sampling with a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We tested the system performance characteristics of our sampling method with a 2048</a:t>
            </a:r>
            <a:r>
              <a:rPr lang="en-US" baseline="30000" dirty="0" smtClean="0"/>
              <a:t>3</a:t>
            </a:r>
            <a:r>
              <a:rPr lang="en-US" dirty="0" smtClean="0"/>
              <a:t> (8 billion) particle (</a:t>
            </a:r>
            <a:r>
              <a:rPr lang="en-US" dirty="0" err="1" smtClean="0"/>
              <a:t>RoadRunner</a:t>
            </a:r>
            <a:r>
              <a:rPr lang="en-US" dirty="0" smtClean="0"/>
              <a:t> Universe MC</a:t>
            </a:r>
            <a:r>
              <a:rPr lang="en-US" baseline="30000" dirty="0" smtClean="0"/>
              <a:t>3</a:t>
            </a:r>
            <a:r>
              <a:rPr lang="en-US" dirty="0" smtClean="0"/>
              <a:t>) simulation per time slice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Science at 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276600"/>
            <a:ext cx="5740400" cy="27119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2846" y="5988517"/>
            <a:ext cx="6011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Different sample size configurations in our testing per time slice, where N is the original data size (2048</a:t>
            </a:r>
            <a:r>
              <a:rPr lang="en-US" sz="900" baseline="30000" dirty="0" smtClean="0"/>
              <a:t>3</a:t>
            </a:r>
            <a:r>
              <a:rPr lang="en-US" sz="900" dirty="0" smtClean="0"/>
              <a:t> particles)</a:t>
            </a:r>
          </a:p>
          <a:p>
            <a:pPr algn="ctr"/>
            <a:r>
              <a:rPr lang="en-US" sz="900" dirty="0" smtClean="0"/>
              <a:t>(“GB”  is short for gigabytes, “res” is short for resolution, “LOD” is short for level-of-detail)</a:t>
            </a:r>
            <a:endParaRPr lang="en-US" sz="900" dirty="0"/>
          </a:p>
        </p:txBody>
      </p:sp>
      <p:sp>
        <p:nvSpPr>
          <p:cNvPr id="8" name="Rectangle 7"/>
          <p:cNvSpPr/>
          <p:nvPr/>
        </p:nvSpPr>
        <p:spPr>
          <a:xfrm>
            <a:off x="1676400" y="3657600"/>
            <a:ext cx="5740400" cy="5068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4205718"/>
            <a:ext cx="5740400" cy="141015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Workflow Savings by Writing the Data directly into an Interactive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Assuming we use the same simulation I/O time, we always save 6 minutes, per time step, from simulation to interactive post-analysis by directly writing data into a level-of-detail format</a:t>
            </a:r>
          </a:p>
          <a:p>
            <a:pPr lvl="1"/>
            <a:r>
              <a:rPr lang="en-US" dirty="0" smtClean="0"/>
              <a:t>We remove one read and one write of the data in post-processing and it is immediately ready for visualization and analysis from the simulation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Science at 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13627" y="5715000"/>
            <a:ext cx="51406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“Write full” is the time to write full resolution data from the simulation, </a:t>
            </a:r>
          </a:p>
          <a:p>
            <a:r>
              <a:rPr lang="en-US" sz="900" dirty="0" smtClean="0"/>
              <a:t>while “read full” is the time is takes to read full resolution data (</a:t>
            </a:r>
            <a:r>
              <a:rPr lang="en-US" sz="900" dirty="0" err="1" smtClean="0"/>
              <a:t>Cerrillos</a:t>
            </a:r>
            <a:r>
              <a:rPr lang="en-US" sz="900" dirty="0" smtClean="0"/>
              <a:t> connected to a </a:t>
            </a:r>
            <a:r>
              <a:rPr lang="en-US" sz="900" dirty="0" err="1" smtClean="0"/>
              <a:t>Panasas</a:t>
            </a:r>
            <a:r>
              <a:rPr lang="en-US" sz="900" dirty="0" smtClean="0"/>
              <a:t>).</a:t>
            </a:r>
          </a:p>
          <a:p>
            <a:r>
              <a:rPr lang="en-US" sz="900" dirty="0" smtClean="0"/>
              <a:t>“Lag save” is the time saved between simulation and post-analysis.</a:t>
            </a:r>
            <a:endParaRPr lang="en-US" sz="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50" y="4495800"/>
            <a:ext cx="790815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I/O Time Savings per Time Slice for Different Sample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648200" cy="4325112"/>
          </a:xfrm>
        </p:spPr>
        <p:txBody>
          <a:bodyPr/>
          <a:lstStyle/>
          <a:p>
            <a:r>
              <a:rPr lang="en-US" dirty="0" smtClean="0"/>
              <a:t>Writing less data through sampling significantly reduces the amount of time spent in I/O per time slice</a:t>
            </a:r>
          </a:p>
          <a:p>
            <a:r>
              <a:rPr lang="en-US" dirty="0" smtClean="0"/>
              <a:t>The green highlighted bars are instances of writing half of the original data size or less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Science at 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447800"/>
            <a:ext cx="3581400" cy="2026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66" y="3919945"/>
            <a:ext cx="3577533" cy="20236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2600" y="1828800"/>
            <a:ext cx="762000" cy="1447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95588" y="4800600"/>
            <a:ext cx="762000" cy="8729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7588" y="2743200"/>
            <a:ext cx="1988503" cy="51417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90487" y="4354155"/>
            <a:ext cx="2086523" cy="61848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94165" y="3474636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Time taken in seconds to write a time slice </a:t>
            </a:r>
          </a:p>
          <a:p>
            <a:pPr algn="ctr"/>
            <a:r>
              <a:rPr lang="en-US" sz="900" dirty="0" smtClean="0"/>
              <a:t>for different sample configurations (sizes)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2569" y="5920991"/>
            <a:ext cx="244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Time savings in seconds to write a time slice</a:t>
            </a:r>
          </a:p>
          <a:p>
            <a:pPr algn="ctr"/>
            <a:r>
              <a:rPr lang="en-US" sz="900" dirty="0" smtClean="0"/>
              <a:t>for different sample configurations (sizes)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Trading Full Resolution Data for Sample Data Allows for Simulation Fine-Grain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2672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Our in-situ sampling method allows the simulation to adaptively control I/O expenditure</a:t>
            </a:r>
          </a:p>
          <a:p>
            <a:pPr lvl="1"/>
            <a:r>
              <a:rPr lang="en-US" dirty="0" smtClean="0"/>
              <a:t>Increase the number of time slices, retain high spatial resolution data, and fine-grain manipulation of I/O utilization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Science at 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9" y="2031134"/>
            <a:ext cx="4185425" cy="24646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14588" y="3886200"/>
            <a:ext cx="957612" cy="4157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25978" y="2667000"/>
            <a:ext cx="2308422" cy="153335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27008" y="4495800"/>
            <a:ext cx="3195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The ratio of time slices that can be stored in the same</a:t>
            </a:r>
          </a:p>
          <a:p>
            <a:r>
              <a:rPr lang="en-US" sz="900" dirty="0" smtClean="0"/>
              <a:t>time that it takes to write non-LOD full resolution data.</a:t>
            </a:r>
          </a:p>
          <a:p>
            <a:r>
              <a:rPr lang="en-US" sz="900" dirty="0" smtClean="0"/>
              <a:t>For example, 100 time slices can be converted to 200-1200</a:t>
            </a:r>
          </a:p>
          <a:p>
            <a:r>
              <a:rPr lang="en-US" sz="900" dirty="0" smtClean="0"/>
              <a:t>low-resolution sample slices and 20 full resolution slices. 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Future Research for Data Sampling Methods at </a:t>
            </a:r>
            <a:r>
              <a:rPr lang="en-US" dirty="0" err="1" smtClean="0"/>
              <a:t>Exascale</a:t>
            </a:r>
            <a:r>
              <a:rPr lang="en-US" dirty="0" smtClean="0"/>
              <a:t> Scientific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Exploring other methods for sampling</a:t>
            </a:r>
          </a:p>
          <a:p>
            <a:pPr lvl="1"/>
            <a:r>
              <a:rPr lang="en-US" dirty="0" smtClean="0"/>
              <a:t>Outlier sampling</a:t>
            </a:r>
          </a:p>
          <a:p>
            <a:pPr lvl="1"/>
            <a:r>
              <a:rPr lang="en-US" dirty="0" smtClean="0"/>
              <a:t>Sampling in high-dimensional space</a:t>
            </a:r>
          </a:p>
          <a:p>
            <a:pPr lvl="1"/>
            <a:r>
              <a:rPr lang="en-US" dirty="0" smtClean="0"/>
              <a:t>Temporally coherent random sampling</a:t>
            </a:r>
          </a:p>
          <a:p>
            <a:pPr lvl="1"/>
            <a:r>
              <a:rPr lang="en-US" dirty="0" smtClean="0"/>
              <a:t>Sampling on structured and unstructured grids</a:t>
            </a:r>
          </a:p>
          <a:p>
            <a:pPr lvl="1"/>
            <a:r>
              <a:rPr lang="en-US" dirty="0" smtClean="0"/>
              <a:t>Feature and data mining driven sampling</a:t>
            </a:r>
          </a:p>
          <a:p>
            <a:r>
              <a:rPr lang="en-US" dirty="0" smtClean="0"/>
              <a:t>Evaluating reconstruction methods </a:t>
            </a:r>
            <a:r>
              <a:rPr lang="en-US" dirty="0" smtClean="0"/>
              <a:t>for </a:t>
            </a:r>
            <a:r>
              <a:rPr lang="en-US" dirty="0" smtClean="0"/>
              <a:t>sampled data</a:t>
            </a:r>
          </a:p>
          <a:p>
            <a:r>
              <a:rPr lang="en-US" dirty="0" smtClean="0"/>
              <a:t>Tracking and calculating error in analysis tools</a:t>
            </a:r>
          </a:p>
          <a:p>
            <a:r>
              <a:rPr lang="en-US" dirty="0" smtClean="0"/>
              <a:t>Additional scaling knobs: precision, variables…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Science at 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Exascale</a:t>
            </a:r>
            <a:r>
              <a:rPr lang="en-US" dirty="0" smtClean="0"/>
              <a:t> I/O Bandwidth compared to Compute Rate is Imbalanced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8768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largest challenges for analysis at </a:t>
            </a:r>
            <a:r>
              <a:rPr lang="en-US" dirty="0" err="1" smtClean="0"/>
              <a:t>exascale</a:t>
            </a:r>
            <a:r>
              <a:rPr lang="en-US" dirty="0" smtClean="0"/>
              <a:t> </a:t>
            </a:r>
            <a:r>
              <a:rPr lang="en-US" dirty="0" smtClean="0"/>
              <a:t>(and currently)</a:t>
            </a:r>
            <a:r>
              <a:rPr lang="en-US" dirty="0" smtClean="0"/>
              <a:t> </a:t>
            </a:r>
            <a:r>
              <a:rPr lang="en-US" dirty="0" smtClean="0"/>
              <a:t>is I/O bandwidth, both for disks and </a:t>
            </a:r>
            <a:r>
              <a:rPr lang="en-US" dirty="0" smtClean="0"/>
              <a:t>networks</a:t>
            </a:r>
          </a:p>
          <a:p>
            <a:r>
              <a:rPr lang="en-US" dirty="0" smtClean="0"/>
              <a:t>Roadrunner Universe MC</a:t>
            </a:r>
            <a:r>
              <a:rPr lang="en-US" baseline="30000" dirty="0" smtClean="0"/>
              <a:t>3</a:t>
            </a:r>
            <a:r>
              <a:rPr lang="en-US" dirty="0" smtClean="0"/>
              <a:t> 4000</a:t>
            </a:r>
            <a:r>
              <a:rPr lang="en-US" baseline="30000" dirty="0" smtClean="0"/>
              <a:t>3</a:t>
            </a:r>
            <a:r>
              <a:rPr lang="en-US" dirty="0" smtClean="0"/>
              <a:t> run (64 billion particles) generates 2.3 TB per time slice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Science at 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50" y="2286000"/>
            <a:ext cx="3155950" cy="2495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3356" y="4812268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Compute (green) is growing faster than disk bandwidth (red)</a:t>
            </a:r>
          </a:p>
          <a:p>
            <a:pPr algn="ctr"/>
            <a:r>
              <a:rPr lang="en-US" sz="900" dirty="0" smtClean="0"/>
              <a:t>For </a:t>
            </a:r>
            <a:r>
              <a:rPr lang="en-US" sz="900" i="1" dirty="0" err="1" smtClean="0"/>
              <a:t>x</a:t>
            </a:r>
            <a:r>
              <a:rPr lang="en-US" sz="900" i="1" dirty="0" smtClean="0"/>
              <a:t> </a:t>
            </a:r>
            <a:r>
              <a:rPr lang="en-US" sz="900" dirty="0" smtClean="0"/>
              <a:t>flops it generates </a:t>
            </a:r>
            <a:r>
              <a:rPr lang="en-US" sz="900" i="1" dirty="0" err="1" smtClean="0"/>
              <a:t>x/c</a:t>
            </a:r>
            <a:r>
              <a:rPr lang="en-US" sz="900" i="1" dirty="0" smtClean="0"/>
              <a:t> </a:t>
            </a:r>
            <a:r>
              <a:rPr lang="en-US" sz="900" dirty="0" smtClean="0"/>
              <a:t>amount of data, where </a:t>
            </a:r>
            <a:r>
              <a:rPr lang="en-US" sz="900" i="1" dirty="0" err="1" smtClean="0"/>
              <a:t>c</a:t>
            </a:r>
            <a:r>
              <a:rPr lang="en-US" sz="900" dirty="0" smtClean="0"/>
              <a:t> is constant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Implicit Visual </a:t>
            </a:r>
            <a:r>
              <a:rPr lang="en-US" dirty="0" err="1" smtClean="0"/>
              <a:t>Downsampling</a:t>
            </a:r>
            <a:r>
              <a:rPr lang="en-US" dirty="0" smtClean="0"/>
              <a:t> through Massively Parallel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34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Lack </a:t>
            </a:r>
            <a:r>
              <a:rPr lang="en-US" dirty="0" smtClean="0"/>
              <a:t>of display bandwidth compared to data </a:t>
            </a:r>
            <a:r>
              <a:rPr lang="en-US" dirty="0" smtClean="0"/>
              <a:t>sizes</a:t>
            </a:r>
          </a:p>
          <a:p>
            <a:r>
              <a:rPr lang="en-US" dirty="0" smtClean="0"/>
              <a:t>This data on the right aren’t even “large” – it’s 256</a:t>
            </a:r>
            <a:r>
              <a:rPr lang="en-US" baseline="30000" dirty="0" smtClean="0"/>
              <a:t>3</a:t>
            </a:r>
            <a:r>
              <a:rPr lang="en-US" dirty="0" smtClean="0"/>
              <a:t> (16 million points) which is 3 orders of magnitude smaller than 4000</a:t>
            </a:r>
            <a:r>
              <a:rPr lang="en-US" baseline="30000" dirty="0" smtClean="0"/>
              <a:t>3 </a:t>
            </a:r>
            <a:r>
              <a:rPr lang="en-US" dirty="0" smtClean="0"/>
              <a:t>(64 billion)</a:t>
            </a:r>
          </a:p>
          <a:p>
            <a:r>
              <a:rPr lang="en-US" dirty="0" smtClean="0"/>
              <a:t>Need to use level-of-detail (multi-scale)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Science at 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256_full_medium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00200"/>
            <a:ext cx="4097867" cy="3841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8961" y="5441950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Can’t see the structure in a cosmology data set </a:t>
            </a:r>
          </a:p>
          <a:p>
            <a:pPr algn="ctr"/>
            <a:r>
              <a:rPr lang="en-US" sz="900" dirty="0" smtClean="0"/>
              <a:t>because there are more data point than pixels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In-Situ</a:t>
            </a:r>
            <a:r>
              <a:rPr lang="en-US" dirty="0" smtClean="0"/>
              <a:t> Visualization </a:t>
            </a:r>
            <a:r>
              <a:rPr lang="en-US" dirty="0" smtClean="0"/>
              <a:t>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724400" cy="4943856"/>
          </a:xfrm>
        </p:spPr>
        <p:txBody>
          <a:bodyPr>
            <a:normAutofit/>
          </a:bodyPr>
          <a:lstStyle/>
          <a:p>
            <a:r>
              <a:rPr lang="en-US" i="1" dirty="0" smtClean="0"/>
              <a:t>In-situ</a:t>
            </a:r>
            <a:r>
              <a:rPr lang="en-US" dirty="0" smtClean="0"/>
              <a:t> visualization and analysis performs some analysis operations while a simulation is running</a:t>
            </a:r>
          </a:p>
          <a:p>
            <a:r>
              <a:rPr lang="en-US" dirty="0" smtClean="0"/>
              <a:t>The trick is trying to figure out what data, images, or features to save for post-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For the 4000</a:t>
            </a:r>
            <a:r>
              <a:rPr lang="en-US" baseline="30000" dirty="0" smtClean="0"/>
              <a:t>3</a:t>
            </a:r>
            <a:r>
              <a:rPr lang="en-US" dirty="0" smtClean="0"/>
              <a:t> run, they only saved the “halos”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Science at 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halo_find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766" y="1828800"/>
            <a:ext cx="3627034" cy="3005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4833938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Visualization of dark matter clusters from a cosmology simulation.</a:t>
            </a:r>
          </a:p>
          <a:p>
            <a:r>
              <a:rPr lang="en-US" sz="900" dirty="0" smtClean="0"/>
              <a:t>Clusters can be calculated as the simulation is running, greatly reducing </a:t>
            </a:r>
          </a:p>
          <a:p>
            <a:r>
              <a:rPr lang="en-US" sz="900" dirty="0" smtClean="0"/>
              <a:t>the necessary storage space, instead of writing the full resolution data </a:t>
            </a:r>
          </a:p>
          <a:p>
            <a:r>
              <a:rPr lang="en-US" sz="900" dirty="0" smtClean="0"/>
              <a:t>to storage and calculating the clusters in post-analysis.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Quantified Data Scaling at </a:t>
            </a:r>
            <a:r>
              <a:rPr lang="en-US" dirty="0" err="1" smtClean="0"/>
              <a:t>Exascale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43856"/>
          </a:xfrm>
        </p:spPr>
        <p:txBody>
          <a:bodyPr>
            <a:normAutofit/>
          </a:bodyPr>
          <a:lstStyle/>
          <a:p>
            <a:r>
              <a:rPr lang="en-US" dirty="0" smtClean="0"/>
              <a:t>To adapt to bandwidth limitations,</a:t>
            </a:r>
            <a:r>
              <a:rPr lang="en-US" dirty="0" smtClean="0"/>
              <a:t> we focus </a:t>
            </a:r>
            <a:r>
              <a:rPr lang="en-US" dirty="0" smtClean="0"/>
              <a:t>on managing data for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Use simulation-time analysis, to explicitly reduce data at compute run-time, such as using statistical sampling to store data samples</a:t>
            </a:r>
          </a:p>
          <a:p>
            <a:pPr lvl="1"/>
            <a:r>
              <a:rPr lang="en-US" dirty="0" smtClean="0"/>
              <a:t>Use quantifiable data reduction, such as recording of original statistical variance when performing data reduction</a:t>
            </a:r>
          </a:p>
          <a:p>
            <a:r>
              <a:rPr lang="en-US" dirty="0" smtClean="0"/>
              <a:t>This work is in conjunction with LANL statistics group (CCS-6)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Science at 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Benefits and Drawbacks of In-Situ Visualization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Data can be scaled down to a compact form, such as images, features, clusters, and samples</a:t>
            </a:r>
          </a:p>
          <a:p>
            <a:pPr lvl="1"/>
            <a:r>
              <a:rPr lang="en-US" dirty="0" smtClean="0"/>
              <a:t>By scaling down the data, the simulation I/O time can be budgeted in a fine-grain fashion</a:t>
            </a:r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dirty="0" smtClean="0"/>
              <a:t>The types of analysis to be generated at run-time has to be decided in advance: which plots to calculate, which features to extract, and </a:t>
            </a:r>
            <a:r>
              <a:rPr lang="en-US" b="1" dirty="0" smtClean="0"/>
              <a:t>which data to save for post-analysis</a:t>
            </a:r>
            <a:endParaRPr lang="en-US" dirty="0" smtClean="0"/>
          </a:p>
          <a:p>
            <a:pPr lvl="1"/>
            <a:r>
              <a:rPr lang="en-US" dirty="0" smtClean="0"/>
              <a:t>Some simulation time has to be spent in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Science at 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Try to Defer the Decision: Use Statistical Sampling</a:t>
            </a:r>
            <a:r>
              <a:rPr lang="en-US" dirty="0" smtClean="0"/>
              <a:t> to </a:t>
            </a:r>
            <a:r>
              <a:rPr lang="en-US" dirty="0" smtClean="0"/>
              <a:t>Store “Raw”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562600" cy="4943856"/>
          </a:xfrm>
        </p:spPr>
        <p:txBody>
          <a:bodyPr>
            <a:normAutofit/>
          </a:bodyPr>
          <a:lstStyle/>
          <a:p>
            <a:r>
              <a:rPr lang="en-US" dirty="0" smtClean="0"/>
              <a:t>We utilize statistical random sampling as a</a:t>
            </a:r>
            <a:r>
              <a:rPr lang="en-US" dirty="0" smtClean="0"/>
              <a:t> raw data </a:t>
            </a:r>
            <a:r>
              <a:rPr lang="en-US" dirty="0" smtClean="0"/>
              <a:t>scaling operation</a:t>
            </a:r>
            <a:r>
              <a:rPr lang="en-US" dirty="0" smtClean="0"/>
              <a:t> for interactive post-analysis and visualization</a:t>
            </a:r>
          </a:p>
          <a:p>
            <a:r>
              <a:rPr lang="en-US" dirty="0" smtClean="0"/>
              <a:t>Random sampling is </a:t>
            </a:r>
            <a:r>
              <a:rPr lang="en-US" dirty="0" smtClean="0"/>
              <a:t>applied, </a:t>
            </a:r>
            <a:r>
              <a:rPr lang="en-US" dirty="0" smtClean="0"/>
              <a:t>as the simulation is running, to store a smaller </a:t>
            </a:r>
            <a:r>
              <a:rPr lang="en-US" dirty="0" smtClean="0"/>
              <a:t>sample</a:t>
            </a:r>
          </a:p>
          <a:p>
            <a:r>
              <a:rPr lang="en-US" dirty="0" smtClean="0"/>
              <a:t>The implementation is</a:t>
            </a:r>
            <a:r>
              <a:rPr lang="en-US" dirty="0" smtClean="0"/>
              <a:t> slightly more </a:t>
            </a:r>
            <a:r>
              <a:rPr lang="en-US" dirty="0" smtClean="0"/>
              <a:t>involved</a:t>
            </a:r>
            <a:r>
              <a:rPr lang="en-US" dirty="0" smtClean="0"/>
              <a:t> </a:t>
            </a:r>
            <a:r>
              <a:rPr lang="en-US" dirty="0" smtClean="0"/>
              <a:t>than simple random sampling </a:t>
            </a:r>
            <a:r>
              <a:rPr lang="en-US" dirty="0" smtClean="0"/>
              <a:t>(slides to </a:t>
            </a:r>
            <a:r>
              <a:rPr lang="en-US" dirty="0" smtClean="0"/>
              <a:t>come)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Science at 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256_full_zoom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295400"/>
            <a:ext cx="2209800" cy="2071688"/>
          </a:xfrm>
          <a:prstGeom prst="rect">
            <a:avLst/>
          </a:prstGeom>
        </p:spPr>
      </p:pic>
      <p:pic>
        <p:nvPicPr>
          <p:cNvPr id="7" name="Picture 6" descr="256_zoom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697622"/>
            <a:ext cx="2209800" cy="2075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3367088"/>
            <a:ext cx="18133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Raw cosmology simulation data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6666375" y="5772912"/>
            <a:ext cx="14542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Sampled cosmology data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Benefits of Random Sampling as an In-Situ Data Scaling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analysis operations can be applied on the sample data in post-analysis, instead of deciding the</a:t>
            </a:r>
            <a:r>
              <a:rPr lang="en-US" dirty="0" smtClean="0"/>
              <a:t> the </a:t>
            </a:r>
            <a:r>
              <a:rPr lang="en-US" dirty="0" smtClean="0"/>
              <a:t>analyses in advance</a:t>
            </a:r>
          </a:p>
          <a:p>
            <a:r>
              <a:rPr lang="en-US" dirty="0" smtClean="0"/>
              <a:t>Storage space and bandwidth can be</a:t>
            </a:r>
            <a:r>
              <a:rPr lang="en-US" dirty="0" smtClean="0"/>
              <a:t> fine-grain to </a:t>
            </a:r>
            <a:r>
              <a:rPr lang="en-US" dirty="0" smtClean="0"/>
              <a:t>make decisions on</a:t>
            </a:r>
            <a:r>
              <a:rPr lang="en-US" dirty="0" smtClean="0"/>
              <a:t> scaling I</a:t>
            </a:r>
            <a:r>
              <a:rPr lang="en-US" dirty="0" smtClean="0"/>
              <a:t>/O utilization</a:t>
            </a:r>
          </a:p>
          <a:p>
            <a:r>
              <a:rPr lang="en-US" dirty="0" smtClean="0"/>
              <a:t>Provides a data representation that is unbiased for statistical </a:t>
            </a:r>
            <a:r>
              <a:rPr lang="en-US" dirty="0" smtClean="0"/>
              <a:t>estimators, </a:t>
            </a:r>
            <a:r>
              <a:rPr lang="en-US" dirty="0" smtClean="0"/>
              <a:t>e.g., mean</a:t>
            </a:r>
          </a:p>
          <a:p>
            <a:r>
              <a:rPr lang="en-US" dirty="0" smtClean="0"/>
              <a:t>Increases the time fidelity in post-analysis by increasing the number of available time slices</a:t>
            </a:r>
          </a:p>
          <a:p>
            <a:r>
              <a:rPr lang="en-US" dirty="0" smtClean="0"/>
              <a:t>Can quantify the difference between sample data and </a:t>
            </a:r>
            <a:r>
              <a:rPr lang="en-US" dirty="0" smtClean="0"/>
              <a:t>original full-resolution data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Science at 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Stratified Random Sampling via </a:t>
            </a:r>
            <a:r>
              <a:rPr lang="en-US" dirty="0" err="1" smtClean="0"/>
              <a:t>kd</a:t>
            </a:r>
            <a:r>
              <a:rPr lang="en-US" dirty="0" smtClean="0"/>
              <a:t>-tree and Parallel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953000" cy="4555944"/>
          </a:xfrm>
        </p:spPr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 smtClean="0"/>
              <a:t>parallel processor decomposition and </a:t>
            </a:r>
            <a:r>
              <a:rPr lang="en-US" dirty="0" err="1" smtClean="0"/>
              <a:t>kd</a:t>
            </a:r>
            <a:r>
              <a:rPr lang="en-US" dirty="0" smtClean="0"/>
              <a:t>-tree sorting, random samples are evenly spread across space: statistical estimators have lower </a:t>
            </a:r>
            <a:r>
              <a:rPr lang="en-US" dirty="0" smtClean="0"/>
              <a:t>variance</a:t>
            </a:r>
          </a:p>
          <a:p>
            <a:r>
              <a:rPr lang="en-US" dirty="0" smtClean="0"/>
              <a:t>This is “stratified random sampling” in the statistics literature (though, the statisticians had to verify)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Science at 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6E0B-35D8-9543-8647-0412AA4371B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447800"/>
            <a:ext cx="2819400" cy="1909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799516"/>
            <a:ext cx="2919321" cy="19733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3357463"/>
            <a:ext cx="18646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Sorting data into sampling strata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5772912"/>
            <a:ext cx="31598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Acquiring a stratified random sample from decomposition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6003744"/>
            <a:ext cx="4185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Woodring et al., “In-situ Sampling of a Large-Scale Particle Simulation</a:t>
            </a:r>
          </a:p>
          <a:p>
            <a:r>
              <a:rPr lang="en-US" sz="1000" dirty="0" smtClean="0"/>
              <a:t>for Interactive Visualization and Analysis”, </a:t>
            </a:r>
            <a:r>
              <a:rPr lang="en-US" sz="1000" i="1" dirty="0" err="1" smtClean="0"/>
              <a:t>EuroVis</a:t>
            </a:r>
            <a:r>
              <a:rPr lang="en-US" sz="1000" i="1" dirty="0" smtClean="0"/>
              <a:t> 2011</a:t>
            </a:r>
            <a:endParaRPr lang="en-US" sz="10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19460</TotalTime>
  <Words>1682</Words>
  <Application>Microsoft Macintosh PowerPoint</Application>
  <PresentationFormat>On-screen Show (4:3)</PresentationFormat>
  <Paragraphs>152</Paragraphs>
  <Slides>18</Slides>
  <Notes>0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Urban</vt:lpstr>
      <vt:lpstr>In Situ Sampling of a Large-Scale Particle Simulation</vt:lpstr>
      <vt:lpstr>Exascale I/O Bandwidth compared to Compute Rate is Imbalanced</vt:lpstr>
      <vt:lpstr>Implicit Visual Downsampling through Massively Parallel Visualization</vt:lpstr>
      <vt:lpstr>In-Situ Visualization and Analysis</vt:lpstr>
      <vt:lpstr>Quantified Data Scaling at Exascale</vt:lpstr>
      <vt:lpstr>Benefits and Drawbacks of In-Situ Visualization and Analysis</vt:lpstr>
      <vt:lpstr>Try to Defer the Decision: Use Statistical Sampling to Store “Raw” Data</vt:lpstr>
      <vt:lpstr>Benefits of Random Sampling as an In-Situ Data Scaling Algorithm</vt:lpstr>
      <vt:lpstr>Stratified Random Sampling via kd-tree and Parallel Decomposition</vt:lpstr>
      <vt:lpstr>Stratified Sampling maps directly to Interactive Visualization by Level-of-Detail</vt:lpstr>
      <vt:lpstr>Quantifying the Local Differences Between Samples and Original Full-Resolution Data</vt:lpstr>
      <vt:lpstr>Small Samples still reflect the Original Data: A 0.19% Sample and Full Resolution Data</vt:lpstr>
      <vt:lpstr>Complex Analysis of Sample Data Compared to Original Simulation Data</vt:lpstr>
      <vt:lpstr>Measuring the Performance of Statistical Sampling with a Simulation</vt:lpstr>
      <vt:lpstr>Workflow Savings by Writing the Data directly into an Interactive Format</vt:lpstr>
      <vt:lpstr>Simulation I/O Time Savings per Time Slice for Different Sample Sizes</vt:lpstr>
      <vt:lpstr>Trading Full Resolution Data for Sample Data Allows for Simulation Fine-Grain I/O</vt:lpstr>
      <vt:lpstr>Future Research for Data Sampling Methods at Exascale Scientific Computing</vt:lpstr>
    </vt:vector>
  </TitlesOfParts>
  <Company>Los Alamos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Lee</dc:creator>
  <cp:lastModifiedBy>woodring</cp:lastModifiedBy>
  <cp:revision>514</cp:revision>
  <dcterms:created xsi:type="dcterms:W3CDTF">2011-04-28T12:43:37Z</dcterms:created>
  <dcterms:modified xsi:type="dcterms:W3CDTF">2011-04-28T15:04:44Z</dcterms:modified>
</cp:coreProperties>
</file>